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tmp" ContentType="image/png"/>
  <Default Extension="emf" ContentType="image/x-emf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8.jpg" ContentType="image/jpg"/>
  <Override PartName="/ppt/media/image20.jpg" ContentType="image/jpg"/>
  <Override PartName="/ppt/media/image23.jpg" ContentType="image/jpg"/>
  <Override PartName="/ppt/media/image27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3" r:id="rId2"/>
    <p:sldId id="275" r:id="rId3"/>
    <p:sldId id="276" r:id="rId4"/>
    <p:sldId id="279" r:id="rId5"/>
    <p:sldId id="280" r:id="rId6"/>
    <p:sldId id="277" r:id="rId7"/>
    <p:sldId id="270" r:id="rId8"/>
    <p:sldId id="271" r:id="rId9"/>
    <p:sldId id="281" r:id="rId10"/>
    <p:sldId id="278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</p:sldIdLst>
  <p:sldSz cx="12192000" cy="6858000"/>
  <p:notesSz cx="6858000" cy="9144000"/>
  <p:custDataLst>
    <p:tags r:id="rId32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174D"/>
    <a:srgbClr val="58267E"/>
    <a:srgbClr val="FFFF00"/>
    <a:srgbClr val="095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4129" autoAdjust="0"/>
  </p:normalViewPr>
  <p:slideViewPr>
    <p:cSldViewPr>
      <p:cViewPr varScale="1">
        <p:scale>
          <a:sx n="66" d="100"/>
          <a:sy n="66" d="100"/>
        </p:scale>
        <p:origin x="474" y="72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-28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6A7C3D-4149-4938-92EE-5C7BA51B3D9A}" type="datetimeFigureOut">
              <a:rPr lang="zh-CN" altLang="en-US"/>
              <a:pPr>
                <a:defRPr/>
              </a:pPr>
              <a:t>2025/11/25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B654333-4B7A-485A-BD24-8ABDB4F34D3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3D4B0B-4027-4C24-A22D-B454D3AF0B8A}" type="datetimeFigureOut">
              <a:rPr lang="zh-CN" altLang="en-US"/>
              <a:pPr>
                <a:defRPr/>
              </a:pPr>
              <a:t>2025/11/25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6FA4DDD-AAC9-472E-885F-5C0BF8A1CE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328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5443539"/>
            <a:ext cx="12192000" cy="1441450"/>
          </a:xfrm>
          <a:prstGeom prst="rect">
            <a:avLst/>
          </a:prstGeom>
          <a:solidFill>
            <a:srgbClr val="09559D"/>
          </a:solidFill>
          <a:ln w="9525">
            <a:noFill/>
            <a:miter lim="800000"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zh-CN" altLang="en-US" sz="1900">
              <a:solidFill>
                <a:srgbClr val="09559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ctrTitle"/>
          </p:nvPr>
        </p:nvSpPr>
        <p:spPr bwMode="black">
          <a:xfrm>
            <a:off x="1697955" y="2136879"/>
            <a:ext cx="8796089" cy="808683"/>
          </a:xfrm>
        </p:spPr>
        <p:txBody>
          <a:bodyPr lIns="91440" tIns="45720" rIns="91440" bIns="45720" anchor="ctr"/>
          <a:lstStyle>
            <a:lvl1pPr algn="ctr">
              <a:defRPr sz="4655">
                <a:solidFill>
                  <a:srgbClr val="09559D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29704" name="Rectangle 8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999656" y="3963236"/>
            <a:ext cx="6096001" cy="745448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2800" b="0">
                <a:solidFill>
                  <a:srgbClr val="09559D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单击此处编辑母版副标题样式</a:t>
            </a:r>
            <a:endParaRPr lang="en-US" altLang="zh-CN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94801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9456" y="404664"/>
            <a:ext cx="78232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spAutoFit/>
          </a:bodyPr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839416" y="1412776"/>
            <a:ext cx="10438184" cy="437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80" b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9B838FB-414F-4C46-A12F-75AC8BC44A4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70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1050925"/>
            <a:ext cx="12192000" cy="76200"/>
          </a:xfrm>
          <a:prstGeom prst="rect">
            <a:avLst/>
          </a:prstGeom>
          <a:solidFill>
            <a:srgbClr val="09559D"/>
          </a:solidFill>
          <a:ln w="9525">
            <a:noFill/>
            <a:miter lim="800000"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zh-CN" altLang="en-US" sz="19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99456" y="387989"/>
            <a:ext cx="78232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spAutoFit/>
          </a:bodyPr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7407" y="1279524"/>
            <a:ext cx="10538253" cy="481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80" b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80" b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80" b="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9B838FB-414F-4C46-A12F-75AC8BC44A4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Verdan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Verdan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Verdan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Verdana" panose="020B0604030504040204" pitchFamily="34" charset="0"/>
        </a:defRPr>
      </a:lvl5pPr>
      <a:lvl6pPr marL="483870" algn="l" rtl="0" eaLnBrk="1" fontAlgn="base" hangingPunct="1">
        <a:spcBef>
          <a:spcPct val="0"/>
        </a:spcBef>
        <a:spcAft>
          <a:spcPct val="0"/>
        </a:spcAft>
        <a:defRPr sz="3385" b="1">
          <a:solidFill>
            <a:schemeClr val="bg1"/>
          </a:solidFill>
          <a:latin typeface="Verdana" panose="020B0604030504040204" pitchFamily="34" charset="0"/>
        </a:defRPr>
      </a:lvl6pPr>
      <a:lvl7pPr marL="967740" algn="l" rtl="0" eaLnBrk="1" fontAlgn="base" hangingPunct="1">
        <a:spcBef>
          <a:spcPct val="0"/>
        </a:spcBef>
        <a:spcAft>
          <a:spcPct val="0"/>
        </a:spcAft>
        <a:defRPr sz="3385" b="1">
          <a:solidFill>
            <a:schemeClr val="bg1"/>
          </a:solidFill>
          <a:latin typeface="Verdana" panose="020B0604030504040204" pitchFamily="34" charset="0"/>
        </a:defRPr>
      </a:lvl7pPr>
      <a:lvl8pPr marL="1451610" algn="l" rtl="0" eaLnBrk="1" fontAlgn="base" hangingPunct="1">
        <a:spcBef>
          <a:spcPct val="0"/>
        </a:spcBef>
        <a:spcAft>
          <a:spcPct val="0"/>
        </a:spcAft>
        <a:defRPr sz="3385" b="1">
          <a:solidFill>
            <a:schemeClr val="bg1"/>
          </a:solidFill>
          <a:latin typeface="Verdana" panose="020B0604030504040204" pitchFamily="34" charset="0"/>
        </a:defRPr>
      </a:lvl8pPr>
      <a:lvl9pPr marL="1934845" algn="l" rtl="0" eaLnBrk="1" fontAlgn="base" hangingPunct="1">
        <a:spcBef>
          <a:spcPct val="0"/>
        </a:spcBef>
        <a:spcAft>
          <a:spcPct val="0"/>
        </a:spcAft>
        <a:defRPr sz="3385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61950" indent="-3619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900" b="1">
          <a:solidFill>
            <a:schemeClr val="tx1">
              <a:lumMod val="50000"/>
            </a:schemeClr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86130" indent="-3016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900">
          <a:solidFill>
            <a:schemeClr val="tx1">
              <a:lumMod val="50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marL="1208405" indent="-2413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500">
          <a:solidFill>
            <a:schemeClr val="tx1">
              <a:lumMod val="50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marL="1692275" indent="-241300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>
              <a:lumMod val="50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marL="2176780" indent="-241300" algn="l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>
              <a:lumMod val="50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2660650" indent="-241935" algn="l" rtl="0" eaLnBrk="1" fontAlgn="base" hangingPunct="1">
        <a:spcBef>
          <a:spcPct val="20000"/>
        </a:spcBef>
        <a:spcAft>
          <a:spcPct val="0"/>
        </a:spcAft>
        <a:buChar char="»"/>
        <a:defRPr sz="2115">
          <a:solidFill>
            <a:schemeClr val="tx1"/>
          </a:solidFill>
          <a:latin typeface="Arial" panose="020B0604020202020204" pitchFamily="34" charset="0"/>
        </a:defRPr>
      </a:lvl6pPr>
      <a:lvl7pPr marL="3144520" indent="-241935" algn="l" rtl="0" eaLnBrk="1" fontAlgn="base" hangingPunct="1">
        <a:spcBef>
          <a:spcPct val="20000"/>
        </a:spcBef>
        <a:spcAft>
          <a:spcPct val="0"/>
        </a:spcAft>
        <a:buChar char="»"/>
        <a:defRPr sz="2115">
          <a:solidFill>
            <a:schemeClr val="tx1"/>
          </a:solidFill>
          <a:latin typeface="Arial" panose="020B0604020202020204" pitchFamily="34" charset="0"/>
        </a:defRPr>
      </a:lvl7pPr>
      <a:lvl8pPr marL="3628390" indent="-241935" algn="l" rtl="0" eaLnBrk="1" fontAlgn="base" hangingPunct="1">
        <a:spcBef>
          <a:spcPct val="20000"/>
        </a:spcBef>
        <a:spcAft>
          <a:spcPct val="0"/>
        </a:spcAft>
        <a:buChar char="»"/>
        <a:defRPr sz="2115">
          <a:solidFill>
            <a:schemeClr val="tx1"/>
          </a:solidFill>
          <a:latin typeface="Arial" panose="020B0604020202020204" pitchFamily="34" charset="0"/>
        </a:defRPr>
      </a:lvl8pPr>
      <a:lvl9pPr marL="4112260" indent="-241935" algn="l" rtl="0" eaLnBrk="1" fontAlgn="base" hangingPunct="1">
        <a:spcBef>
          <a:spcPct val="20000"/>
        </a:spcBef>
        <a:spcAft>
          <a:spcPct val="0"/>
        </a:spcAft>
        <a:buChar char="»"/>
        <a:defRPr sz="2115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4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610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484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871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258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45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325" algn="l" defTabSz="96774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mailto:%E6%AE%B5%E5%8A%9Bfranklinduan@sjtu.edu.cn" TargetMode="External"/><Relationship Id="rId7" Type="http://schemas.openxmlformats.org/officeDocument/2006/relationships/image" Target="../media/image13.png"/><Relationship Id="rId2" Type="http://schemas.openxmlformats.org/officeDocument/2006/relationships/hyperlink" Target="mailto:franklinduan@sjtu.edu.cn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hyperlink" Target="http://xueshu.baidu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hyperlink" Target="http://km2000.us/mywritings/plotscientificcurve.html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lightin2023.cn/a/read.pdf" TargetMode="External"/><Relationship Id="rId2" Type="http://schemas.openxmlformats.org/officeDocument/2006/relationships/hyperlink" Target="https://xueshu.baidu.com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wma"/><Relationship Id="rId7" Type="http://schemas.openxmlformats.org/officeDocument/2006/relationships/image" Target="../media/image5.emf"/><Relationship Id="rId2" Type="http://schemas.microsoft.com/office/2007/relationships/media" Target="../media/media3.wm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.tmp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 smtClean="0"/>
              <a:t>写论文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999656" y="3963236"/>
            <a:ext cx="8208912" cy="745448"/>
          </a:xfrm>
        </p:spPr>
        <p:txBody>
          <a:bodyPr/>
          <a:lstStyle/>
          <a:p>
            <a:pPr marL="36000" algn="l">
              <a:spcBef>
                <a:spcPts val="0"/>
              </a:spcBef>
            </a:pPr>
            <a:r>
              <a:rPr lang="en-US" altLang="zh-CN" dirty="0">
                <a:solidFill>
                  <a:schemeClr val="tx1"/>
                </a:solidFill>
              </a:rPr>
              <a:t>1.</a:t>
            </a:r>
            <a:r>
              <a:rPr lang="zh-CN" altLang="en-US" dirty="0">
                <a:solidFill>
                  <a:schemeClr val="tx1"/>
                </a:solidFill>
              </a:rPr>
              <a:t>第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步是读</a:t>
            </a:r>
            <a:r>
              <a:rPr lang="zh-CN" altLang="en-US" dirty="0" smtClean="0">
                <a:solidFill>
                  <a:schemeClr val="tx1"/>
                </a:solidFill>
              </a:rPr>
              <a:t>，</a:t>
            </a:r>
            <a:r>
              <a:rPr lang="zh-CN" altLang="en-US" sz="2000" dirty="0" smtClean="0">
                <a:solidFill>
                  <a:schemeClr val="tx1"/>
                </a:solidFill>
              </a:rPr>
              <a:t>找论文，精读</a:t>
            </a:r>
            <a:r>
              <a:rPr lang="zh-CN" altLang="en-US" sz="2000" dirty="0">
                <a:solidFill>
                  <a:schemeClr val="tx1"/>
                </a:solidFill>
              </a:rPr>
              <a:t>成精</a:t>
            </a:r>
          </a:p>
          <a:p>
            <a:pPr marL="36000" lvl="1" indent="0">
              <a:spcBef>
                <a:spcPts val="0"/>
              </a:spcBef>
              <a:buNone/>
            </a:pPr>
            <a:r>
              <a:rPr lang="en-US" altLang="zh-CN" sz="2800" dirty="0">
                <a:solidFill>
                  <a:schemeClr val="tx1"/>
                </a:solidFill>
              </a:rPr>
              <a:t>2.</a:t>
            </a:r>
            <a:r>
              <a:rPr lang="zh-CN" altLang="en-US" sz="2800" dirty="0">
                <a:solidFill>
                  <a:schemeClr val="tx1"/>
                </a:solidFill>
              </a:rPr>
              <a:t>第</a:t>
            </a:r>
            <a:r>
              <a:rPr lang="en-US" altLang="zh-CN" sz="2800" dirty="0">
                <a:solidFill>
                  <a:schemeClr val="tx1"/>
                </a:solidFill>
              </a:rPr>
              <a:t>2</a:t>
            </a:r>
            <a:r>
              <a:rPr lang="zh-CN" altLang="en-US" sz="2800" dirty="0">
                <a:solidFill>
                  <a:schemeClr val="tx1"/>
                </a:solidFill>
              </a:rPr>
              <a:t>步才是写</a:t>
            </a:r>
            <a:r>
              <a:rPr lang="zh-CN" altLang="en-US" sz="2800" dirty="0" smtClean="0">
                <a:solidFill>
                  <a:schemeClr val="tx1"/>
                </a:solidFill>
              </a:rPr>
              <a:t>，</a:t>
            </a:r>
            <a:r>
              <a:rPr lang="en-US" altLang="zh-CN" sz="2000" dirty="0">
                <a:solidFill>
                  <a:schemeClr val="tx1"/>
                </a:solidFill>
              </a:rPr>
              <a:t>1) </a:t>
            </a:r>
            <a:r>
              <a:rPr lang="zh-CN" altLang="en-US" sz="2000" dirty="0">
                <a:solidFill>
                  <a:schemeClr val="tx1"/>
                </a:solidFill>
              </a:rPr>
              <a:t>先抄后写</a:t>
            </a:r>
            <a:r>
              <a:rPr lang="zh-CN" altLang="en-US" sz="2000" dirty="0" smtClean="0">
                <a:solidFill>
                  <a:schemeClr val="tx1"/>
                </a:solidFill>
              </a:rPr>
              <a:t>，</a:t>
            </a:r>
            <a:r>
              <a:rPr lang="en-US" altLang="zh-CN" sz="2000" dirty="0" smtClean="0">
                <a:solidFill>
                  <a:schemeClr val="tx1"/>
                </a:solidFill>
              </a:rPr>
              <a:t>2</a:t>
            </a:r>
            <a:r>
              <a:rPr lang="en-US" altLang="zh-CN" sz="2000" dirty="0">
                <a:solidFill>
                  <a:schemeClr val="tx1"/>
                </a:solidFill>
              </a:rPr>
              <a:t>) </a:t>
            </a:r>
            <a:r>
              <a:rPr lang="zh-CN" altLang="en-US" sz="2000" dirty="0">
                <a:solidFill>
                  <a:schemeClr val="tx1"/>
                </a:solidFill>
              </a:rPr>
              <a:t>构造</a:t>
            </a:r>
            <a:r>
              <a:rPr lang="zh-CN" altLang="en-US" sz="2000" dirty="0" smtClean="0">
                <a:solidFill>
                  <a:schemeClr val="tx1"/>
                </a:solidFill>
              </a:rPr>
              <a:t>文章，</a:t>
            </a:r>
            <a:r>
              <a:rPr lang="en-US" altLang="zh-CN" sz="2000" dirty="0" smtClean="0">
                <a:solidFill>
                  <a:schemeClr val="tx1"/>
                </a:solidFill>
              </a:rPr>
              <a:t> 3</a:t>
            </a:r>
            <a:r>
              <a:rPr lang="zh-CN" altLang="en-US" sz="2000" dirty="0" smtClean="0">
                <a:solidFill>
                  <a:schemeClr val="tx1"/>
                </a:solidFill>
              </a:rPr>
              <a:t>）找</a:t>
            </a:r>
            <a:r>
              <a:rPr lang="zh-CN" altLang="en-US" sz="2000" dirty="0">
                <a:solidFill>
                  <a:schemeClr val="tx1"/>
                </a:solidFill>
              </a:rPr>
              <a:t>对</a:t>
            </a:r>
            <a:r>
              <a:rPr lang="zh-CN" altLang="en-US" sz="2000" dirty="0" smtClean="0">
                <a:solidFill>
                  <a:schemeClr val="tx1"/>
                </a:solidFill>
              </a:rPr>
              <a:t>刊物，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20437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</a:t>
            </a:r>
            <a:r>
              <a:rPr lang="zh-CN" altLang="en-US" dirty="0"/>
              <a:t>第</a:t>
            </a:r>
            <a:r>
              <a:rPr lang="en-US" altLang="zh-CN" dirty="0"/>
              <a:t>2</a:t>
            </a:r>
            <a:r>
              <a:rPr lang="zh-CN" altLang="en-US" dirty="0"/>
              <a:t>步才是</a:t>
            </a:r>
            <a:r>
              <a:rPr lang="zh-CN" altLang="en-US" dirty="0" smtClean="0"/>
              <a:t>写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1600" dirty="0" smtClean="0"/>
              <a:t>2</a:t>
            </a:r>
            <a:r>
              <a:rPr lang="en-US" altLang="zh-CN" sz="1600" dirty="0"/>
              <a:t>) </a:t>
            </a:r>
            <a:r>
              <a:rPr lang="zh-CN" altLang="en-US" sz="1600" dirty="0"/>
              <a:t>构造文章题目</a:t>
            </a:r>
            <a:r>
              <a:rPr lang="zh-CN" altLang="en-US" sz="1600" dirty="0" smtClean="0"/>
              <a:t>，</a:t>
            </a:r>
            <a:endParaRPr lang="en-US" altLang="zh-CN" sz="1600" dirty="0" smtClean="0"/>
          </a:p>
          <a:p>
            <a:pPr lvl="1"/>
            <a:r>
              <a:rPr lang="zh-CN" altLang="en-US" sz="1600" dirty="0" smtClean="0"/>
              <a:t>比如</a:t>
            </a:r>
            <a:r>
              <a:rPr lang="en-US" altLang="zh-CN" sz="1600" dirty="0" smtClean="0"/>
              <a:t>:</a:t>
            </a:r>
            <a:r>
              <a:rPr lang="zh-CN" altLang="en-US" sz="1600" dirty="0"/>
              <a:t>风扇叶片与导流涵道，轮缘驱动涵道风扇，电动轮缘风扇叶片与导流涵道设计与研制方法初探，</a:t>
            </a:r>
          </a:p>
          <a:p>
            <a:pPr marL="0" indent="0">
              <a:buNone/>
            </a:pPr>
            <a:r>
              <a:rPr lang="en-US" altLang="zh-CN" sz="1600" dirty="0"/>
              <a:t>3) </a:t>
            </a:r>
            <a:r>
              <a:rPr lang="zh-CN" altLang="en-US" sz="1600" dirty="0"/>
              <a:t>找对刊物发表，</a:t>
            </a:r>
          </a:p>
          <a:p>
            <a:pPr marL="0" indent="0">
              <a:buNone/>
            </a:pPr>
            <a:r>
              <a:rPr lang="en-US" altLang="zh-CN" sz="1600" dirty="0"/>
              <a:t>4) </a:t>
            </a:r>
            <a:r>
              <a:rPr lang="zh-CN" altLang="en-US" sz="1600" dirty="0"/>
              <a:t>收集关键词，</a:t>
            </a:r>
          </a:p>
          <a:p>
            <a:pPr lvl="1"/>
            <a:r>
              <a:rPr lang="zh-CN" altLang="en-US" sz="1600" dirty="0"/>
              <a:t>比如，优化推力性能，涵道风扇叶片设计优化，风扇叶片与导流涵道，轮缘驱动涵道风扇，一种</a:t>
            </a:r>
            <a:r>
              <a:rPr lang="en-US" altLang="zh-CN" sz="1600" dirty="0" err="1"/>
              <a:t>cfd</a:t>
            </a:r>
            <a:r>
              <a:rPr lang="zh-CN" altLang="en-US" sz="1600" dirty="0"/>
              <a:t>与实践结合的，有实验验证的风扇叶片与导流涵道设计方法，无刷电机，轮缘驱动涵道风扇，</a:t>
            </a:r>
          </a:p>
          <a:p>
            <a:pPr marL="0" indent="0">
              <a:buNone/>
            </a:pPr>
            <a:r>
              <a:rPr lang="en-US" altLang="zh-CN" sz="1600" dirty="0"/>
              <a:t>5) </a:t>
            </a:r>
            <a:r>
              <a:rPr lang="zh-CN" altLang="en-US" sz="1600" dirty="0"/>
              <a:t>构筑大纲，开写</a:t>
            </a:r>
          </a:p>
          <a:p>
            <a:pPr lvl="1"/>
            <a:r>
              <a:rPr lang="en-US" altLang="zh-CN" sz="1600" dirty="0"/>
              <a:t>a.</a:t>
            </a:r>
            <a:r>
              <a:rPr lang="zh-CN" altLang="en-US" sz="1600" dirty="0"/>
              <a:t>背景和意义</a:t>
            </a:r>
            <a:r>
              <a:rPr lang="zh-CN" altLang="en-US" sz="1600" dirty="0" smtClean="0"/>
              <a:t>，</a:t>
            </a:r>
            <a:r>
              <a:rPr lang="zh-CN" altLang="en-US" sz="1600" dirty="0"/>
              <a:t>如：</a:t>
            </a:r>
            <a:r>
              <a:rPr lang="zh-CN" altLang="en-US" sz="1600" dirty="0" smtClean="0"/>
              <a:t> </a:t>
            </a:r>
            <a:endParaRPr lang="en-US" altLang="zh-CN" sz="1600" dirty="0" smtClean="0"/>
          </a:p>
          <a:p>
            <a:pPr marL="967105" lvl="2" indent="0">
              <a:buNone/>
            </a:pPr>
            <a:r>
              <a:rPr lang="en-US" altLang="zh-CN" sz="1200" dirty="0" err="1" smtClean="0"/>
              <a:t>Vtol</a:t>
            </a:r>
            <a:r>
              <a:rPr lang="en-US" altLang="zh-CN" sz="1200" dirty="0"/>
              <a:t>.</a:t>
            </a:r>
            <a:r>
              <a:rPr lang="zh-CN" altLang="en-US" sz="1200" dirty="0"/>
              <a:t>垂直起降，新能源航空，新一代电力航空发动机，弯道超车，技术第一性原理话语</a:t>
            </a:r>
            <a:r>
              <a:rPr lang="zh-CN" altLang="en-US" sz="1200" dirty="0" smtClean="0"/>
              <a:t>权</a:t>
            </a:r>
            <a:endParaRPr lang="zh-CN" altLang="en-US" sz="1200" dirty="0"/>
          </a:p>
          <a:p>
            <a:pPr lvl="1"/>
            <a:r>
              <a:rPr lang="en-US" altLang="zh-CN" sz="1600" dirty="0"/>
              <a:t>b.</a:t>
            </a:r>
            <a:r>
              <a:rPr lang="zh-CN" altLang="en-US" sz="1600" dirty="0"/>
              <a:t>方案与方法，理论与实践结合</a:t>
            </a:r>
            <a:r>
              <a:rPr lang="zh-CN" altLang="en-US" sz="1600" dirty="0" smtClean="0"/>
              <a:t>，如</a:t>
            </a:r>
            <a:r>
              <a:rPr lang="en-US" altLang="zh-CN" sz="1600" dirty="0" smtClean="0"/>
              <a:t>·</a:t>
            </a:r>
            <a:endParaRPr lang="zh-CN" altLang="en-US" sz="1600" dirty="0"/>
          </a:p>
          <a:p>
            <a:pPr marL="967105" lvl="2" indent="0">
              <a:buNone/>
            </a:pPr>
            <a:r>
              <a:rPr lang="en-US" altLang="zh-CN" sz="1400" dirty="0" err="1"/>
              <a:t>i</a:t>
            </a:r>
            <a:r>
              <a:rPr lang="en-US" altLang="zh-CN" sz="1400" dirty="0"/>
              <a:t>.</a:t>
            </a:r>
            <a:r>
              <a:rPr lang="zh-CN" altLang="en-US" sz="1400" dirty="0"/>
              <a:t>理论是</a:t>
            </a:r>
            <a:r>
              <a:rPr lang="en-US" altLang="zh-CN" sz="1400" dirty="0" err="1"/>
              <a:t>cfd</a:t>
            </a:r>
            <a:r>
              <a:rPr lang="zh-CN" altLang="en-US" sz="1400" dirty="0"/>
              <a:t>和 </a:t>
            </a:r>
            <a:r>
              <a:rPr lang="en-US" altLang="zh-CN" sz="1400" dirty="0"/>
              <a:t>Fluent</a:t>
            </a:r>
            <a:r>
              <a:rPr lang="zh-CN" altLang="en-US" sz="1400" dirty="0"/>
              <a:t>数值仿真，首先验证</a:t>
            </a:r>
            <a:r>
              <a:rPr lang="en-US" altLang="zh-CN" sz="1400" dirty="0" err="1"/>
              <a:t>cfd</a:t>
            </a:r>
            <a:r>
              <a:rPr lang="zh-CN" altLang="en-US" sz="1400" dirty="0"/>
              <a:t>的准确性和正确性，然后是在不同的设计方案当中进行相对比较，主要比较两项重要指标，一向是叶片的设计，包括叶片的形状，叶片的尺寸，叶片的几何，另外一项就是导流涵道，也就是被吸入空气的，在航道当中的流向，尽可能避免扰流，增加层流的含量，减少湍流的含量，增加层流的速度，减少壁面的摩擦，</a:t>
            </a:r>
          </a:p>
          <a:p>
            <a:pPr marL="967105" lvl="2" indent="0">
              <a:buNone/>
            </a:pPr>
            <a:r>
              <a:rPr lang="en-US" altLang="zh-CN" sz="1400" dirty="0"/>
              <a:t>ii.</a:t>
            </a:r>
            <a:r>
              <a:rPr lang="zh-CN" altLang="en-US" sz="1400" dirty="0"/>
              <a:t>实践是构造涵道风扇驱动系统，利用现有无刷电机技术和利用</a:t>
            </a:r>
            <a:r>
              <a:rPr lang="en-US" altLang="zh-CN" sz="1400" dirty="0"/>
              <a:t>3d</a:t>
            </a:r>
            <a:r>
              <a:rPr lang="zh-CN" altLang="en-US" sz="1400" dirty="0"/>
              <a:t>打印技术，重新设计轮缘驱动电机，利用小电机实现小尺寸验证实验，验证基本原理，以最小的成本验证基本原理，电驱动航空发动机的</a:t>
            </a:r>
            <a:r>
              <a:rPr lang="en-US" altLang="zh-CN" sz="1400" dirty="0"/>
              <a:t>scaling rule</a:t>
            </a:r>
            <a:r>
              <a:rPr lang="zh-CN" altLang="en-US" sz="1400" dirty="0"/>
              <a:t>（成本，尺寸，性能成比例），</a:t>
            </a:r>
          </a:p>
          <a:p>
            <a:endParaRPr lang="zh-CN" altLang="en-US" sz="16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513642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更多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  <p:pic>
        <p:nvPicPr>
          <p:cNvPr id="13314" name="Picture 2" descr="http://lightin2023.cn/howG/9b953664424c12254a9dbf3853b964c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374421"/>
            <a:ext cx="4639486" cy="606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65394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  <p:sp>
        <p:nvSpPr>
          <p:cNvPr id="4" name="内容占位符 3"/>
          <p:cNvSpPr>
            <a:spLocks noGrp="1"/>
          </p:cNvSpPr>
          <p:nvPr>
            <p:ph idx="4294967295"/>
          </p:nvPr>
        </p:nvSpPr>
        <p:spPr>
          <a:xfrm>
            <a:off x="839416" y="1412776"/>
            <a:ext cx="10438184" cy="4378424"/>
          </a:xfrm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979416"/>
              </p:ext>
            </p:extLst>
          </p:nvPr>
        </p:nvGraphicFramePr>
        <p:xfrm>
          <a:off x="615679" y="442913"/>
          <a:ext cx="10885657" cy="603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Acrobat Document" r:id="rId3" imgW="4663405" imgH="6034855" progId="Acrobat.Document.DC">
                  <p:embed/>
                </p:oleObj>
              </mc:Choice>
              <mc:Fallback>
                <p:oleObj name="Acrobat Document" r:id="rId3" imgW="4663405" imgH="603485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5679" y="442913"/>
                        <a:ext cx="10885657" cy="6034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210162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0816" y="3056070"/>
            <a:ext cx="135743" cy="58326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新教育</a:t>
            </a:r>
            <a:r>
              <a:rPr sz="882" spc="-9" dirty="0">
                <a:solidFill>
                  <a:srgbClr val="0070C0"/>
                </a:solidFill>
                <a:latin typeface="等线"/>
                <a:cs typeface="等线"/>
              </a:rPr>
              <a:t>时</a:t>
            </a:r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代</a:t>
            </a:r>
            <a:endParaRPr sz="882">
              <a:latin typeface="等线"/>
              <a:cs typeface="等线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02094" y="3308500"/>
            <a:ext cx="135743" cy="7956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latin typeface="Calibri Light"/>
                <a:cs typeface="Calibri Light"/>
              </a:rPr>
              <a:t>1</a:t>
            </a:r>
            <a:endParaRPr sz="882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08080" y="2515222"/>
            <a:ext cx="700000" cy="166463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588" b="1" dirty="0">
                <a:latin typeface="等线"/>
                <a:cs typeface="等线"/>
              </a:rPr>
              <a:t>论研究生论文撰写</a:t>
            </a:r>
            <a:endParaRPr sz="1588">
              <a:latin typeface="等线"/>
              <a:cs typeface="等线"/>
            </a:endParaRPr>
          </a:p>
          <a:p>
            <a:pPr algn="ctr">
              <a:spcBef>
                <a:spcPts val="124"/>
              </a:spcBef>
              <a:tabLst>
                <a:tab pos="201156" algn="l"/>
              </a:tabLst>
            </a:pPr>
            <a:r>
              <a:rPr sz="1235" dirty="0">
                <a:latin typeface="Times New Roman"/>
                <a:cs typeface="Times New Roman"/>
              </a:rPr>
              <a:t>-	</a:t>
            </a:r>
            <a:r>
              <a:rPr sz="1412" b="1" spc="4" dirty="0">
                <a:latin typeface="宋体"/>
                <a:cs typeface="宋体"/>
              </a:rPr>
              <a:t>内容</a:t>
            </a:r>
            <a:r>
              <a:rPr sz="1412" b="1" dirty="0">
                <a:latin typeface="宋体"/>
                <a:cs typeface="宋体"/>
              </a:rPr>
              <a:t>、</a:t>
            </a:r>
            <a:r>
              <a:rPr sz="1412" b="1" spc="4" dirty="0">
                <a:latin typeface="宋体"/>
                <a:cs typeface="宋体"/>
              </a:rPr>
              <a:t>方法</a:t>
            </a:r>
            <a:r>
              <a:rPr sz="1412" b="1" dirty="0">
                <a:latin typeface="宋体"/>
                <a:cs typeface="宋体"/>
              </a:rPr>
              <a:t>与</a:t>
            </a:r>
            <a:r>
              <a:rPr sz="1412" b="1" spc="4" dirty="0">
                <a:latin typeface="宋体"/>
                <a:cs typeface="宋体"/>
              </a:rPr>
              <a:t>读者</a:t>
            </a:r>
            <a:endParaRPr sz="1412">
              <a:latin typeface="宋体"/>
              <a:cs typeface="宋体"/>
            </a:endParaRPr>
          </a:p>
          <a:p>
            <a:pPr algn="ctr">
              <a:spcBef>
                <a:spcPts val="688"/>
              </a:spcBef>
            </a:pPr>
            <a:r>
              <a:rPr sz="882" dirty="0">
                <a:latin typeface="等线"/>
                <a:cs typeface="等线"/>
              </a:rPr>
              <a:t>权振华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谢</a:t>
            </a:r>
            <a:r>
              <a:rPr sz="882" spc="-9" dirty="0">
                <a:latin typeface="等线"/>
                <a:cs typeface="等线"/>
              </a:rPr>
              <a:t>子</a:t>
            </a:r>
            <a:r>
              <a:rPr sz="882" dirty="0">
                <a:latin typeface="等线"/>
                <a:cs typeface="等线"/>
              </a:rPr>
              <a:t>仪，段力</a:t>
            </a:r>
            <a:endParaRPr sz="882">
              <a:latin typeface="等线"/>
              <a:cs typeface="等线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83591" y="2383709"/>
            <a:ext cx="549766" cy="204451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indent="115987">
              <a:lnSpc>
                <a:spcPct val="135000"/>
              </a:lnSpc>
            </a:pPr>
            <a:r>
              <a:rPr sz="882" dirty="0">
                <a:latin typeface="等线"/>
                <a:cs typeface="等线"/>
              </a:rPr>
              <a:t>上海交</a:t>
            </a:r>
            <a:r>
              <a:rPr sz="882" spc="-9" dirty="0">
                <a:latin typeface="等线"/>
                <a:cs typeface="等线"/>
              </a:rPr>
              <a:t>通</a:t>
            </a:r>
            <a:r>
              <a:rPr sz="882" dirty="0">
                <a:latin typeface="等线"/>
                <a:cs typeface="等线"/>
              </a:rPr>
              <a:t>大</a:t>
            </a:r>
            <a:r>
              <a:rPr sz="882" spc="-9" dirty="0">
                <a:latin typeface="等线"/>
                <a:cs typeface="等线"/>
              </a:rPr>
              <a:t>学</a:t>
            </a:r>
            <a:r>
              <a:rPr sz="882" dirty="0">
                <a:latin typeface="等线"/>
                <a:cs typeface="等线"/>
              </a:rPr>
              <a:t>电子信</a:t>
            </a:r>
            <a:r>
              <a:rPr sz="882" spc="-9" dirty="0">
                <a:latin typeface="等线"/>
                <a:cs typeface="等线"/>
              </a:rPr>
              <a:t>息</a:t>
            </a:r>
            <a:r>
              <a:rPr sz="882" dirty="0">
                <a:latin typeface="等线"/>
                <a:cs typeface="等线"/>
              </a:rPr>
              <a:t>与</a:t>
            </a:r>
            <a:r>
              <a:rPr sz="882" spc="-9" dirty="0">
                <a:latin typeface="等线"/>
                <a:cs typeface="等线"/>
              </a:rPr>
              <a:t>电</a:t>
            </a:r>
            <a:r>
              <a:rPr sz="882" dirty="0">
                <a:latin typeface="等线"/>
                <a:cs typeface="等线"/>
              </a:rPr>
              <a:t>气工程</a:t>
            </a:r>
            <a:r>
              <a:rPr sz="882" spc="-9" dirty="0">
                <a:latin typeface="等线"/>
                <a:cs typeface="等线"/>
              </a:rPr>
              <a:t>学</a:t>
            </a:r>
            <a:r>
              <a:rPr sz="882" dirty="0">
                <a:latin typeface="等线"/>
                <a:cs typeface="等线"/>
              </a:rPr>
              <a:t>院 通信作</a:t>
            </a:r>
            <a:r>
              <a:rPr sz="882" spc="-9" dirty="0">
                <a:latin typeface="等线"/>
                <a:cs typeface="等线"/>
              </a:rPr>
              <a:t>者</a:t>
            </a:r>
            <a:r>
              <a:rPr sz="882" spc="4" dirty="0">
                <a:latin typeface="等线"/>
                <a:cs typeface="等线"/>
              </a:rPr>
              <a:t>，</a:t>
            </a:r>
            <a:r>
              <a:rPr sz="882" spc="-9" dirty="0">
                <a:latin typeface="等线"/>
                <a:cs typeface="等线"/>
              </a:rPr>
              <a:t>段</a:t>
            </a:r>
            <a:r>
              <a:rPr sz="882" dirty="0">
                <a:latin typeface="等线"/>
                <a:cs typeface="等线"/>
              </a:rPr>
              <a:t>力</a:t>
            </a:r>
            <a:r>
              <a:rPr sz="882" spc="-22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  <a:hlinkClick r:id="rId2"/>
              </a:rPr>
              <a:t>f</a:t>
            </a:r>
            <a:r>
              <a:rPr sz="882" dirty="0">
                <a:latin typeface="Times New Roman"/>
                <a:cs typeface="Times New Roman"/>
                <a:hlinkClick r:id="rId2"/>
              </a:rPr>
              <a:t>r</a:t>
            </a:r>
            <a:r>
              <a:rPr sz="882" spc="-4" dirty="0">
                <a:latin typeface="Times New Roman"/>
                <a:cs typeface="Times New Roman"/>
                <a:hlinkClick r:id="rId2"/>
              </a:rPr>
              <a:t>an</a:t>
            </a:r>
            <a:r>
              <a:rPr sz="882" dirty="0">
                <a:latin typeface="Times New Roman"/>
                <a:cs typeface="Times New Roman"/>
                <a:hlinkClick r:id="rId2"/>
              </a:rPr>
              <a:t>k</a:t>
            </a:r>
            <a:r>
              <a:rPr sz="882" spc="-4" dirty="0">
                <a:latin typeface="Times New Roman"/>
                <a:cs typeface="Times New Roman"/>
                <a:hlinkClick r:id="rId2"/>
              </a:rPr>
              <a:t>lin</a:t>
            </a:r>
            <a:r>
              <a:rPr sz="882" dirty="0">
                <a:latin typeface="Times New Roman"/>
                <a:cs typeface="Times New Roman"/>
                <a:hlinkClick r:id="rId2"/>
              </a:rPr>
              <a:t>du</a:t>
            </a:r>
            <a:r>
              <a:rPr sz="882" spc="-9" dirty="0">
                <a:latin typeface="Times New Roman"/>
                <a:cs typeface="Times New Roman"/>
                <a:hlinkClick r:id="rId2"/>
              </a:rPr>
              <a:t>a</a:t>
            </a:r>
            <a:r>
              <a:rPr sz="882" dirty="0">
                <a:latin typeface="Times New Roman"/>
                <a:cs typeface="Times New Roman"/>
                <a:hlinkClick r:id="rId2"/>
              </a:rPr>
              <a:t>n@</a:t>
            </a:r>
            <a:r>
              <a:rPr sz="882" spc="-9" dirty="0">
                <a:latin typeface="Times New Roman"/>
                <a:cs typeface="Times New Roman"/>
                <a:hlinkClick r:id="rId2"/>
              </a:rPr>
              <a:t>s</a:t>
            </a:r>
            <a:r>
              <a:rPr sz="882" dirty="0">
                <a:latin typeface="Times New Roman"/>
                <a:cs typeface="Times New Roman"/>
                <a:hlinkClick r:id="rId2"/>
              </a:rPr>
              <a:t>j</a:t>
            </a:r>
            <a:r>
              <a:rPr sz="882" spc="-4" dirty="0">
                <a:latin typeface="Times New Roman"/>
                <a:cs typeface="Times New Roman"/>
                <a:hlinkClick r:id="rId2"/>
              </a:rPr>
              <a:t>tu</a:t>
            </a:r>
            <a:r>
              <a:rPr sz="882" dirty="0">
                <a:latin typeface="Times New Roman"/>
                <a:cs typeface="Times New Roman"/>
                <a:hlinkClick r:id="rId2"/>
              </a:rPr>
              <a:t>.</a:t>
            </a:r>
            <a:r>
              <a:rPr sz="882" spc="-4" dirty="0">
                <a:latin typeface="Times New Roman"/>
                <a:cs typeface="Times New Roman"/>
                <a:hlinkClick r:id="rId2"/>
              </a:rPr>
              <a:t>ed</a:t>
            </a:r>
            <a:r>
              <a:rPr sz="882" dirty="0">
                <a:latin typeface="Times New Roman"/>
                <a:cs typeface="Times New Roman"/>
                <a:hlinkClick r:id="rId2"/>
              </a:rPr>
              <a:t>u.</a:t>
            </a:r>
            <a:r>
              <a:rPr sz="882" spc="-9" dirty="0">
                <a:latin typeface="Times New Roman"/>
                <a:cs typeface="Times New Roman"/>
                <a:hlinkClick r:id="rId2"/>
              </a:rPr>
              <a:t>c</a:t>
            </a:r>
            <a:r>
              <a:rPr sz="882" dirty="0">
                <a:latin typeface="Times New Roman"/>
                <a:cs typeface="Times New Roman"/>
                <a:hlinkClick r:id="rId2"/>
              </a:rPr>
              <a:t>n</a:t>
            </a:r>
            <a:endParaRPr sz="882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80404" y="2441975"/>
            <a:ext cx="0" cy="1413622"/>
          </a:xfrm>
          <a:custGeom>
            <a:avLst/>
            <a:gdLst/>
            <a:ahLst/>
            <a:cxnLst/>
            <a:rect l="l" t="t" r="r" b="b"/>
            <a:pathLst>
              <a:path h="1602104">
                <a:moveTo>
                  <a:pt x="0" y="0"/>
                </a:moveTo>
                <a:lnTo>
                  <a:pt x="0" y="1601736"/>
                </a:lnTo>
              </a:path>
            </a:pathLst>
          </a:custGeom>
          <a:ln w="6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57346" y="1338425"/>
            <a:ext cx="704360" cy="417419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60" spc="6" baseline="29914" dirty="0">
                <a:latin typeface="Times New Roman"/>
                <a:cs typeface="Times New Roman"/>
              </a:rPr>
              <a:t>1</a:t>
            </a:r>
            <a:r>
              <a:rPr sz="882" b="1" spc="4" dirty="0">
                <a:latin typeface="黑体"/>
                <a:cs typeface="黑体"/>
              </a:rPr>
              <a:t>作</a:t>
            </a:r>
            <a:r>
              <a:rPr sz="882" b="1" dirty="0">
                <a:latin typeface="黑体"/>
                <a:cs typeface="黑体"/>
              </a:rPr>
              <a:t>者</a:t>
            </a:r>
            <a:r>
              <a:rPr sz="882" b="1" spc="4" dirty="0">
                <a:latin typeface="黑体"/>
                <a:cs typeface="黑体"/>
              </a:rPr>
              <a:t>简</a:t>
            </a:r>
            <a:r>
              <a:rPr sz="882" b="1" dirty="0">
                <a:latin typeface="黑体"/>
                <a:cs typeface="黑体"/>
              </a:rPr>
              <a:t>介：</a:t>
            </a:r>
            <a:endParaRPr sz="882">
              <a:latin typeface="黑体"/>
              <a:cs typeface="黑体"/>
            </a:endParaRPr>
          </a:p>
          <a:p>
            <a:pPr marL="11206">
              <a:spcBef>
                <a:spcPts val="40"/>
              </a:spcBef>
            </a:pPr>
            <a:r>
              <a:rPr sz="882" dirty="0">
                <a:latin typeface="等线"/>
                <a:cs typeface="等线"/>
              </a:rPr>
              <a:t>权振华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上</a:t>
            </a:r>
            <a:r>
              <a:rPr sz="882" spc="-9" dirty="0">
                <a:latin typeface="等线"/>
                <a:cs typeface="等线"/>
              </a:rPr>
              <a:t>海</a:t>
            </a:r>
            <a:r>
              <a:rPr sz="882" dirty="0">
                <a:latin typeface="等线"/>
                <a:cs typeface="等线"/>
              </a:rPr>
              <a:t>交通大</a:t>
            </a:r>
            <a:r>
              <a:rPr sz="882" spc="-9" dirty="0">
                <a:latin typeface="等线"/>
                <a:cs typeface="等线"/>
              </a:rPr>
              <a:t>学</a:t>
            </a:r>
            <a:r>
              <a:rPr sz="882" dirty="0">
                <a:latin typeface="等线"/>
                <a:cs typeface="等线"/>
              </a:rPr>
              <a:t>法</a:t>
            </a:r>
            <a:r>
              <a:rPr sz="882" spc="-9" dirty="0">
                <a:latin typeface="等线"/>
                <a:cs typeface="等线"/>
              </a:rPr>
              <a:t>律</a:t>
            </a:r>
            <a:r>
              <a:rPr sz="882" dirty="0">
                <a:latin typeface="等线"/>
                <a:cs typeface="等线"/>
              </a:rPr>
              <a:t>系</a:t>
            </a:r>
            <a:r>
              <a:rPr sz="882" spc="-22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20</a:t>
            </a:r>
            <a:r>
              <a:rPr sz="882" dirty="0">
                <a:latin typeface="Times New Roman"/>
                <a:cs typeface="Times New Roman"/>
              </a:rPr>
              <a:t>17</a:t>
            </a:r>
            <a:r>
              <a:rPr sz="882" spc="-44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等线"/>
                <a:cs typeface="等线"/>
              </a:rPr>
              <a:t>届本</a:t>
            </a:r>
            <a:r>
              <a:rPr sz="882" dirty="0">
                <a:latin typeface="等线"/>
                <a:cs typeface="等线"/>
              </a:rPr>
              <a:t>科生；</a:t>
            </a:r>
            <a:endParaRPr sz="882">
              <a:latin typeface="等线"/>
              <a:cs typeface="等线"/>
            </a:endParaRPr>
          </a:p>
          <a:p>
            <a:pPr marL="11206">
              <a:spcBef>
                <a:spcPts val="137"/>
              </a:spcBef>
            </a:pPr>
            <a:r>
              <a:rPr sz="882" dirty="0">
                <a:latin typeface="等线"/>
                <a:cs typeface="等线"/>
              </a:rPr>
              <a:t>谢子仪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上</a:t>
            </a:r>
            <a:r>
              <a:rPr sz="882" spc="-9" dirty="0">
                <a:latin typeface="等线"/>
                <a:cs typeface="等线"/>
              </a:rPr>
              <a:t>海</a:t>
            </a:r>
            <a:r>
              <a:rPr sz="882" dirty="0">
                <a:latin typeface="等线"/>
                <a:cs typeface="等线"/>
              </a:rPr>
              <a:t>交通大</a:t>
            </a:r>
            <a:r>
              <a:rPr sz="882" spc="-9" dirty="0">
                <a:latin typeface="等线"/>
                <a:cs typeface="等线"/>
              </a:rPr>
              <a:t>学</a:t>
            </a:r>
            <a:r>
              <a:rPr sz="882" dirty="0">
                <a:latin typeface="等线"/>
                <a:cs typeface="等线"/>
              </a:rPr>
              <a:t>微</a:t>
            </a:r>
            <a:r>
              <a:rPr sz="882" spc="-9" dirty="0">
                <a:latin typeface="等线"/>
                <a:cs typeface="等线"/>
              </a:rPr>
              <a:t>纳</a:t>
            </a:r>
            <a:r>
              <a:rPr sz="882" dirty="0">
                <a:latin typeface="等线"/>
                <a:cs typeface="等线"/>
              </a:rPr>
              <a:t>电子</a:t>
            </a:r>
            <a:r>
              <a:rPr sz="882" spc="-9" dirty="0">
                <a:latin typeface="等线"/>
                <a:cs typeface="等线"/>
              </a:rPr>
              <a:t>学</a:t>
            </a:r>
            <a:r>
              <a:rPr sz="882" dirty="0">
                <a:latin typeface="等线"/>
                <a:cs typeface="等线"/>
              </a:rPr>
              <a:t>系</a:t>
            </a:r>
            <a:r>
              <a:rPr sz="882" spc="-22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201</a:t>
            </a:r>
            <a:r>
              <a:rPr sz="882" dirty="0">
                <a:latin typeface="Times New Roman"/>
                <a:cs typeface="Times New Roman"/>
              </a:rPr>
              <a:t>9</a:t>
            </a:r>
            <a:r>
              <a:rPr sz="882" spc="-4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届研</a:t>
            </a:r>
            <a:r>
              <a:rPr sz="882" spc="-9" dirty="0">
                <a:latin typeface="等线"/>
                <a:cs typeface="等线"/>
              </a:rPr>
              <a:t>究</a:t>
            </a:r>
            <a:r>
              <a:rPr sz="882" dirty="0">
                <a:latin typeface="等线"/>
                <a:cs typeface="等线"/>
              </a:rPr>
              <a:t>生；</a:t>
            </a:r>
            <a:endParaRPr sz="882">
              <a:latin typeface="等线"/>
              <a:cs typeface="等线"/>
            </a:endParaRPr>
          </a:p>
          <a:p>
            <a:pPr marL="11206">
              <a:spcBef>
                <a:spcPts val="137"/>
              </a:spcBef>
            </a:pPr>
            <a:r>
              <a:rPr sz="882" spc="53" dirty="0">
                <a:latin typeface="等线"/>
                <a:cs typeface="等线"/>
              </a:rPr>
              <a:t>段</a:t>
            </a:r>
            <a:r>
              <a:rPr sz="882" spc="44" dirty="0">
                <a:latin typeface="等线"/>
                <a:cs typeface="等线"/>
              </a:rPr>
              <a:t>力</a:t>
            </a:r>
            <a:r>
              <a:rPr sz="882" spc="53" dirty="0">
                <a:latin typeface="等线"/>
                <a:cs typeface="等线"/>
              </a:rPr>
              <a:t>，</a:t>
            </a:r>
            <a:r>
              <a:rPr sz="882" spc="44" dirty="0">
                <a:latin typeface="等线"/>
                <a:cs typeface="等线"/>
              </a:rPr>
              <a:t>上海</a:t>
            </a:r>
            <a:r>
              <a:rPr sz="882" spc="53" dirty="0">
                <a:latin typeface="等线"/>
                <a:cs typeface="等线"/>
              </a:rPr>
              <a:t>交</a:t>
            </a:r>
            <a:r>
              <a:rPr sz="882" spc="44" dirty="0">
                <a:latin typeface="等线"/>
                <a:cs typeface="等线"/>
              </a:rPr>
              <a:t>通</a:t>
            </a:r>
            <a:r>
              <a:rPr sz="882" spc="53" dirty="0">
                <a:latin typeface="等线"/>
                <a:cs typeface="等线"/>
              </a:rPr>
              <a:t>大</a:t>
            </a:r>
            <a:r>
              <a:rPr sz="882" spc="44" dirty="0">
                <a:latin typeface="等线"/>
                <a:cs typeface="等线"/>
              </a:rPr>
              <a:t>学电</a:t>
            </a:r>
            <a:r>
              <a:rPr sz="882" spc="53" dirty="0">
                <a:latin typeface="等线"/>
                <a:cs typeface="等线"/>
              </a:rPr>
              <a:t>院</a:t>
            </a:r>
            <a:r>
              <a:rPr sz="882" spc="44" dirty="0">
                <a:latin typeface="等线"/>
                <a:cs typeface="等线"/>
              </a:rPr>
              <a:t>，</a:t>
            </a:r>
            <a:r>
              <a:rPr sz="882" spc="53" dirty="0">
                <a:latin typeface="等线"/>
                <a:cs typeface="等线"/>
              </a:rPr>
              <a:t>科</a:t>
            </a:r>
            <a:r>
              <a:rPr sz="882" spc="44" dirty="0">
                <a:latin typeface="等线"/>
                <a:cs typeface="等线"/>
              </a:rPr>
              <a:t>研方</a:t>
            </a:r>
            <a:r>
              <a:rPr sz="882" spc="53" dirty="0">
                <a:latin typeface="等线"/>
                <a:cs typeface="等线"/>
              </a:rPr>
              <a:t>向</a:t>
            </a:r>
            <a:r>
              <a:rPr sz="882" spc="44" dirty="0">
                <a:latin typeface="等线"/>
                <a:cs typeface="等线"/>
              </a:rPr>
              <a:t>：</a:t>
            </a:r>
            <a:r>
              <a:rPr sz="882" spc="53" dirty="0">
                <a:latin typeface="等线"/>
                <a:cs typeface="等线"/>
              </a:rPr>
              <a:t>微</a:t>
            </a:r>
            <a:r>
              <a:rPr sz="882" spc="44" dirty="0">
                <a:latin typeface="等线"/>
                <a:cs typeface="等线"/>
              </a:rPr>
              <a:t>纳科</a:t>
            </a:r>
            <a:r>
              <a:rPr sz="882" spc="53" dirty="0">
                <a:latin typeface="等线"/>
                <a:cs typeface="等线"/>
              </a:rPr>
              <a:t>技</a:t>
            </a:r>
            <a:r>
              <a:rPr sz="882" spc="44" dirty="0">
                <a:latin typeface="等线"/>
                <a:cs typeface="等线"/>
              </a:rPr>
              <a:t>与</a:t>
            </a:r>
            <a:r>
              <a:rPr sz="882" spc="53" dirty="0">
                <a:latin typeface="等线"/>
                <a:cs typeface="等线"/>
              </a:rPr>
              <a:t>航</a:t>
            </a:r>
            <a:r>
              <a:rPr sz="882" spc="44" dirty="0">
                <a:latin typeface="等线"/>
                <a:cs typeface="等线"/>
              </a:rPr>
              <a:t>空发</a:t>
            </a:r>
            <a:r>
              <a:rPr sz="882" spc="53" dirty="0">
                <a:latin typeface="等线"/>
                <a:cs typeface="等线"/>
              </a:rPr>
              <a:t>动</a:t>
            </a:r>
            <a:r>
              <a:rPr sz="882" spc="44" dirty="0">
                <a:latin typeface="等线"/>
                <a:cs typeface="等线"/>
              </a:rPr>
              <a:t>机</a:t>
            </a:r>
            <a:r>
              <a:rPr sz="882" spc="53" dirty="0">
                <a:latin typeface="等线"/>
                <a:cs typeface="等线"/>
              </a:rPr>
              <a:t>智</a:t>
            </a:r>
            <a:r>
              <a:rPr sz="882" spc="44" dirty="0">
                <a:latin typeface="等线"/>
                <a:cs typeface="等线"/>
              </a:rPr>
              <a:t>能化</a:t>
            </a:r>
            <a:r>
              <a:rPr sz="882" spc="53" dirty="0">
                <a:latin typeface="等线"/>
                <a:cs typeface="等线"/>
              </a:rPr>
              <a:t>交</a:t>
            </a:r>
            <a:r>
              <a:rPr sz="882" spc="44" dirty="0">
                <a:latin typeface="等线"/>
                <a:cs typeface="等线"/>
              </a:rPr>
              <a:t>叉</a:t>
            </a:r>
            <a:r>
              <a:rPr sz="882" spc="53" dirty="0">
                <a:latin typeface="等线"/>
                <a:cs typeface="等线"/>
              </a:rPr>
              <a:t>领</a:t>
            </a:r>
            <a:r>
              <a:rPr sz="882" spc="44" dirty="0">
                <a:latin typeface="等线"/>
                <a:cs typeface="等线"/>
              </a:rPr>
              <a:t>域，</a:t>
            </a:r>
            <a:endParaRPr sz="882">
              <a:latin typeface="等线"/>
              <a:cs typeface="等线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17937" y="391568"/>
            <a:ext cx="1975221" cy="607470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60253" algn="ctr"/>
            <a:r>
              <a:rPr sz="1059" b="1" i="1" spc="-4" dirty="0">
                <a:latin typeface="Times New Roman"/>
                <a:cs typeface="Times New Roman"/>
              </a:rPr>
              <a:t>A</a:t>
            </a:r>
            <a:r>
              <a:rPr sz="1059" b="1" i="1" dirty="0">
                <a:latin typeface="Times New Roman"/>
                <a:cs typeface="Times New Roman"/>
              </a:rPr>
              <a:t>bstract</a:t>
            </a:r>
            <a:endParaRPr sz="1059">
              <a:latin typeface="Times New Roman"/>
              <a:cs typeface="Times New Roman"/>
            </a:endParaRPr>
          </a:p>
          <a:p>
            <a:pPr marL="11206" marR="4483" indent="244301" algn="just">
              <a:lnSpc>
                <a:spcPct val="108100"/>
              </a:lnSpc>
              <a:spcBef>
                <a:spcPts val="31"/>
              </a:spcBef>
            </a:pPr>
            <a:r>
              <a:rPr sz="882" b="1" spc="4" dirty="0">
                <a:latin typeface="楷体"/>
                <a:cs typeface="楷体"/>
              </a:rPr>
              <a:t>摘</a:t>
            </a:r>
            <a:r>
              <a:rPr sz="882" b="1" dirty="0">
                <a:latin typeface="楷体"/>
                <a:cs typeface="楷体"/>
              </a:rPr>
              <a:t>要</a:t>
            </a:r>
            <a:r>
              <a:rPr sz="882" b="1" spc="4" dirty="0">
                <a:latin typeface="楷体"/>
                <a:cs typeface="楷体"/>
              </a:rPr>
              <a:t>：</a:t>
            </a:r>
            <a:r>
              <a:rPr sz="882" spc="-9" dirty="0">
                <a:latin typeface="楷体"/>
                <a:cs typeface="楷体"/>
              </a:rPr>
              <a:t>近</a:t>
            </a:r>
            <a:r>
              <a:rPr sz="882" dirty="0">
                <a:latin typeface="楷体"/>
                <a:cs typeface="楷体"/>
              </a:rPr>
              <a:t>年</a:t>
            </a:r>
            <a:r>
              <a:rPr sz="882" spc="-9" dirty="0">
                <a:latin typeface="楷体"/>
                <a:cs typeface="楷体"/>
              </a:rPr>
              <a:t>来</a:t>
            </a:r>
            <a:r>
              <a:rPr sz="882" dirty="0">
                <a:latin typeface="楷体"/>
                <a:cs typeface="楷体"/>
              </a:rPr>
              <a:t>研究生</a:t>
            </a:r>
            <a:r>
              <a:rPr sz="882" spc="-9" dirty="0">
                <a:latin typeface="楷体"/>
                <a:cs typeface="楷体"/>
              </a:rPr>
              <a:t>报</a:t>
            </a:r>
            <a:r>
              <a:rPr sz="882" dirty="0">
                <a:latin typeface="楷体"/>
                <a:cs typeface="楷体"/>
              </a:rPr>
              <a:t>考</a:t>
            </a:r>
            <a:r>
              <a:rPr sz="882" spc="-9" dirty="0">
                <a:latin typeface="楷体"/>
                <a:cs typeface="楷体"/>
              </a:rPr>
              <a:t>人</a:t>
            </a:r>
            <a:r>
              <a:rPr sz="882" dirty="0">
                <a:latin typeface="楷体"/>
                <a:cs typeface="楷体"/>
              </a:rPr>
              <a:t>数快速</a:t>
            </a:r>
            <a:r>
              <a:rPr sz="882" spc="-9" dirty="0">
                <a:latin typeface="楷体"/>
                <a:cs typeface="楷体"/>
              </a:rPr>
              <a:t>增</a:t>
            </a:r>
            <a:r>
              <a:rPr sz="882" dirty="0">
                <a:latin typeface="楷体"/>
                <a:cs typeface="楷体"/>
              </a:rPr>
              <a:t>长</a:t>
            </a:r>
            <a:r>
              <a:rPr sz="882" spc="-9" dirty="0">
                <a:latin typeface="楷体"/>
                <a:cs typeface="楷体"/>
              </a:rPr>
              <a:t>，</a:t>
            </a:r>
            <a:r>
              <a:rPr sz="882" dirty="0">
                <a:latin typeface="Times New Roman"/>
                <a:cs typeface="Times New Roman"/>
              </a:rPr>
              <a:t>2</a:t>
            </a:r>
            <a:r>
              <a:rPr sz="882" spc="-4" dirty="0">
                <a:latin typeface="Times New Roman"/>
                <a:cs typeface="Times New Roman"/>
              </a:rPr>
              <a:t>01</a:t>
            </a:r>
            <a:r>
              <a:rPr sz="882" dirty="0">
                <a:latin typeface="Times New Roman"/>
                <a:cs typeface="Times New Roman"/>
              </a:rPr>
              <a:t>9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楷体"/>
                <a:cs typeface="楷体"/>
              </a:rPr>
              <a:t>年是</a:t>
            </a:r>
            <a:r>
              <a:rPr sz="882" spc="-9" dirty="0">
                <a:latin typeface="楷体"/>
                <a:cs typeface="楷体"/>
              </a:rPr>
              <a:t>历</a:t>
            </a:r>
            <a:r>
              <a:rPr sz="882" dirty="0">
                <a:latin typeface="楷体"/>
                <a:cs typeface="楷体"/>
              </a:rPr>
              <a:t>史上报</a:t>
            </a:r>
            <a:r>
              <a:rPr sz="882" spc="-9" dirty="0">
                <a:latin typeface="楷体"/>
                <a:cs typeface="楷体"/>
              </a:rPr>
              <a:t>考</a:t>
            </a:r>
            <a:r>
              <a:rPr sz="882" dirty="0">
                <a:latin typeface="楷体"/>
                <a:cs typeface="楷体"/>
              </a:rPr>
              <a:t>人</a:t>
            </a:r>
            <a:r>
              <a:rPr sz="882" spc="-9" dirty="0">
                <a:latin typeface="楷体"/>
                <a:cs typeface="楷体"/>
              </a:rPr>
              <a:t>数</a:t>
            </a:r>
            <a:r>
              <a:rPr sz="882" dirty="0">
                <a:latin typeface="楷体"/>
                <a:cs typeface="楷体"/>
              </a:rPr>
              <a:t>最多的</a:t>
            </a:r>
            <a:r>
              <a:rPr sz="882" spc="-9" dirty="0">
                <a:latin typeface="楷体"/>
                <a:cs typeface="楷体"/>
              </a:rPr>
              <a:t>一</a:t>
            </a:r>
            <a:r>
              <a:rPr sz="882" dirty="0">
                <a:latin typeface="楷体"/>
                <a:cs typeface="楷体"/>
              </a:rPr>
              <a:t>年</a:t>
            </a:r>
            <a:r>
              <a:rPr sz="882" spc="-9" dirty="0">
                <a:latin typeface="楷体"/>
                <a:cs typeface="楷体"/>
              </a:rPr>
              <a:t>，</a:t>
            </a:r>
            <a:r>
              <a:rPr sz="882" dirty="0">
                <a:latin typeface="楷体"/>
                <a:cs typeface="楷体"/>
              </a:rPr>
              <a:t>报考人</a:t>
            </a:r>
            <a:r>
              <a:rPr sz="882" spc="-9" dirty="0">
                <a:latin typeface="楷体"/>
                <a:cs typeface="楷体"/>
              </a:rPr>
              <a:t>数将</a:t>
            </a:r>
            <a:r>
              <a:rPr sz="882" dirty="0">
                <a:latin typeface="楷体"/>
                <a:cs typeface="楷体"/>
              </a:rPr>
              <a:t>近</a:t>
            </a:r>
            <a:r>
              <a:rPr sz="882" spc="-4" dirty="0">
                <a:latin typeface="楷体"/>
                <a:cs typeface="楷体"/>
              </a:rPr>
              <a:t> </a:t>
            </a:r>
            <a:r>
              <a:rPr sz="882" dirty="0">
                <a:latin typeface="Times New Roman"/>
                <a:cs typeface="Times New Roman"/>
              </a:rPr>
              <a:t>3</a:t>
            </a:r>
            <a:r>
              <a:rPr sz="882" spc="-4" dirty="0">
                <a:latin typeface="Times New Roman"/>
                <a:cs typeface="Times New Roman"/>
              </a:rPr>
              <a:t>0</a:t>
            </a:r>
            <a:r>
              <a:rPr sz="882" dirty="0">
                <a:latin typeface="Times New Roman"/>
                <a:cs typeface="Times New Roman"/>
              </a:rPr>
              <a:t>0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楷体"/>
                <a:cs typeface="楷体"/>
              </a:rPr>
              <a:t>万</a:t>
            </a:r>
            <a:r>
              <a:rPr sz="882" spc="-9" dirty="0">
                <a:latin typeface="楷体"/>
                <a:cs typeface="楷体"/>
              </a:rPr>
              <a:t>。</a:t>
            </a:r>
            <a:r>
              <a:rPr sz="882" dirty="0">
                <a:latin typeface="楷体"/>
                <a:cs typeface="楷体"/>
              </a:rPr>
              <a:t>国内的</a:t>
            </a:r>
            <a:r>
              <a:rPr sz="882" spc="-9" dirty="0">
                <a:latin typeface="楷体"/>
                <a:cs typeface="楷体"/>
              </a:rPr>
              <a:t>重</a:t>
            </a:r>
            <a:r>
              <a:rPr sz="882" dirty="0">
                <a:latin typeface="楷体"/>
                <a:cs typeface="楷体"/>
              </a:rPr>
              <a:t>点高 校，如</a:t>
            </a:r>
            <a:r>
              <a:rPr sz="882" spc="-9" dirty="0">
                <a:latin typeface="楷体"/>
                <a:cs typeface="楷体"/>
              </a:rPr>
              <a:t>北</a:t>
            </a:r>
            <a:r>
              <a:rPr sz="882" dirty="0">
                <a:latin typeface="楷体"/>
                <a:cs typeface="楷体"/>
              </a:rPr>
              <a:t>京</a:t>
            </a:r>
            <a:r>
              <a:rPr sz="882" spc="-9" dirty="0">
                <a:latin typeface="楷体"/>
                <a:cs typeface="楷体"/>
              </a:rPr>
              <a:t>大</a:t>
            </a:r>
            <a:r>
              <a:rPr sz="882" dirty="0">
                <a:latin typeface="楷体"/>
                <a:cs typeface="楷体"/>
              </a:rPr>
              <a:t>学、清</a:t>
            </a:r>
            <a:r>
              <a:rPr sz="882" spc="-9" dirty="0">
                <a:latin typeface="楷体"/>
                <a:cs typeface="楷体"/>
              </a:rPr>
              <a:t>华</a:t>
            </a:r>
            <a:r>
              <a:rPr sz="882" dirty="0">
                <a:latin typeface="楷体"/>
                <a:cs typeface="楷体"/>
              </a:rPr>
              <a:t>大</a:t>
            </a:r>
            <a:r>
              <a:rPr sz="882" spc="-9" dirty="0">
                <a:latin typeface="楷体"/>
                <a:cs typeface="楷体"/>
              </a:rPr>
              <a:t>学</a:t>
            </a:r>
            <a:r>
              <a:rPr sz="882" dirty="0">
                <a:latin typeface="楷体"/>
                <a:cs typeface="楷体"/>
              </a:rPr>
              <a:t>、上海</a:t>
            </a:r>
            <a:r>
              <a:rPr sz="882" spc="-9" dirty="0">
                <a:latin typeface="楷体"/>
                <a:cs typeface="楷体"/>
              </a:rPr>
              <a:t>交</a:t>
            </a:r>
            <a:r>
              <a:rPr sz="882" dirty="0">
                <a:latin typeface="楷体"/>
                <a:cs typeface="楷体"/>
              </a:rPr>
              <a:t>通</a:t>
            </a:r>
            <a:r>
              <a:rPr sz="882" spc="-9" dirty="0">
                <a:latin typeface="楷体"/>
                <a:cs typeface="楷体"/>
              </a:rPr>
              <a:t>大</a:t>
            </a:r>
            <a:r>
              <a:rPr sz="882" dirty="0">
                <a:latin typeface="楷体"/>
                <a:cs typeface="楷体"/>
              </a:rPr>
              <a:t>学，研</a:t>
            </a:r>
            <a:r>
              <a:rPr sz="882" spc="-9" dirty="0">
                <a:latin typeface="楷体"/>
                <a:cs typeface="楷体"/>
              </a:rPr>
              <a:t>究</a:t>
            </a:r>
            <a:r>
              <a:rPr sz="882" dirty="0">
                <a:latin typeface="楷体"/>
                <a:cs typeface="楷体"/>
              </a:rPr>
              <a:t>生</a:t>
            </a:r>
            <a:r>
              <a:rPr sz="882" spc="-9" dirty="0">
                <a:latin typeface="楷体"/>
                <a:cs typeface="楷体"/>
              </a:rPr>
              <a:t>的</a:t>
            </a:r>
            <a:r>
              <a:rPr sz="882" dirty="0">
                <a:latin typeface="楷体"/>
                <a:cs typeface="楷体"/>
              </a:rPr>
              <a:t>人数已</a:t>
            </a:r>
            <a:r>
              <a:rPr sz="882" spc="-9" dirty="0">
                <a:latin typeface="楷体"/>
                <a:cs typeface="楷体"/>
              </a:rPr>
              <a:t>经</a:t>
            </a:r>
            <a:r>
              <a:rPr sz="882" dirty="0">
                <a:latin typeface="楷体"/>
                <a:cs typeface="楷体"/>
              </a:rPr>
              <a:t>是</a:t>
            </a:r>
            <a:r>
              <a:rPr sz="882" spc="-9" dirty="0">
                <a:latin typeface="楷体"/>
                <a:cs typeface="楷体"/>
              </a:rPr>
              <a:t>本</a:t>
            </a:r>
            <a:r>
              <a:rPr sz="882" dirty="0">
                <a:latin typeface="楷体"/>
                <a:cs typeface="楷体"/>
              </a:rPr>
              <a:t>科生的</a:t>
            </a:r>
            <a:r>
              <a:rPr sz="882" spc="-9" dirty="0">
                <a:latin typeface="楷体"/>
                <a:cs typeface="楷体"/>
              </a:rPr>
              <a:t>两</a:t>
            </a:r>
            <a:r>
              <a:rPr sz="882" dirty="0">
                <a:latin typeface="楷体"/>
                <a:cs typeface="楷体"/>
              </a:rPr>
              <a:t>倍</a:t>
            </a:r>
            <a:r>
              <a:rPr sz="882" spc="-9" dirty="0">
                <a:latin typeface="楷体"/>
                <a:cs typeface="楷体"/>
              </a:rPr>
              <a:t>左</a:t>
            </a:r>
            <a:r>
              <a:rPr sz="882" dirty="0">
                <a:latin typeface="楷体"/>
                <a:cs typeface="楷体"/>
              </a:rPr>
              <a:t>右了，</a:t>
            </a:r>
            <a:r>
              <a:rPr sz="882" spc="-9" dirty="0">
                <a:latin typeface="楷体"/>
                <a:cs typeface="楷体"/>
              </a:rPr>
              <a:t>本</a:t>
            </a:r>
            <a:r>
              <a:rPr sz="882" dirty="0">
                <a:latin typeface="楷体"/>
                <a:cs typeface="楷体"/>
              </a:rPr>
              <a:t>文</a:t>
            </a:r>
            <a:r>
              <a:rPr sz="882" spc="-9" dirty="0">
                <a:latin typeface="楷体"/>
                <a:cs typeface="楷体"/>
              </a:rPr>
              <a:t>深</a:t>
            </a:r>
            <a:r>
              <a:rPr sz="882" dirty="0">
                <a:latin typeface="楷体"/>
                <a:cs typeface="楷体"/>
              </a:rPr>
              <a:t>入的分</a:t>
            </a:r>
            <a:r>
              <a:rPr sz="882" spc="-9" dirty="0">
                <a:latin typeface="楷体"/>
                <a:cs typeface="楷体"/>
              </a:rPr>
              <a:t>析</a:t>
            </a:r>
            <a:r>
              <a:rPr sz="882" dirty="0">
                <a:latin typeface="楷体"/>
                <a:cs typeface="楷体"/>
              </a:rPr>
              <a:t>了</a:t>
            </a:r>
            <a:r>
              <a:rPr sz="882" spc="-9" dirty="0">
                <a:latin typeface="楷体"/>
                <a:cs typeface="楷体"/>
              </a:rPr>
              <a:t>这</a:t>
            </a:r>
            <a:r>
              <a:rPr sz="882" dirty="0">
                <a:latin typeface="楷体"/>
                <a:cs typeface="楷体"/>
              </a:rPr>
              <a:t>种趋势</a:t>
            </a:r>
            <a:r>
              <a:rPr sz="882" spc="-9" dirty="0">
                <a:latin typeface="楷体"/>
                <a:cs typeface="楷体"/>
              </a:rPr>
              <a:t>的</a:t>
            </a:r>
            <a:r>
              <a:rPr sz="882" dirty="0">
                <a:latin typeface="楷体"/>
                <a:cs typeface="楷体"/>
              </a:rPr>
              <a:t>内在 起因和</a:t>
            </a:r>
            <a:r>
              <a:rPr sz="882" spc="-9" dirty="0">
                <a:latin typeface="楷体"/>
                <a:cs typeface="楷体"/>
              </a:rPr>
              <a:t>必</a:t>
            </a:r>
            <a:r>
              <a:rPr sz="882" dirty="0">
                <a:latin typeface="楷体"/>
                <a:cs typeface="楷体"/>
              </a:rPr>
              <a:t>然</a:t>
            </a:r>
            <a:r>
              <a:rPr sz="882" spc="-9" dirty="0">
                <a:latin typeface="楷体"/>
                <a:cs typeface="楷体"/>
              </a:rPr>
              <a:t>性</a:t>
            </a:r>
            <a:r>
              <a:rPr sz="882" dirty="0">
                <a:latin typeface="楷体"/>
                <a:cs typeface="楷体"/>
              </a:rPr>
              <a:t>。而对</a:t>
            </a:r>
            <a:r>
              <a:rPr sz="882" spc="-9" dirty="0">
                <a:latin typeface="楷体"/>
                <a:cs typeface="楷体"/>
              </a:rPr>
              <a:t>于</a:t>
            </a:r>
            <a:r>
              <a:rPr sz="882" dirty="0">
                <a:latin typeface="楷体"/>
                <a:cs typeface="楷体"/>
              </a:rPr>
              <a:t>考</a:t>
            </a:r>
            <a:r>
              <a:rPr sz="882" spc="-9" dirty="0">
                <a:latin typeface="楷体"/>
                <a:cs typeface="楷体"/>
              </a:rPr>
              <a:t>入</a:t>
            </a:r>
            <a:r>
              <a:rPr sz="882" dirty="0">
                <a:latin typeface="楷体"/>
                <a:cs typeface="楷体"/>
              </a:rPr>
              <a:t>的研究</a:t>
            </a:r>
            <a:r>
              <a:rPr sz="882" spc="-9" dirty="0">
                <a:latin typeface="楷体"/>
                <a:cs typeface="楷体"/>
              </a:rPr>
              <a:t>生</a:t>
            </a:r>
            <a:r>
              <a:rPr sz="882" dirty="0">
                <a:latin typeface="楷体"/>
                <a:cs typeface="楷体"/>
              </a:rPr>
              <a:t>而</a:t>
            </a:r>
            <a:r>
              <a:rPr sz="882" spc="-9" dirty="0">
                <a:latin typeface="楷体"/>
                <a:cs typeface="楷体"/>
              </a:rPr>
              <a:t>言</a:t>
            </a:r>
            <a:r>
              <a:rPr sz="882" dirty="0">
                <a:latin typeface="楷体"/>
                <a:cs typeface="楷体"/>
              </a:rPr>
              <a:t>，写作</a:t>
            </a:r>
            <a:r>
              <a:rPr sz="882" spc="-9" dirty="0">
                <a:latin typeface="楷体"/>
                <a:cs typeface="楷体"/>
              </a:rPr>
              <a:t>是</a:t>
            </a:r>
            <a:r>
              <a:rPr sz="882" dirty="0">
                <a:latin typeface="楷体"/>
                <a:cs typeface="楷体"/>
              </a:rPr>
              <a:t>一</a:t>
            </a:r>
            <a:r>
              <a:rPr sz="882" spc="-9" dirty="0">
                <a:latin typeface="楷体"/>
                <a:cs typeface="楷体"/>
              </a:rPr>
              <a:t>项</a:t>
            </a:r>
            <a:r>
              <a:rPr sz="882" dirty="0">
                <a:latin typeface="楷体"/>
                <a:cs typeface="楷体"/>
              </a:rPr>
              <a:t>重要的</a:t>
            </a:r>
            <a:r>
              <a:rPr sz="882" spc="-9" dirty="0">
                <a:latin typeface="楷体"/>
                <a:cs typeface="楷体"/>
              </a:rPr>
              <a:t>能</a:t>
            </a:r>
            <a:r>
              <a:rPr sz="882" dirty="0">
                <a:latin typeface="楷体"/>
                <a:cs typeface="楷体"/>
              </a:rPr>
              <a:t>力</a:t>
            </a:r>
            <a:r>
              <a:rPr sz="882" spc="-9" dirty="0">
                <a:latin typeface="楷体"/>
                <a:cs typeface="楷体"/>
              </a:rPr>
              <a:t>，</a:t>
            </a:r>
            <a:r>
              <a:rPr sz="882" dirty="0">
                <a:latin typeface="楷体"/>
                <a:cs typeface="楷体"/>
              </a:rPr>
              <a:t>它关乎</a:t>
            </a:r>
            <a:r>
              <a:rPr sz="882" spc="-9" dirty="0">
                <a:latin typeface="楷体"/>
                <a:cs typeface="楷体"/>
              </a:rPr>
              <a:t>到</a:t>
            </a:r>
            <a:r>
              <a:rPr sz="882" dirty="0">
                <a:latin typeface="楷体"/>
                <a:cs typeface="楷体"/>
              </a:rPr>
              <a:t>一</a:t>
            </a:r>
            <a:r>
              <a:rPr sz="882" spc="-9" dirty="0">
                <a:latin typeface="楷体"/>
                <a:cs typeface="楷体"/>
              </a:rPr>
              <a:t>个</a:t>
            </a:r>
            <a:r>
              <a:rPr sz="882" dirty="0">
                <a:latin typeface="楷体"/>
                <a:cs typeface="楷体"/>
              </a:rPr>
              <a:t>研究生</a:t>
            </a:r>
            <a:r>
              <a:rPr sz="882" spc="-9" dirty="0">
                <a:latin typeface="楷体"/>
                <a:cs typeface="楷体"/>
              </a:rPr>
              <a:t>能</a:t>
            </a:r>
            <a:r>
              <a:rPr sz="882" dirty="0">
                <a:latin typeface="楷体"/>
                <a:cs typeface="楷体"/>
              </a:rPr>
              <a:t>否</a:t>
            </a:r>
            <a:r>
              <a:rPr sz="882" spc="-9" dirty="0">
                <a:latin typeface="楷体"/>
                <a:cs typeface="楷体"/>
              </a:rPr>
              <a:t>顺</a:t>
            </a:r>
            <a:r>
              <a:rPr sz="882" dirty="0">
                <a:latin typeface="楷体"/>
                <a:cs typeface="楷体"/>
              </a:rPr>
              <a:t>利毕业</a:t>
            </a:r>
            <a:r>
              <a:rPr sz="882" spc="-9" dirty="0">
                <a:latin typeface="楷体"/>
                <a:cs typeface="楷体"/>
              </a:rPr>
              <a:t>，</a:t>
            </a:r>
            <a:r>
              <a:rPr sz="882" dirty="0">
                <a:latin typeface="楷体"/>
                <a:cs typeface="楷体"/>
              </a:rPr>
              <a:t>也</a:t>
            </a:r>
            <a:r>
              <a:rPr sz="882" spc="-9" dirty="0">
                <a:latin typeface="楷体"/>
                <a:cs typeface="楷体"/>
              </a:rPr>
              <a:t>是</a:t>
            </a:r>
            <a:r>
              <a:rPr sz="882" dirty="0">
                <a:latin typeface="楷体"/>
                <a:cs typeface="楷体"/>
              </a:rPr>
              <a:t>一项在</a:t>
            </a:r>
            <a:r>
              <a:rPr sz="882" spc="-9" dirty="0">
                <a:latin typeface="楷体"/>
                <a:cs typeface="楷体"/>
              </a:rPr>
              <a:t>未</a:t>
            </a:r>
            <a:r>
              <a:rPr sz="882" dirty="0">
                <a:latin typeface="楷体"/>
                <a:cs typeface="楷体"/>
              </a:rPr>
              <a:t>来工 作岗位</a:t>
            </a:r>
            <a:r>
              <a:rPr sz="882" spc="-9" dirty="0">
                <a:latin typeface="楷体"/>
                <a:cs typeface="楷体"/>
              </a:rPr>
              <a:t>上</a:t>
            </a:r>
            <a:r>
              <a:rPr sz="882" dirty="0">
                <a:latin typeface="楷体"/>
                <a:cs typeface="楷体"/>
              </a:rPr>
              <a:t>的</a:t>
            </a:r>
            <a:r>
              <a:rPr sz="882" spc="-9" dirty="0">
                <a:latin typeface="楷体"/>
                <a:cs typeface="楷体"/>
              </a:rPr>
              <a:t>重</a:t>
            </a:r>
            <a:r>
              <a:rPr sz="882" dirty="0">
                <a:latin typeface="楷体"/>
                <a:cs typeface="楷体"/>
              </a:rPr>
              <a:t>要沟通</a:t>
            </a:r>
            <a:r>
              <a:rPr sz="882" spc="-9" dirty="0">
                <a:latin typeface="楷体"/>
                <a:cs typeface="楷体"/>
              </a:rPr>
              <a:t>技</a:t>
            </a:r>
            <a:r>
              <a:rPr sz="882" dirty="0">
                <a:latin typeface="楷体"/>
                <a:cs typeface="楷体"/>
              </a:rPr>
              <a:t>能</a:t>
            </a:r>
            <a:r>
              <a:rPr sz="882" spc="-9" dirty="0">
                <a:latin typeface="楷体"/>
                <a:cs typeface="楷体"/>
              </a:rPr>
              <a:t>。</a:t>
            </a:r>
            <a:r>
              <a:rPr sz="882" dirty="0">
                <a:latin typeface="楷体"/>
                <a:cs typeface="楷体"/>
              </a:rPr>
              <a:t>本文以</a:t>
            </a:r>
            <a:r>
              <a:rPr sz="882" spc="-9" dirty="0">
                <a:latin typeface="楷体"/>
                <a:cs typeface="楷体"/>
              </a:rPr>
              <a:t>此</a:t>
            </a:r>
            <a:r>
              <a:rPr sz="882" dirty="0">
                <a:latin typeface="楷体"/>
                <a:cs typeface="楷体"/>
              </a:rPr>
              <a:t>为</a:t>
            </a:r>
            <a:r>
              <a:rPr sz="882" spc="-9" dirty="0">
                <a:latin typeface="楷体"/>
                <a:cs typeface="楷体"/>
              </a:rPr>
              <a:t>起</a:t>
            </a:r>
            <a:r>
              <a:rPr sz="882" dirty="0">
                <a:latin typeface="楷体"/>
                <a:cs typeface="楷体"/>
              </a:rPr>
              <a:t>点，总</a:t>
            </a:r>
            <a:r>
              <a:rPr sz="882" spc="-9" dirty="0">
                <a:latin typeface="楷体"/>
                <a:cs typeface="楷体"/>
              </a:rPr>
              <a:t>结</a:t>
            </a:r>
            <a:r>
              <a:rPr sz="882" dirty="0">
                <a:latin typeface="楷体"/>
                <a:cs typeface="楷体"/>
              </a:rPr>
              <a:t>形</a:t>
            </a:r>
            <a:r>
              <a:rPr sz="882" spc="-9" dirty="0">
                <a:latin typeface="楷体"/>
                <a:cs typeface="楷体"/>
              </a:rPr>
              <a:t>成</a:t>
            </a:r>
            <a:r>
              <a:rPr sz="882" dirty="0">
                <a:latin typeface="楷体"/>
                <a:cs typeface="楷体"/>
              </a:rPr>
              <a:t>了一套</a:t>
            </a:r>
            <a:r>
              <a:rPr sz="882" spc="-9" dirty="0">
                <a:latin typeface="楷体"/>
                <a:cs typeface="楷体"/>
              </a:rPr>
              <a:t>较</a:t>
            </a:r>
            <a:r>
              <a:rPr sz="882" dirty="0">
                <a:latin typeface="楷体"/>
                <a:cs typeface="楷体"/>
              </a:rPr>
              <a:t>为</a:t>
            </a:r>
            <a:r>
              <a:rPr sz="882" spc="-9" dirty="0">
                <a:latin typeface="楷体"/>
                <a:cs typeface="楷体"/>
              </a:rPr>
              <a:t>体</a:t>
            </a:r>
            <a:r>
              <a:rPr sz="882" dirty="0">
                <a:latin typeface="楷体"/>
                <a:cs typeface="楷体"/>
              </a:rPr>
              <a:t>系化的</a:t>
            </a:r>
            <a:r>
              <a:rPr sz="882" spc="-9" dirty="0">
                <a:latin typeface="楷体"/>
                <a:cs typeface="楷体"/>
              </a:rPr>
              <a:t>科</a:t>
            </a:r>
            <a:r>
              <a:rPr sz="882" dirty="0">
                <a:latin typeface="楷体"/>
                <a:cs typeface="楷体"/>
              </a:rPr>
              <a:t>技</a:t>
            </a:r>
            <a:r>
              <a:rPr sz="882" spc="-9" dirty="0">
                <a:latin typeface="楷体"/>
                <a:cs typeface="楷体"/>
              </a:rPr>
              <a:t>论</a:t>
            </a:r>
            <a:r>
              <a:rPr sz="882" dirty="0">
                <a:latin typeface="楷体"/>
                <a:cs typeface="楷体"/>
              </a:rPr>
              <a:t>文写作</a:t>
            </a:r>
            <a:r>
              <a:rPr sz="882" spc="-9" dirty="0">
                <a:latin typeface="楷体"/>
                <a:cs typeface="楷体"/>
              </a:rPr>
              <a:t>方</a:t>
            </a:r>
            <a:r>
              <a:rPr sz="882" dirty="0">
                <a:latin typeface="楷体"/>
                <a:cs typeface="楷体"/>
              </a:rPr>
              <a:t>法</a:t>
            </a:r>
            <a:r>
              <a:rPr sz="882" spc="-9" dirty="0">
                <a:latin typeface="楷体"/>
                <a:cs typeface="楷体"/>
              </a:rPr>
              <a:t>，</a:t>
            </a:r>
            <a:r>
              <a:rPr sz="882" dirty="0">
                <a:latin typeface="楷体"/>
                <a:cs typeface="楷体"/>
              </a:rPr>
              <a:t>旨在为</a:t>
            </a:r>
            <a:r>
              <a:rPr sz="882" spc="-9" dirty="0">
                <a:latin typeface="楷体"/>
                <a:cs typeface="楷体"/>
              </a:rPr>
              <a:t>研</a:t>
            </a:r>
            <a:r>
              <a:rPr sz="882" dirty="0">
                <a:latin typeface="楷体"/>
                <a:cs typeface="楷体"/>
              </a:rPr>
              <a:t>究</a:t>
            </a:r>
            <a:r>
              <a:rPr sz="882" spc="-9" dirty="0">
                <a:latin typeface="楷体"/>
                <a:cs typeface="楷体"/>
              </a:rPr>
              <a:t>生</a:t>
            </a:r>
            <a:r>
              <a:rPr sz="882" dirty="0">
                <a:latin typeface="楷体"/>
                <a:cs typeface="楷体"/>
              </a:rPr>
              <a:t>提供论</a:t>
            </a:r>
            <a:r>
              <a:rPr sz="882" spc="-9" dirty="0">
                <a:latin typeface="楷体"/>
                <a:cs typeface="楷体"/>
              </a:rPr>
              <a:t>文</a:t>
            </a:r>
            <a:r>
              <a:rPr sz="882" dirty="0">
                <a:latin typeface="楷体"/>
                <a:cs typeface="楷体"/>
              </a:rPr>
              <a:t>写作 上的方</a:t>
            </a:r>
            <a:r>
              <a:rPr sz="882" spc="-9" dirty="0">
                <a:latin typeface="楷体"/>
                <a:cs typeface="楷体"/>
              </a:rPr>
              <a:t>法</a:t>
            </a:r>
            <a:r>
              <a:rPr sz="882" dirty="0">
                <a:latin typeface="楷体"/>
                <a:cs typeface="楷体"/>
              </a:rPr>
              <a:t>和</a:t>
            </a:r>
            <a:r>
              <a:rPr sz="882" spc="-9" dirty="0">
                <a:latin typeface="楷体"/>
                <a:cs typeface="楷体"/>
              </a:rPr>
              <a:t>思</a:t>
            </a:r>
            <a:r>
              <a:rPr sz="882" dirty="0">
                <a:latin typeface="楷体"/>
                <a:cs typeface="楷体"/>
              </a:rPr>
              <a:t>路。论</a:t>
            </a:r>
            <a:r>
              <a:rPr sz="882" spc="-9" dirty="0">
                <a:latin typeface="楷体"/>
                <a:cs typeface="楷体"/>
              </a:rPr>
              <a:t>文</a:t>
            </a:r>
            <a:r>
              <a:rPr sz="882" dirty="0">
                <a:latin typeface="楷体"/>
                <a:cs typeface="楷体"/>
              </a:rPr>
              <a:t>写</a:t>
            </a:r>
            <a:r>
              <a:rPr sz="882" spc="-9" dirty="0">
                <a:latin typeface="楷体"/>
                <a:cs typeface="楷体"/>
              </a:rPr>
              <a:t>作</a:t>
            </a:r>
            <a:r>
              <a:rPr sz="882" dirty="0">
                <a:latin typeface="楷体"/>
                <a:cs typeface="楷体"/>
              </a:rPr>
              <a:t>有三个</a:t>
            </a:r>
            <a:r>
              <a:rPr sz="882" spc="-9" dirty="0">
                <a:latin typeface="楷体"/>
                <a:cs typeface="楷体"/>
              </a:rPr>
              <a:t>要</a:t>
            </a:r>
            <a:r>
              <a:rPr sz="882" dirty="0">
                <a:latin typeface="楷体"/>
                <a:cs typeface="楷体"/>
              </a:rPr>
              <a:t>素</a:t>
            </a:r>
            <a:r>
              <a:rPr sz="882" spc="-9" dirty="0">
                <a:latin typeface="楷体"/>
                <a:cs typeface="楷体"/>
              </a:rPr>
              <a:t>：</a:t>
            </a:r>
            <a:r>
              <a:rPr sz="882" dirty="0">
                <a:latin typeface="楷体"/>
                <a:cs typeface="楷体"/>
              </a:rPr>
              <a:t>一是要</a:t>
            </a:r>
            <a:r>
              <a:rPr sz="882" spc="-9" dirty="0">
                <a:latin typeface="楷体"/>
                <a:cs typeface="楷体"/>
              </a:rPr>
              <a:t>学</a:t>
            </a:r>
            <a:r>
              <a:rPr sz="882" dirty="0">
                <a:latin typeface="楷体"/>
                <a:cs typeface="楷体"/>
              </a:rPr>
              <a:t>会</a:t>
            </a:r>
            <a:r>
              <a:rPr sz="882" spc="-9" dirty="0">
                <a:latin typeface="楷体"/>
                <a:cs typeface="楷体"/>
              </a:rPr>
              <a:t>读</a:t>
            </a:r>
            <a:r>
              <a:rPr sz="882" dirty="0">
                <a:latin typeface="楷体"/>
                <a:cs typeface="楷体"/>
              </a:rPr>
              <a:t>，目的</a:t>
            </a:r>
            <a:r>
              <a:rPr sz="882" spc="-9" dirty="0">
                <a:latin typeface="楷体"/>
                <a:cs typeface="楷体"/>
              </a:rPr>
              <a:t>之</a:t>
            </a:r>
            <a:r>
              <a:rPr sz="882" dirty="0">
                <a:latin typeface="楷体"/>
                <a:cs typeface="楷体"/>
              </a:rPr>
              <a:t>一</a:t>
            </a:r>
            <a:r>
              <a:rPr sz="882" spc="-9" dirty="0">
                <a:latin typeface="楷体"/>
                <a:cs typeface="楷体"/>
              </a:rPr>
              <a:t>在</a:t>
            </a:r>
            <a:r>
              <a:rPr sz="882" dirty="0">
                <a:latin typeface="楷体"/>
                <a:cs typeface="楷体"/>
              </a:rPr>
              <a:t>于论文</a:t>
            </a:r>
            <a:r>
              <a:rPr sz="882" spc="-9" dirty="0">
                <a:latin typeface="楷体"/>
                <a:cs typeface="楷体"/>
              </a:rPr>
              <a:t>的</a:t>
            </a:r>
            <a:r>
              <a:rPr sz="882" dirty="0">
                <a:latin typeface="楷体"/>
                <a:cs typeface="楷体"/>
              </a:rPr>
              <a:t>选</a:t>
            </a:r>
            <a:r>
              <a:rPr sz="882" spc="-9" dirty="0">
                <a:latin typeface="楷体"/>
                <a:cs typeface="楷体"/>
              </a:rPr>
              <a:t>题</a:t>
            </a:r>
            <a:r>
              <a:rPr sz="882" dirty="0">
                <a:latin typeface="楷体"/>
                <a:cs typeface="楷体"/>
              </a:rPr>
              <a:t>，目的</a:t>
            </a:r>
            <a:r>
              <a:rPr sz="882" spc="-9" dirty="0">
                <a:latin typeface="楷体"/>
                <a:cs typeface="楷体"/>
              </a:rPr>
              <a:t>之</a:t>
            </a:r>
            <a:r>
              <a:rPr sz="882" dirty="0">
                <a:latin typeface="楷体"/>
                <a:cs typeface="楷体"/>
              </a:rPr>
              <a:t>二</a:t>
            </a:r>
            <a:r>
              <a:rPr sz="882" spc="-9" dirty="0">
                <a:latin typeface="楷体"/>
                <a:cs typeface="楷体"/>
              </a:rPr>
              <a:t>就</a:t>
            </a:r>
            <a:r>
              <a:rPr sz="882" dirty="0">
                <a:latin typeface="楷体"/>
                <a:cs typeface="楷体"/>
              </a:rPr>
              <a:t>是要学</a:t>
            </a:r>
            <a:r>
              <a:rPr sz="882" spc="-9" dirty="0">
                <a:latin typeface="楷体"/>
                <a:cs typeface="楷体"/>
              </a:rPr>
              <a:t>习</a:t>
            </a:r>
            <a:r>
              <a:rPr sz="882" dirty="0">
                <a:latin typeface="楷体"/>
                <a:cs typeface="楷体"/>
              </a:rPr>
              <a:t>如</a:t>
            </a:r>
            <a:r>
              <a:rPr sz="882" spc="-9" dirty="0">
                <a:latin typeface="楷体"/>
                <a:cs typeface="楷体"/>
              </a:rPr>
              <a:t>何</a:t>
            </a:r>
            <a:r>
              <a:rPr sz="882" dirty="0">
                <a:latin typeface="楷体"/>
                <a:cs typeface="楷体"/>
              </a:rPr>
              <a:t>写作；</a:t>
            </a:r>
            <a:r>
              <a:rPr sz="882" spc="-9" dirty="0">
                <a:latin typeface="楷体"/>
                <a:cs typeface="楷体"/>
              </a:rPr>
              <a:t>二</a:t>
            </a:r>
            <a:r>
              <a:rPr sz="882" dirty="0">
                <a:latin typeface="楷体"/>
                <a:cs typeface="楷体"/>
              </a:rPr>
              <a:t>是做 好自己</a:t>
            </a:r>
            <a:r>
              <a:rPr sz="882" spc="-9" dirty="0">
                <a:latin typeface="楷体"/>
                <a:cs typeface="楷体"/>
              </a:rPr>
              <a:t>，</a:t>
            </a:r>
            <a:r>
              <a:rPr sz="882" dirty="0">
                <a:latin typeface="楷体"/>
                <a:cs typeface="楷体"/>
              </a:rPr>
              <a:t>包</a:t>
            </a:r>
            <a:r>
              <a:rPr sz="882" spc="-9" dirty="0">
                <a:latin typeface="楷体"/>
                <a:cs typeface="楷体"/>
              </a:rPr>
              <a:t>括</a:t>
            </a:r>
            <a:r>
              <a:rPr sz="882" dirty="0">
                <a:latin typeface="楷体"/>
                <a:cs typeface="楷体"/>
              </a:rPr>
              <a:t>写作的</a:t>
            </a:r>
            <a:r>
              <a:rPr sz="882" spc="-9" dirty="0">
                <a:latin typeface="楷体"/>
                <a:cs typeface="楷体"/>
              </a:rPr>
              <a:t>原</a:t>
            </a:r>
            <a:r>
              <a:rPr sz="882" dirty="0">
                <a:latin typeface="楷体"/>
                <a:cs typeface="楷体"/>
              </a:rPr>
              <a:t>理</a:t>
            </a:r>
            <a:r>
              <a:rPr sz="882" spc="-9" dirty="0">
                <a:latin typeface="楷体"/>
                <a:cs typeface="楷体"/>
              </a:rPr>
              <a:t>、</a:t>
            </a:r>
            <a:r>
              <a:rPr sz="882" dirty="0">
                <a:latin typeface="楷体"/>
                <a:cs typeface="楷体"/>
              </a:rPr>
              <a:t>具体方</a:t>
            </a:r>
            <a:r>
              <a:rPr sz="882" spc="-9" dirty="0">
                <a:latin typeface="楷体"/>
                <a:cs typeface="楷体"/>
              </a:rPr>
              <a:t>法</a:t>
            </a:r>
            <a:r>
              <a:rPr sz="882" dirty="0">
                <a:latin typeface="楷体"/>
                <a:cs typeface="楷体"/>
              </a:rPr>
              <a:t>和</a:t>
            </a:r>
            <a:r>
              <a:rPr sz="882" spc="-9" dirty="0">
                <a:latin typeface="楷体"/>
                <a:cs typeface="楷体"/>
              </a:rPr>
              <a:t>规</a:t>
            </a:r>
            <a:r>
              <a:rPr sz="882" dirty="0">
                <a:latin typeface="楷体"/>
                <a:cs typeface="楷体"/>
              </a:rPr>
              <a:t>范；三</a:t>
            </a:r>
            <a:r>
              <a:rPr sz="882" spc="-9" dirty="0">
                <a:latin typeface="楷体"/>
                <a:cs typeface="楷体"/>
              </a:rPr>
              <a:t>是</a:t>
            </a:r>
            <a:r>
              <a:rPr sz="882" dirty="0">
                <a:latin typeface="楷体"/>
                <a:cs typeface="楷体"/>
              </a:rPr>
              <a:t>了</a:t>
            </a:r>
            <a:r>
              <a:rPr sz="882" spc="-9" dirty="0">
                <a:latin typeface="楷体"/>
                <a:cs typeface="楷体"/>
              </a:rPr>
              <a:t>解</a:t>
            </a:r>
            <a:r>
              <a:rPr sz="882" dirty="0">
                <a:latin typeface="楷体"/>
                <a:cs typeface="楷体"/>
              </a:rPr>
              <a:t>观众，</a:t>
            </a:r>
            <a:r>
              <a:rPr sz="882" spc="-9" dirty="0">
                <a:latin typeface="楷体"/>
                <a:cs typeface="楷体"/>
              </a:rPr>
              <a:t>从</a:t>
            </a:r>
            <a:r>
              <a:rPr sz="882" dirty="0">
                <a:latin typeface="楷体"/>
                <a:cs typeface="楷体"/>
              </a:rPr>
              <a:t>编</a:t>
            </a:r>
            <a:r>
              <a:rPr sz="882" spc="-9" dirty="0">
                <a:latin typeface="楷体"/>
                <a:cs typeface="楷体"/>
              </a:rPr>
              <a:t>辑</a:t>
            </a:r>
            <a:r>
              <a:rPr sz="882" dirty="0">
                <a:latin typeface="楷体"/>
                <a:cs typeface="楷体"/>
              </a:rPr>
              <a:t>、审稿</a:t>
            </a:r>
            <a:r>
              <a:rPr sz="882" spc="-9" dirty="0">
                <a:latin typeface="楷体"/>
                <a:cs typeface="楷体"/>
              </a:rPr>
              <a:t>人</a:t>
            </a:r>
            <a:r>
              <a:rPr sz="882" dirty="0">
                <a:latin typeface="楷体"/>
                <a:cs typeface="楷体"/>
              </a:rPr>
              <a:t>和</a:t>
            </a:r>
            <a:r>
              <a:rPr sz="882" spc="-9" dirty="0">
                <a:latin typeface="楷体"/>
                <a:cs typeface="楷体"/>
              </a:rPr>
              <a:t>读</a:t>
            </a:r>
            <a:r>
              <a:rPr sz="882" dirty="0">
                <a:latin typeface="楷体"/>
                <a:cs typeface="楷体"/>
              </a:rPr>
              <a:t>者的角</a:t>
            </a:r>
            <a:r>
              <a:rPr sz="882" spc="-9" dirty="0">
                <a:latin typeface="楷体"/>
                <a:cs typeface="楷体"/>
              </a:rPr>
              <a:t>度</a:t>
            </a:r>
            <a:r>
              <a:rPr sz="882" dirty="0">
                <a:latin typeface="楷体"/>
                <a:cs typeface="楷体"/>
              </a:rPr>
              <a:t>审</a:t>
            </a:r>
            <a:r>
              <a:rPr sz="882" spc="-9" dirty="0">
                <a:latin typeface="楷体"/>
                <a:cs typeface="楷体"/>
              </a:rPr>
              <a:t>视</a:t>
            </a:r>
            <a:r>
              <a:rPr sz="882" dirty="0">
                <a:latin typeface="楷体"/>
                <a:cs typeface="楷体"/>
              </a:rPr>
              <a:t>你的论</a:t>
            </a:r>
            <a:r>
              <a:rPr sz="882" spc="-9" dirty="0">
                <a:latin typeface="楷体"/>
                <a:cs typeface="楷体"/>
              </a:rPr>
              <a:t>文</a:t>
            </a:r>
            <a:r>
              <a:rPr sz="882" dirty="0">
                <a:latin typeface="楷体"/>
                <a:cs typeface="楷体"/>
              </a:rPr>
              <a:t>。</a:t>
            </a:r>
            <a:r>
              <a:rPr sz="882" spc="-9" dirty="0">
                <a:latin typeface="楷体"/>
                <a:cs typeface="楷体"/>
              </a:rPr>
              <a:t>本</a:t>
            </a:r>
            <a:r>
              <a:rPr sz="882" dirty="0">
                <a:latin typeface="楷体"/>
                <a:cs typeface="楷体"/>
              </a:rPr>
              <a:t>文的重</a:t>
            </a:r>
            <a:r>
              <a:rPr sz="882" spc="-9" dirty="0">
                <a:latin typeface="楷体"/>
                <a:cs typeface="楷体"/>
              </a:rPr>
              <a:t>点</a:t>
            </a:r>
            <a:r>
              <a:rPr sz="882" dirty="0">
                <a:latin typeface="楷体"/>
                <a:cs typeface="楷体"/>
              </a:rPr>
              <a:t>放在 “怎样</a:t>
            </a:r>
            <a:r>
              <a:rPr sz="882" spc="-9" dirty="0">
                <a:latin typeface="楷体"/>
                <a:cs typeface="楷体"/>
              </a:rPr>
              <a:t>写</a:t>
            </a:r>
            <a:r>
              <a:rPr sz="882" dirty="0">
                <a:latin typeface="楷体"/>
                <a:cs typeface="楷体"/>
              </a:rPr>
              <a:t>”</a:t>
            </a:r>
            <a:r>
              <a:rPr sz="882" spc="-9" dirty="0">
                <a:latin typeface="楷体"/>
                <a:cs typeface="楷体"/>
              </a:rPr>
              <a:t>，</a:t>
            </a:r>
            <a:r>
              <a:rPr sz="882" dirty="0">
                <a:latin typeface="楷体"/>
                <a:cs typeface="楷体"/>
              </a:rPr>
              <a:t>用具体</a:t>
            </a:r>
            <a:r>
              <a:rPr sz="882" spc="-9" dirty="0">
                <a:latin typeface="楷体"/>
                <a:cs typeface="楷体"/>
              </a:rPr>
              <a:t>的</a:t>
            </a:r>
            <a:r>
              <a:rPr sz="882" dirty="0">
                <a:latin typeface="楷体"/>
                <a:cs typeface="楷体"/>
              </a:rPr>
              <a:t>实</a:t>
            </a:r>
            <a:r>
              <a:rPr sz="882" spc="-9" dirty="0">
                <a:latin typeface="楷体"/>
                <a:cs typeface="楷体"/>
              </a:rPr>
              <a:t>例</a:t>
            </a:r>
            <a:r>
              <a:rPr sz="882" dirty="0">
                <a:latin typeface="楷体"/>
                <a:cs typeface="楷体"/>
              </a:rPr>
              <a:t>来说明</a:t>
            </a:r>
            <a:r>
              <a:rPr sz="882" spc="-9" dirty="0">
                <a:latin typeface="楷体"/>
                <a:cs typeface="楷体"/>
              </a:rPr>
              <a:t>科</a:t>
            </a:r>
            <a:r>
              <a:rPr sz="882" dirty="0">
                <a:latin typeface="楷体"/>
                <a:cs typeface="楷体"/>
              </a:rPr>
              <a:t>技</a:t>
            </a:r>
            <a:r>
              <a:rPr sz="882" spc="-9" dirty="0">
                <a:latin typeface="楷体"/>
                <a:cs typeface="楷体"/>
              </a:rPr>
              <a:t>论</a:t>
            </a:r>
            <a:r>
              <a:rPr sz="882" dirty="0">
                <a:latin typeface="楷体"/>
                <a:cs typeface="楷体"/>
              </a:rPr>
              <a:t>文的写</a:t>
            </a:r>
            <a:r>
              <a:rPr sz="882" spc="-9" dirty="0">
                <a:latin typeface="楷体"/>
                <a:cs typeface="楷体"/>
              </a:rPr>
              <a:t>作</a:t>
            </a:r>
            <a:r>
              <a:rPr sz="882" dirty="0">
                <a:latin typeface="楷体"/>
                <a:cs typeface="楷体"/>
              </a:rPr>
              <a:t>方</a:t>
            </a:r>
            <a:r>
              <a:rPr sz="882" spc="-9" dirty="0">
                <a:latin typeface="楷体"/>
                <a:cs typeface="楷体"/>
              </a:rPr>
              <a:t>法</a:t>
            </a:r>
            <a:r>
              <a:rPr sz="882" dirty="0">
                <a:latin typeface="楷体"/>
                <a:cs typeface="楷体"/>
              </a:rPr>
              <a:t>，包含</a:t>
            </a:r>
            <a:r>
              <a:rPr sz="882" spc="-9" dirty="0">
                <a:latin typeface="楷体"/>
                <a:cs typeface="楷体"/>
              </a:rPr>
              <a:t>论</a:t>
            </a:r>
            <a:r>
              <a:rPr sz="882" dirty="0">
                <a:latin typeface="楷体"/>
                <a:cs typeface="楷体"/>
              </a:rPr>
              <a:t>文</a:t>
            </a:r>
            <a:r>
              <a:rPr sz="882" spc="-9" dirty="0">
                <a:latin typeface="楷体"/>
                <a:cs typeface="楷体"/>
              </a:rPr>
              <a:t>主</a:t>
            </a:r>
            <a:r>
              <a:rPr sz="882" dirty="0">
                <a:latin typeface="楷体"/>
                <a:cs typeface="楷体"/>
              </a:rPr>
              <a:t>要架构</a:t>
            </a:r>
            <a:r>
              <a:rPr sz="882" spc="-9" dirty="0">
                <a:latin typeface="楷体"/>
                <a:cs typeface="楷体"/>
              </a:rPr>
              <a:t>、</a:t>
            </a:r>
            <a:r>
              <a:rPr sz="882" dirty="0">
                <a:latin typeface="楷体"/>
                <a:cs typeface="楷体"/>
              </a:rPr>
              <a:t>标</a:t>
            </a:r>
            <a:r>
              <a:rPr sz="882" spc="-9" dirty="0">
                <a:latin typeface="楷体"/>
                <a:cs typeface="楷体"/>
              </a:rPr>
              <a:t>题</a:t>
            </a:r>
            <a:r>
              <a:rPr sz="882" dirty="0">
                <a:latin typeface="楷体"/>
                <a:cs typeface="楷体"/>
              </a:rPr>
              <a:t>、摘要</a:t>
            </a:r>
            <a:r>
              <a:rPr sz="882" spc="-9" dirty="0">
                <a:latin typeface="楷体"/>
                <a:cs typeface="楷体"/>
              </a:rPr>
              <a:t>、</a:t>
            </a:r>
            <a:r>
              <a:rPr sz="882" dirty="0">
                <a:latin typeface="楷体"/>
                <a:cs typeface="楷体"/>
              </a:rPr>
              <a:t>引</a:t>
            </a:r>
            <a:r>
              <a:rPr sz="882" spc="-9" dirty="0">
                <a:latin typeface="楷体"/>
                <a:cs typeface="楷体"/>
              </a:rPr>
              <a:t>言</a:t>
            </a:r>
            <a:r>
              <a:rPr sz="882" dirty="0">
                <a:latin typeface="楷体"/>
                <a:cs typeface="楷体"/>
              </a:rPr>
              <a:t>、正文</a:t>
            </a:r>
            <a:r>
              <a:rPr sz="882" spc="-9" dirty="0">
                <a:latin typeface="楷体"/>
                <a:cs typeface="楷体"/>
              </a:rPr>
              <a:t>和</a:t>
            </a:r>
            <a:r>
              <a:rPr sz="882" dirty="0">
                <a:latin typeface="楷体"/>
                <a:cs typeface="楷体"/>
              </a:rPr>
              <a:t>结</a:t>
            </a:r>
            <a:r>
              <a:rPr sz="882" spc="-9" dirty="0">
                <a:latin typeface="楷体"/>
                <a:cs typeface="楷体"/>
              </a:rPr>
              <a:t>论</a:t>
            </a:r>
            <a:r>
              <a:rPr sz="882" dirty="0">
                <a:latin typeface="楷体"/>
                <a:cs typeface="楷体"/>
              </a:rPr>
              <a:t>的写法</a:t>
            </a:r>
            <a:r>
              <a:rPr sz="882" spc="-9" dirty="0">
                <a:latin typeface="楷体"/>
                <a:cs typeface="楷体"/>
              </a:rPr>
              <a:t>，</a:t>
            </a:r>
            <a:r>
              <a:rPr sz="882" dirty="0">
                <a:latin typeface="楷体"/>
                <a:cs typeface="楷体"/>
              </a:rPr>
              <a:t>以及 相关写</a:t>
            </a:r>
            <a:r>
              <a:rPr sz="882" spc="-9" dirty="0">
                <a:latin typeface="楷体"/>
                <a:cs typeface="楷体"/>
              </a:rPr>
              <a:t>作</a:t>
            </a:r>
            <a:r>
              <a:rPr sz="882" dirty="0">
                <a:latin typeface="楷体"/>
                <a:cs typeface="楷体"/>
              </a:rPr>
              <a:t>策</a:t>
            </a:r>
            <a:r>
              <a:rPr sz="882" spc="-9" dirty="0">
                <a:latin typeface="楷体"/>
                <a:cs typeface="楷体"/>
              </a:rPr>
              <a:t>略</a:t>
            </a:r>
            <a:r>
              <a:rPr sz="882" dirty="0">
                <a:latin typeface="楷体"/>
                <a:cs typeface="楷体"/>
              </a:rPr>
              <a:t>和方法</a:t>
            </a:r>
            <a:r>
              <a:rPr sz="882" spc="-9" dirty="0">
                <a:latin typeface="楷体"/>
                <a:cs typeface="楷体"/>
              </a:rPr>
              <a:t>规</a:t>
            </a:r>
            <a:r>
              <a:rPr sz="882" dirty="0">
                <a:latin typeface="楷体"/>
                <a:cs typeface="楷体"/>
              </a:rPr>
              <a:t>范</a:t>
            </a:r>
            <a:r>
              <a:rPr sz="882" spc="-9" dirty="0">
                <a:latin typeface="楷体"/>
                <a:cs typeface="楷体"/>
              </a:rPr>
              <a:t>。</a:t>
            </a:r>
            <a:r>
              <a:rPr sz="882" dirty="0">
                <a:latin typeface="楷体"/>
                <a:cs typeface="楷体"/>
              </a:rPr>
              <a:t>写作策</a:t>
            </a:r>
            <a:r>
              <a:rPr sz="882" spc="-9" dirty="0">
                <a:latin typeface="楷体"/>
                <a:cs typeface="楷体"/>
              </a:rPr>
              <a:t>略</a:t>
            </a:r>
            <a:r>
              <a:rPr sz="882" dirty="0">
                <a:latin typeface="楷体"/>
                <a:cs typeface="楷体"/>
              </a:rPr>
              <a:t>包</a:t>
            </a:r>
            <a:r>
              <a:rPr sz="882" spc="-9" dirty="0">
                <a:latin typeface="楷体"/>
                <a:cs typeface="楷体"/>
              </a:rPr>
              <a:t>含</a:t>
            </a:r>
            <a:r>
              <a:rPr sz="882" dirty="0">
                <a:latin typeface="楷体"/>
                <a:cs typeface="楷体"/>
              </a:rPr>
              <a:t>“灰色</a:t>
            </a:r>
            <a:r>
              <a:rPr sz="882" spc="-9" dirty="0">
                <a:latin typeface="楷体"/>
                <a:cs typeface="楷体"/>
              </a:rPr>
              <a:t>方</a:t>
            </a:r>
            <a:r>
              <a:rPr sz="882" dirty="0">
                <a:latin typeface="楷体"/>
                <a:cs typeface="楷体"/>
              </a:rPr>
              <a:t>块</a:t>
            </a:r>
            <a:r>
              <a:rPr sz="882" spc="-9" dirty="0">
                <a:latin typeface="楷体"/>
                <a:cs typeface="楷体"/>
              </a:rPr>
              <a:t>”</a:t>
            </a:r>
            <a:r>
              <a:rPr sz="882" dirty="0">
                <a:latin typeface="楷体"/>
                <a:cs typeface="楷体"/>
              </a:rPr>
              <a:t>、写作</a:t>
            </a:r>
            <a:r>
              <a:rPr sz="882" spc="-9" dirty="0">
                <a:latin typeface="楷体"/>
                <a:cs typeface="楷体"/>
              </a:rPr>
              <a:t>心</a:t>
            </a:r>
            <a:r>
              <a:rPr sz="882" dirty="0">
                <a:latin typeface="楷体"/>
                <a:cs typeface="楷体"/>
              </a:rPr>
              <a:t>理</a:t>
            </a:r>
            <a:r>
              <a:rPr sz="882" spc="-9" dirty="0">
                <a:latin typeface="楷体"/>
                <a:cs typeface="楷体"/>
              </a:rPr>
              <a:t>压</a:t>
            </a:r>
            <a:r>
              <a:rPr sz="882" dirty="0">
                <a:latin typeface="楷体"/>
                <a:cs typeface="楷体"/>
              </a:rPr>
              <a:t>力、分</a:t>
            </a:r>
            <a:r>
              <a:rPr sz="882" spc="-9" dirty="0">
                <a:latin typeface="楷体"/>
                <a:cs typeface="楷体"/>
              </a:rPr>
              <a:t>段</a:t>
            </a:r>
            <a:r>
              <a:rPr sz="882" dirty="0">
                <a:latin typeface="楷体"/>
                <a:cs typeface="楷体"/>
              </a:rPr>
              <a:t>论</a:t>
            </a:r>
            <a:r>
              <a:rPr sz="882" spc="-9" dirty="0">
                <a:latin typeface="楷体"/>
                <a:cs typeface="楷体"/>
              </a:rPr>
              <a:t>、</a:t>
            </a:r>
            <a:r>
              <a:rPr sz="882" dirty="0">
                <a:latin typeface="楷体"/>
                <a:cs typeface="楷体"/>
              </a:rPr>
              <a:t>查重等</a:t>
            </a:r>
            <a:r>
              <a:rPr sz="882" spc="-9" dirty="0">
                <a:latin typeface="楷体"/>
                <a:cs typeface="楷体"/>
              </a:rPr>
              <a:t>内</a:t>
            </a:r>
            <a:r>
              <a:rPr sz="882" dirty="0">
                <a:latin typeface="楷体"/>
                <a:cs typeface="楷体"/>
              </a:rPr>
              <a:t>容</a:t>
            </a:r>
            <a:r>
              <a:rPr sz="882" spc="-9" dirty="0">
                <a:latin typeface="楷体"/>
                <a:cs typeface="楷体"/>
              </a:rPr>
              <a:t>；</a:t>
            </a:r>
            <a:r>
              <a:rPr sz="882" dirty="0">
                <a:latin typeface="楷体"/>
                <a:cs typeface="楷体"/>
              </a:rPr>
              <a:t>方法与</a:t>
            </a:r>
            <a:r>
              <a:rPr sz="882" spc="-9" dirty="0">
                <a:latin typeface="楷体"/>
                <a:cs typeface="楷体"/>
              </a:rPr>
              <a:t>规</a:t>
            </a:r>
            <a:r>
              <a:rPr sz="882" dirty="0">
                <a:latin typeface="楷体"/>
                <a:cs typeface="楷体"/>
              </a:rPr>
              <a:t>范</a:t>
            </a:r>
            <a:r>
              <a:rPr sz="882" spc="-9" dirty="0">
                <a:latin typeface="楷体"/>
                <a:cs typeface="楷体"/>
              </a:rPr>
              <a:t>部</a:t>
            </a:r>
            <a:r>
              <a:rPr sz="882" dirty="0">
                <a:latin typeface="楷体"/>
                <a:cs typeface="楷体"/>
              </a:rPr>
              <a:t>分，涉</a:t>
            </a:r>
            <a:r>
              <a:rPr sz="882" spc="-9" dirty="0">
                <a:latin typeface="楷体"/>
                <a:cs typeface="楷体"/>
              </a:rPr>
              <a:t>及</a:t>
            </a:r>
            <a:r>
              <a:rPr sz="882" dirty="0">
                <a:latin typeface="楷体"/>
                <a:cs typeface="楷体"/>
              </a:rPr>
              <a:t>文献 查找和</a:t>
            </a:r>
            <a:r>
              <a:rPr sz="882" spc="-9" dirty="0">
                <a:latin typeface="楷体"/>
                <a:cs typeface="楷体"/>
              </a:rPr>
              <a:t>引</a:t>
            </a:r>
            <a:r>
              <a:rPr sz="882" dirty="0">
                <a:latin typeface="楷体"/>
                <a:cs typeface="楷体"/>
              </a:rPr>
              <a:t>用</a:t>
            </a:r>
            <a:r>
              <a:rPr sz="882" spc="-9" dirty="0">
                <a:latin typeface="楷体"/>
                <a:cs typeface="楷体"/>
              </a:rPr>
              <a:t>、</a:t>
            </a:r>
            <a:r>
              <a:rPr sz="882" dirty="0">
                <a:latin typeface="楷体"/>
                <a:cs typeface="楷体"/>
              </a:rPr>
              <a:t>编辑及</a:t>
            </a:r>
            <a:r>
              <a:rPr sz="882" spc="-9" dirty="0">
                <a:latin typeface="楷体"/>
                <a:cs typeface="楷体"/>
              </a:rPr>
              <a:t>绘</a:t>
            </a:r>
            <a:r>
              <a:rPr sz="882" dirty="0">
                <a:latin typeface="楷体"/>
                <a:cs typeface="楷体"/>
              </a:rPr>
              <a:t>图</a:t>
            </a:r>
            <a:r>
              <a:rPr sz="882" spc="-9" dirty="0">
                <a:latin typeface="楷体"/>
                <a:cs typeface="楷体"/>
              </a:rPr>
              <a:t>等</a:t>
            </a:r>
            <a:r>
              <a:rPr sz="882" dirty="0">
                <a:latin typeface="楷体"/>
                <a:cs typeface="楷体"/>
              </a:rPr>
              <a:t>实用技</a:t>
            </a:r>
            <a:r>
              <a:rPr sz="882" spc="-9" dirty="0">
                <a:latin typeface="楷体"/>
                <a:cs typeface="楷体"/>
              </a:rPr>
              <a:t>巧</a:t>
            </a:r>
            <a:r>
              <a:rPr sz="882" dirty="0">
                <a:latin typeface="楷体"/>
                <a:cs typeface="楷体"/>
              </a:rPr>
              <a:t>。</a:t>
            </a:r>
            <a:r>
              <a:rPr sz="882" spc="-9" dirty="0">
                <a:latin typeface="楷体"/>
                <a:cs typeface="楷体"/>
              </a:rPr>
              <a:t>阐</a:t>
            </a:r>
            <a:r>
              <a:rPr sz="882" dirty="0">
                <a:latin typeface="楷体"/>
                <a:cs typeface="楷体"/>
              </a:rPr>
              <a:t>述了科</a:t>
            </a:r>
            <a:r>
              <a:rPr sz="882" spc="-9" dirty="0">
                <a:latin typeface="楷体"/>
                <a:cs typeface="楷体"/>
              </a:rPr>
              <a:t>技</a:t>
            </a:r>
            <a:r>
              <a:rPr sz="882" dirty="0">
                <a:latin typeface="楷体"/>
                <a:cs typeface="楷体"/>
              </a:rPr>
              <a:t>论</a:t>
            </a:r>
            <a:r>
              <a:rPr sz="882" spc="-9" dirty="0">
                <a:latin typeface="楷体"/>
                <a:cs typeface="楷体"/>
              </a:rPr>
              <a:t>文</a:t>
            </a:r>
            <a:r>
              <a:rPr sz="882" dirty="0">
                <a:latin typeface="楷体"/>
                <a:cs typeface="楷体"/>
              </a:rPr>
              <a:t>写作的</a:t>
            </a:r>
            <a:r>
              <a:rPr sz="882" spc="-9" dirty="0">
                <a:latin typeface="楷体"/>
                <a:cs typeface="楷体"/>
              </a:rPr>
              <a:t>基</a:t>
            </a:r>
            <a:r>
              <a:rPr sz="882" dirty="0">
                <a:latin typeface="楷体"/>
                <a:cs typeface="楷体"/>
              </a:rPr>
              <a:t>本</a:t>
            </a:r>
            <a:r>
              <a:rPr sz="882" spc="-9" dirty="0">
                <a:latin typeface="楷体"/>
                <a:cs typeface="楷体"/>
              </a:rPr>
              <a:t>原</a:t>
            </a:r>
            <a:r>
              <a:rPr sz="882" dirty="0">
                <a:latin typeface="楷体"/>
                <a:cs typeface="楷体"/>
              </a:rPr>
              <a:t>则和成</a:t>
            </a:r>
            <a:r>
              <a:rPr sz="882" spc="-9" dirty="0">
                <a:latin typeface="楷体"/>
                <a:cs typeface="楷体"/>
              </a:rPr>
              <a:t>形</a:t>
            </a:r>
            <a:r>
              <a:rPr sz="882" dirty="0">
                <a:latin typeface="楷体"/>
                <a:cs typeface="楷体"/>
              </a:rPr>
              <a:t>过</a:t>
            </a:r>
            <a:r>
              <a:rPr sz="882" spc="-9" dirty="0">
                <a:latin typeface="楷体"/>
                <a:cs typeface="楷体"/>
              </a:rPr>
              <a:t>程</a:t>
            </a:r>
            <a:r>
              <a:rPr sz="882" dirty="0">
                <a:latin typeface="楷体"/>
                <a:cs typeface="楷体"/>
              </a:rPr>
              <a:t>：从制</a:t>
            </a:r>
            <a:r>
              <a:rPr sz="882" spc="-9" dirty="0">
                <a:latin typeface="楷体"/>
                <a:cs typeface="楷体"/>
              </a:rPr>
              <a:t>定</a:t>
            </a:r>
            <a:r>
              <a:rPr sz="882" dirty="0">
                <a:latin typeface="楷体"/>
                <a:cs typeface="楷体"/>
              </a:rPr>
              <a:t>大</a:t>
            </a:r>
            <a:r>
              <a:rPr sz="882" spc="-9" dirty="0">
                <a:latin typeface="楷体"/>
                <a:cs typeface="楷体"/>
              </a:rPr>
              <a:t>纲</a:t>
            </a:r>
            <a:r>
              <a:rPr sz="882" dirty="0">
                <a:latin typeface="楷体"/>
                <a:cs typeface="楷体"/>
              </a:rPr>
              <a:t>、形成</a:t>
            </a:r>
            <a:r>
              <a:rPr sz="882" spc="-9" dirty="0">
                <a:latin typeface="楷体"/>
                <a:cs typeface="楷体"/>
              </a:rPr>
              <a:t>论</a:t>
            </a:r>
            <a:r>
              <a:rPr sz="882" dirty="0">
                <a:latin typeface="楷体"/>
                <a:cs typeface="楷体"/>
              </a:rPr>
              <a:t>点</a:t>
            </a:r>
            <a:r>
              <a:rPr sz="882" spc="-9" dirty="0">
                <a:latin typeface="楷体"/>
                <a:cs typeface="楷体"/>
              </a:rPr>
              <a:t>、</a:t>
            </a:r>
            <a:r>
              <a:rPr sz="882" dirty="0">
                <a:latin typeface="楷体"/>
                <a:cs typeface="楷体"/>
              </a:rPr>
              <a:t>搜集论</a:t>
            </a:r>
            <a:r>
              <a:rPr sz="882" spc="-9" dirty="0">
                <a:latin typeface="楷体"/>
                <a:cs typeface="楷体"/>
              </a:rPr>
              <a:t>据</a:t>
            </a:r>
            <a:r>
              <a:rPr sz="882" dirty="0">
                <a:latin typeface="楷体"/>
                <a:cs typeface="楷体"/>
              </a:rPr>
              <a:t>，经 历“先</a:t>
            </a:r>
            <a:r>
              <a:rPr sz="882" spc="-9" dirty="0">
                <a:latin typeface="楷体"/>
                <a:cs typeface="楷体"/>
              </a:rPr>
              <a:t>繁</a:t>
            </a:r>
            <a:r>
              <a:rPr sz="882" dirty="0">
                <a:latin typeface="楷体"/>
                <a:cs typeface="楷体"/>
              </a:rPr>
              <a:t>后</a:t>
            </a:r>
            <a:r>
              <a:rPr sz="882" spc="-9" dirty="0">
                <a:latin typeface="楷体"/>
                <a:cs typeface="楷体"/>
              </a:rPr>
              <a:t>简</a:t>
            </a:r>
            <a:r>
              <a:rPr sz="882" dirty="0">
                <a:latin typeface="楷体"/>
                <a:cs typeface="楷体"/>
              </a:rPr>
              <a:t>”的过</a:t>
            </a:r>
            <a:r>
              <a:rPr sz="882" spc="-9" dirty="0">
                <a:latin typeface="楷体"/>
                <a:cs typeface="楷体"/>
              </a:rPr>
              <a:t>程</a:t>
            </a:r>
            <a:r>
              <a:rPr sz="882" dirty="0">
                <a:latin typeface="楷体"/>
                <a:cs typeface="楷体"/>
              </a:rPr>
              <a:t>，</a:t>
            </a:r>
            <a:r>
              <a:rPr sz="882" spc="-9" dirty="0">
                <a:latin typeface="楷体"/>
                <a:cs typeface="楷体"/>
              </a:rPr>
              <a:t>最</a:t>
            </a:r>
            <a:r>
              <a:rPr sz="882" dirty="0">
                <a:latin typeface="楷体"/>
                <a:cs typeface="楷体"/>
              </a:rPr>
              <a:t>后提炼</a:t>
            </a:r>
            <a:r>
              <a:rPr sz="882" spc="-9" dirty="0">
                <a:latin typeface="楷体"/>
                <a:cs typeface="楷体"/>
              </a:rPr>
              <a:t>、</a:t>
            </a:r>
            <a:r>
              <a:rPr sz="882" dirty="0">
                <a:latin typeface="楷体"/>
                <a:cs typeface="楷体"/>
              </a:rPr>
              <a:t>精</a:t>
            </a:r>
            <a:r>
              <a:rPr sz="882" spc="-9" dirty="0">
                <a:latin typeface="楷体"/>
                <a:cs typeface="楷体"/>
              </a:rPr>
              <a:t>化</a:t>
            </a:r>
            <a:r>
              <a:rPr sz="882" dirty="0">
                <a:latin typeface="楷体"/>
                <a:cs typeface="楷体"/>
              </a:rPr>
              <a:t>和发表</a:t>
            </a:r>
            <a:r>
              <a:rPr sz="882" spc="-9" dirty="0">
                <a:latin typeface="楷体"/>
                <a:cs typeface="楷体"/>
              </a:rPr>
              <a:t>。</a:t>
            </a:r>
            <a:r>
              <a:rPr sz="882" dirty="0">
                <a:latin typeface="楷体"/>
                <a:cs typeface="楷体"/>
              </a:rPr>
              <a:t>最</a:t>
            </a:r>
            <a:r>
              <a:rPr sz="882" spc="-9" dirty="0">
                <a:latin typeface="楷体"/>
                <a:cs typeface="楷体"/>
              </a:rPr>
              <a:t>后</a:t>
            </a:r>
            <a:r>
              <a:rPr sz="882" dirty="0">
                <a:latin typeface="楷体"/>
                <a:cs typeface="楷体"/>
              </a:rPr>
              <a:t>是如何</a:t>
            </a:r>
            <a:r>
              <a:rPr sz="882" spc="-9" dirty="0">
                <a:latin typeface="楷体"/>
                <a:cs typeface="楷体"/>
              </a:rPr>
              <a:t>从</a:t>
            </a:r>
            <a:r>
              <a:rPr sz="882" dirty="0">
                <a:latin typeface="楷体"/>
                <a:cs typeface="楷体"/>
              </a:rPr>
              <a:t>读</a:t>
            </a:r>
            <a:r>
              <a:rPr sz="882" spc="-9" dirty="0">
                <a:latin typeface="楷体"/>
                <a:cs typeface="楷体"/>
              </a:rPr>
              <a:t>者</a:t>
            </a:r>
            <a:r>
              <a:rPr sz="882" dirty="0">
                <a:latin typeface="楷体"/>
                <a:cs typeface="楷体"/>
              </a:rPr>
              <a:t>、编辑</a:t>
            </a:r>
            <a:r>
              <a:rPr sz="882" spc="-9" dirty="0">
                <a:latin typeface="楷体"/>
                <a:cs typeface="楷体"/>
              </a:rPr>
              <a:t>、</a:t>
            </a:r>
            <a:r>
              <a:rPr sz="882" dirty="0">
                <a:latin typeface="楷体"/>
                <a:cs typeface="楷体"/>
              </a:rPr>
              <a:t>审</a:t>
            </a:r>
            <a:r>
              <a:rPr sz="882" spc="-9" dirty="0">
                <a:latin typeface="楷体"/>
                <a:cs typeface="楷体"/>
              </a:rPr>
              <a:t>稿</a:t>
            </a:r>
            <a:r>
              <a:rPr sz="882" dirty="0">
                <a:latin typeface="楷体"/>
                <a:cs typeface="楷体"/>
              </a:rPr>
              <a:t>人的角</a:t>
            </a:r>
            <a:r>
              <a:rPr sz="882" spc="-9" dirty="0">
                <a:latin typeface="楷体"/>
                <a:cs typeface="楷体"/>
              </a:rPr>
              <a:t>度</a:t>
            </a:r>
            <a:r>
              <a:rPr sz="882" dirty="0">
                <a:latin typeface="楷体"/>
                <a:cs typeface="楷体"/>
              </a:rPr>
              <a:t>去</a:t>
            </a:r>
            <a:r>
              <a:rPr sz="882" spc="-9" dirty="0">
                <a:latin typeface="楷体"/>
                <a:cs typeface="楷体"/>
              </a:rPr>
              <a:t>审</a:t>
            </a:r>
            <a:r>
              <a:rPr sz="882" dirty="0">
                <a:latin typeface="楷体"/>
                <a:cs typeface="楷体"/>
              </a:rPr>
              <a:t>视你的</a:t>
            </a:r>
            <a:r>
              <a:rPr sz="882" spc="-9" dirty="0">
                <a:latin typeface="楷体"/>
                <a:cs typeface="楷体"/>
              </a:rPr>
              <a:t>论</a:t>
            </a:r>
            <a:r>
              <a:rPr sz="882" dirty="0">
                <a:latin typeface="楷体"/>
                <a:cs typeface="楷体"/>
              </a:rPr>
              <a:t>文</a:t>
            </a:r>
            <a:r>
              <a:rPr sz="882" spc="-9" dirty="0">
                <a:latin typeface="楷体"/>
                <a:cs typeface="楷体"/>
              </a:rPr>
              <a:t>，</a:t>
            </a:r>
            <a:r>
              <a:rPr sz="882" dirty="0">
                <a:latin typeface="楷体"/>
                <a:cs typeface="楷体"/>
              </a:rPr>
              <a:t>寻找能</a:t>
            </a:r>
            <a:r>
              <a:rPr sz="882" spc="-9" dirty="0">
                <a:latin typeface="楷体"/>
                <a:cs typeface="楷体"/>
              </a:rPr>
              <a:t>吸</a:t>
            </a:r>
            <a:r>
              <a:rPr sz="882" dirty="0">
                <a:latin typeface="楷体"/>
                <a:cs typeface="楷体"/>
              </a:rPr>
              <a:t>引眼 球的亮</a:t>
            </a:r>
            <a:r>
              <a:rPr sz="882" spc="-9" dirty="0">
                <a:latin typeface="楷体"/>
                <a:cs typeface="楷体"/>
              </a:rPr>
              <a:t>点</a:t>
            </a:r>
            <a:r>
              <a:rPr sz="882" dirty="0">
                <a:latin typeface="楷体"/>
                <a:cs typeface="楷体"/>
              </a:rPr>
              <a:t>，</a:t>
            </a:r>
            <a:r>
              <a:rPr sz="882" spc="-9" dirty="0">
                <a:latin typeface="楷体"/>
                <a:cs typeface="楷体"/>
              </a:rPr>
              <a:t>发</a:t>
            </a:r>
            <a:r>
              <a:rPr sz="882" dirty="0">
                <a:latin typeface="楷体"/>
                <a:cs typeface="楷体"/>
              </a:rPr>
              <a:t>现文章</a:t>
            </a:r>
            <a:r>
              <a:rPr sz="882" spc="-9" dirty="0">
                <a:latin typeface="楷体"/>
                <a:cs typeface="楷体"/>
              </a:rPr>
              <a:t>缺</a:t>
            </a:r>
            <a:r>
              <a:rPr sz="882" dirty="0">
                <a:latin typeface="楷体"/>
                <a:cs typeface="楷体"/>
              </a:rPr>
              <a:t>陷</a:t>
            </a:r>
            <a:r>
              <a:rPr sz="882" spc="-9" dirty="0">
                <a:latin typeface="楷体"/>
                <a:cs typeface="楷体"/>
              </a:rPr>
              <a:t>及</a:t>
            </a:r>
            <a:r>
              <a:rPr sz="882" dirty="0">
                <a:latin typeface="楷体"/>
                <a:cs typeface="楷体"/>
                <a:hlinkClick r:id="rId3"/>
              </a:rPr>
              <a:t>应对技</a:t>
            </a:r>
            <a:r>
              <a:rPr sz="882" spc="-9" dirty="0">
                <a:latin typeface="楷体"/>
                <a:cs typeface="楷体"/>
                <a:hlinkClick r:id="rId3"/>
              </a:rPr>
              <a:t>巧</a:t>
            </a:r>
            <a:r>
              <a:rPr sz="882" dirty="0">
                <a:latin typeface="楷体"/>
                <a:cs typeface="楷体"/>
              </a:rPr>
              <a:t>。</a:t>
            </a:r>
            <a:endParaRPr sz="882">
              <a:latin typeface="楷体"/>
              <a:cs typeface="楷体"/>
            </a:endParaRPr>
          </a:p>
          <a:p>
            <a:pPr marL="246543">
              <a:spcBef>
                <a:spcPts val="468"/>
              </a:spcBef>
            </a:pPr>
            <a:r>
              <a:rPr sz="882" b="1" spc="4" dirty="0">
                <a:latin typeface="楷体"/>
                <a:cs typeface="楷体"/>
              </a:rPr>
              <a:t>关</a:t>
            </a:r>
            <a:r>
              <a:rPr sz="882" b="1" dirty="0">
                <a:latin typeface="楷体"/>
                <a:cs typeface="楷体"/>
              </a:rPr>
              <a:t>键词</a:t>
            </a:r>
            <a:r>
              <a:rPr sz="882" b="1" spc="4" dirty="0">
                <a:latin typeface="楷体"/>
                <a:cs typeface="楷体"/>
              </a:rPr>
              <a:t>：</a:t>
            </a:r>
            <a:r>
              <a:rPr sz="882" dirty="0">
                <a:latin typeface="楷体"/>
                <a:cs typeface="楷体"/>
              </a:rPr>
              <a:t>研</a:t>
            </a:r>
            <a:r>
              <a:rPr sz="882" spc="-9" dirty="0">
                <a:latin typeface="楷体"/>
                <a:cs typeface="楷体"/>
              </a:rPr>
              <a:t>究</a:t>
            </a:r>
            <a:r>
              <a:rPr sz="882" dirty="0">
                <a:latin typeface="楷体"/>
                <a:cs typeface="楷体"/>
              </a:rPr>
              <a:t>生写作</a:t>
            </a:r>
            <a:r>
              <a:rPr sz="882" spc="-9" dirty="0">
                <a:latin typeface="楷体"/>
                <a:cs typeface="楷体"/>
              </a:rPr>
              <a:t>；</a:t>
            </a:r>
            <a:r>
              <a:rPr sz="882" dirty="0">
                <a:latin typeface="楷体"/>
                <a:cs typeface="楷体"/>
                <a:hlinkClick r:id="rId3"/>
              </a:rPr>
              <a:t>科</a:t>
            </a:r>
            <a:r>
              <a:rPr sz="882" spc="-9" dirty="0">
                <a:latin typeface="楷体"/>
                <a:cs typeface="楷体"/>
                <a:hlinkClick r:id="rId3"/>
              </a:rPr>
              <a:t>技</a:t>
            </a:r>
            <a:r>
              <a:rPr sz="882" dirty="0">
                <a:latin typeface="楷体"/>
                <a:cs typeface="楷体"/>
              </a:rPr>
              <a:t>论文；</a:t>
            </a:r>
            <a:r>
              <a:rPr sz="882" spc="-9" dirty="0">
                <a:latin typeface="楷体"/>
                <a:cs typeface="楷体"/>
              </a:rPr>
              <a:t>写</a:t>
            </a:r>
            <a:r>
              <a:rPr sz="882" dirty="0">
                <a:latin typeface="楷体"/>
                <a:cs typeface="楷体"/>
              </a:rPr>
              <a:t>作</a:t>
            </a:r>
            <a:r>
              <a:rPr sz="882" spc="-9" dirty="0">
                <a:latin typeface="楷体"/>
                <a:cs typeface="楷体"/>
              </a:rPr>
              <a:t>方</a:t>
            </a:r>
            <a:r>
              <a:rPr sz="882" dirty="0">
                <a:latin typeface="楷体"/>
                <a:cs typeface="楷体"/>
              </a:rPr>
              <a:t>法；逻</a:t>
            </a:r>
            <a:r>
              <a:rPr sz="882" spc="-9" dirty="0">
                <a:latin typeface="楷体"/>
                <a:cs typeface="楷体"/>
              </a:rPr>
              <a:t>辑</a:t>
            </a:r>
            <a:r>
              <a:rPr sz="882" dirty="0">
                <a:latin typeface="楷体"/>
                <a:cs typeface="楷体"/>
              </a:rPr>
              <a:t>性</a:t>
            </a:r>
            <a:r>
              <a:rPr sz="882" spc="-9" dirty="0">
                <a:latin typeface="楷体"/>
                <a:cs typeface="楷体"/>
              </a:rPr>
              <a:t>；</a:t>
            </a:r>
            <a:r>
              <a:rPr sz="882" dirty="0">
                <a:latin typeface="楷体"/>
                <a:cs typeface="楷体"/>
              </a:rPr>
              <a:t>期刊投稿</a:t>
            </a:r>
            <a:r>
              <a:rPr sz="882" i="1" dirty="0">
                <a:latin typeface="Times New Roman"/>
                <a:cs typeface="Times New Roman"/>
              </a:rPr>
              <a:t>.</a:t>
            </a:r>
            <a:endParaRPr sz="882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87337" y="4603710"/>
            <a:ext cx="82791" cy="604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09752" y="4564361"/>
            <a:ext cx="82791" cy="997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75594" y="4525714"/>
            <a:ext cx="82791" cy="1384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98010" y="4518687"/>
            <a:ext cx="82791" cy="1454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20425" y="4558037"/>
            <a:ext cx="82791" cy="1082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854720" y="3141473"/>
            <a:ext cx="1338059" cy="14472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29697" marR="4483" indent="-19051">
              <a:lnSpc>
                <a:spcPct val="157500"/>
              </a:lnSpc>
            </a:pPr>
            <a:r>
              <a:rPr sz="927" dirty="0">
                <a:latin typeface="楷体"/>
                <a:cs typeface="楷体"/>
              </a:rPr>
              <a:t>引言 准备</a:t>
            </a:r>
            <a:r>
              <a:rPr sz="927" spc="-9" dirty="0">
                <a:latin typeface="楷体"/>
                <a:cs typeface="楷体"/>
              </a:rPr>
              <a:t>工</a:t>
            </a:r>
            <a:r>
              <a:rPr sz="927" dirty="0">
                <a:latin typeface="楷体"/>
                <a:cs typeface="楷体"/>
              </a:rPr>
              <a:t>作</a:t>
            </a:r>
            <a:r>
              <a:rPr sz="927" spc="-9" dirty="0">
                <a:latin typeface="楷体"/>
                <a:cs typeface="楷体"/>
              </a:rPr>
              <a:t>：</a:t>
            </a:r>
            <a:r>
              <a:rPr sz="927" dirty="0">
                <a:latin typeface="楷体"/>
                <a:cs typeface="楷体"/>
              </a:rPr>
              <a:t>怎么读</a:t>
            </a:r>
            <a:r>
              <a:rPr sz="927" spc="-9" dirty="0">
                <a:latin typeface="楷体"/>
                <a:cs typeface="楷体"/>
              </a:rPr>
              <a:t>·</a:t>
            </a:r>
            <a:r>
              <a:rPr sz="927" dirty="0">
                <a:latin typeface="楷体"/>
                <a:cs typeface="楷体"/>
              </a:rPr>
              <a:t>如</a:t>
            </a:r>
            <a:r>
              <a:rPr sz="927" spc="-9" dirty="0">
                <a:latin typeface="楷体"/>
                <a:cs typeface="楷体"/>
              </a:rPr>
              <a:t>何</a:t>
            </a:r>
            <a:r>
              <a:rPr sz="927" dirty="0">
                <a:latin typeface="楷体"/>
                <a:cs typeface="楷体"/>
              </a:rPr>
              <a:t>做</a:t>
            </a:r>
            <a:endParaRPr sz="927">
              <a:latin typeface="楷体"/>
              <a:cs typeface="楷体"/>
            </a:endParaRPr>
          </a:p>
          <a:p>
            <a:pPr marL="156330">
              <a:spcBef>
                <a:spcPts val="631"/>
              </a:spcBef>
            </a:pPr>
            <a:r>
              <a:rPr sz="927" dirty="0">
                <a:latin typeface="Times New Roman"/>
                <a:cs typeface="Times New Roman"/>
              </a:rPr>
              <a:t>1.</a:t>
            </a:r>
            <a:r>
              <a:rPr sz="927" spc="-49" dirty="0">
                <a:latin typeface="Times New Roman"/>
                <a:cs typeface="Times New Roman"/>
              </a:rPr>
              <a:t> </a:t>
            </a:r>
            <a:r>
              <a:rPr sz="927" dirty="0">
                <a:latin typeface="楷体"/>
                <a:cs typeface="楷体"/>
              </a:rPr>
              <a:t>怎么读</a:t>
            </a:r>
            <a:endParaRPr sz="927">
              <a:latin typeface="楷体"/>
              <a:cs typeface="楷体"/>
            </a:endParaRPr>
          </a:p>
          <a:p>
            <a:pPr marL="139521" marR="362530" indent="16810">
              <a:lnSpc>
                <a:spcPct val="157300"/>
              </a:lnSpc>
            </a:pPr>
            <a:r>
              <a:rPr sz="927" dirty="0">
                <a:latin typeface="Times New Roman"/>
                <a:cs typeface="Times New Roman"/>
              </a:rPr>
              <a:t>2.</a:t>
            </a:r>
            <a:r>
              <a:rPr sz="927" spc="-49" dirty="0">
                <a:latin typeface="Times New Roman"/>
                <a:cs typeface="Times New Roman"/>
              </a:rPr>
              <a:t> </a:t>
            </a:r>
            <a:r>
              <a:rPr sz="927" dirty="0">
                <a:latin typeface="楷体"/>
                <a:cs typeface="楷体"/>
              </a:rPr>
              <a:t>怎样写 了解观</a:t>
            </a:r>
            <a:r>
              <a:rPr sz="927" spc="-9" dirty="0">
                <a:latin typeface="楷体"/>
                <a:cs typeface="楷体"/>
              </a:rPr>
              <a:t>众</a:t>
            </a:r>
            <a:r>
              <a:rPr sz="927" dirty="0">
                <a:latin typeface="楷体"/>
                <a:cs typeface="楷体"/>
              </a:rPr>
              <a:t>：</a:t>
            </a:r>
            <a:r>
              <a:rPr sz="927" spc="-9" dirty="0">
                <a:latin typeface="楷体"/>
                <a:cs typeface="楷体"/>
              </a:rPr>
              <a:t>谁</a:t>
            </a:r>
            <a:r>
              <a:rPr sz="927" dirty="0">
                <a:latin typeface="楷体"/>
                <a:cs typeface="楷体"/>
              </a:rPr>
              <a:t>来看 结论</a:t>
            </a:r>
            <a:endParaRPr sz="927">
              <a:latin typeface="楷体"/>
              <a:cs typeface="楷体"/>
            </a:endParaRPr>
          </a:p>
          <a:p>
            <a:pPr marL="139521">
              <a:spcBef>
                <a:spcPts val="640"/>
              </a:spcBef>
            </a:pPr>
            <a:r>
              <a:rPr sz="927" dirty="0">
                <a:latin typeface="楷体"/>
                <a:cs typeface="楷体"/>
              </a:rPr>
              <a:t>致谢</a:t>
            </a:r>
            <a:endParaRPr sz="927">
              <a:latin typeface="楷体"/>
              <a:cs typeface="楷体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647267" y="269109"/>
            <a:ext cx="8336988" cy="63199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6527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0816" y="3056070"/>
            <a:ext cx="135743" cy="58326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新教育</a:t>
            </a:r>
            <a:r>
              <a:rPr sz="882" spc="-9" dirty="0">
                <a:solidFill>
                  <a:srgbClr val="0070C0"/>
                </a:solidFill>
                <a:latin typeface="等线"/>
                <a:cs typeface="等线"/>
              </a:rPr>
              <a:t>时</a:t>
            </a:r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代</a:t>
            </a:r>
            <a:endParaRPr sz="882">
              <a:latin typeface="等线"/>
              <a:cs typeface="等线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02094" y="3308500"/>
            <a:ext cx="135743" cy="7956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latin typeface="Calibri Light"/>
                <a:cs typeface="Calibri Light"/>
              </a:rPr>
              <a:t>2</a:t>
            </a:r>
            <a:endParaRPr sz="882">
              <a:latin typeface="Calibri Light"/>
              <a:cs typeface="Calibr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15223" y="5224182"/>
            <a:ext cx="86733" cy="6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091734" y="4858646"/>
            <a:ext cx="149400" cy="26894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971" b="1" dirty="0">
                <a:latin typeface="等线"/>
                <a:cs typeface="等线"/>
              </a:rPr>
              <a:t>引言</a:t>
            </a:r>
            <a:endParaRPr sz="971">
              <a:latin typeface="等线"/>
              <a:cs typeface="等线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04002" y="3615377"/>
            <a:ext cx="1681999" cy="285077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indent="161934" algn="just">
              <a:lnSpc>
                <a:spcPct val="121700"/>
              </a:lnSpc>
            </a:pPr>
            <a:r>
              <a:rPr sz="882" spc="31" dirty="0">
                <a:latin typeface="等线"/>
                <a:cs typeface="等线"/>
              </a:rPr>
              <a:t>在</a:t>
            </a:r>
            <a:r>
              <a:rPr sz="882" spc="26" dirty="0">
                <a:latin typeface="等线"/>
                <a:cs typeface="等线"/>
              </a:rPr>
              <a:t>我</a:t>
            </a:r>
            <a:r>
              <a:rPr sz="882" spc="31" dirty="0">
                <a:latin typeface="等线"/>
                <a:cs typeface="等线"/>
              </a:rPr>
              <a:t>国</a:t>
            </a:r>
            <a:r>
              <a:rPr sz="882" spc="26" dirty="0">
                <a:latin typeface="等线"/>
                <a:cs typeface="等线"/>
              </a:rPr>
              <a:t>，研</a:t>
            </a:r>
            <a:r>
              <a:rPr sz="882" spc="31" dirty="0">
                <a:latin typeface="等线"/>
                <a:cs typeface="等线"/>
              </a:rPr>
              <a:t>究</a:t>
            </a:r>
            <a:r>
              <a:rPr sz="882" spc="26" dirty="0">
                <a:latin typeface="等线"/>
                <a:cs typeface="等线"/>
              </a:rPr>
              <a:t>生</a:t>
            </a:r>
            <a:r>
              <a:rPr sz="882" spc="31" dirty="0">
                <a:latin typeface="等线"/>
                <a:cs typeface="等线"/>
              </a:rPr>
              <a:t>占</a:t>
            </a:r>
            <a:r>
              <a:rPr sz="882" spc="26" dirty="0">
                <a:latin typeface="等线"/>
                <a:cs typeface="等线"/>
              </a:rPr>
              <a:t>大学</a:t>
            </a:r>
            <a:r>
              <a:rPr sz="882" spc="31" dirty="0">
                <a:latin typeface="等线"/>
                <a:cs typeface="等线"/>
              </a:rPr>
              <a:t>生</a:t>
            </a:r>
            <a:r>
              <a:rPr sz="882" spc="26" dirty="0">
                <a:latin typeface="等线"/>
                <a:cs typeface="等线"/>
              </a:rPr>
              <a:t>的</a:t>
            </a:r>
            <a:r>
              <a:rPr sz="882" spc="31" dirty="0">
                <a:latin typeface="等线"/>
                <a:cs typeface="等线"/>
              </a:rPr>
              <a:t>比</a:t>
            </a:r>
            <a:r>
              <a:rPr sz="882" spc="26" dirty="0">
                <a:latin typeface="等线"/>
                <a:cs typeface="等线"/>
              </a:rPr>
              <a:t>例以</a:t>
            </a:r>
            <a:r>
              <a:rPr sz="882" spc="31" dirty="0">
                <a:latin typeface="等线"/>
                <a:cs typeface="等线"/>
              </a:rPr>
              <a:t>及</a:t>
            </a:r>
            <a:r>
              <a:rPr sz="882" spc="26" dirty="0">
                <a:latin typeface="等线"/>
                <a:cs typeface="等线"/>
              </a:rPr>
              <a:t>研</a:t>
            </a:r>
            <a:r>
              <a:rPr sz="882" spc="31" dirty="0">
                <a:latin typeface="等线"/>
                <a:cs typeface="等线"/>
              </a:rPr>
              <a:t>究</a:t>
            </a:r>
            <a:r>
              <a:rPr sz="882" spc="26" dirty="0">
                <a:latin typeface="等线"/>
                <a:cs typeface="等线"/>
              </a:rPr>
              <a:t>生报</a:t>
            </a:r>
            <a:r>
              <a:rPr sz="882" spc="31" dirty="0">
                <a:latin typeface="等线"/>
                <a:cs typeface="等线"/>
              </a:rPr>
              <a:t>考</a:t>
            </a:r>
            <a:r>
              <a:rPr sz="882" spc="26" dirty="0">
                <a:latin typeface="等线"/>
                <a:cs typeface="等线"/>
              </a:rPr>
              <a:t>人数 </a:t>
            </a:r>
            <a:r>
              <a:rPr sz="882" spc="13" dirty="0">
                <a:latin typeface="等线"/>
                <a:cs typeface="等线"/>
              </a:rPr>
              <a:t>都在逐年增加，</a:t>
            </a:r>
            <a:r>
              <a:rPr sz="882" dirty="0">
                <a:latin typeface="Times New Roman"/>
                <a:cs typeface="Times New Roman"/>
              </a:rPr>
              <a:t>1</a:t>
            </a:r>
            <a:r>
              <a:rPr sz="882" spc="-4" dirty="0">
                <a:latin typeface="Times New Roman"/>
                <a:cs typeface="Times New Roman"/>
              </a:rPr>
              <a:t>98</a:t>
            </a:r>
            <a:r>
              <a:rPr sz="882" dirty="0">
                <a:latin typeface="Times New Roman"/>
                <a:cs typeface="Times New Roman"/>
              </a:rPr>
              <a:t>9 </a:t>
            </a:r>
            <a:r>
              <a:rPr sz="882" spc="-79" dirty="0">
                <a:latin typeface="Times New Roman"/>
                <a:cs typeface="Times New Roman"/>
              </a:rPr>
              <a:t> </a:t>
            </a:r>
            <a:r>
              <a:rPr sz="882" spc="13" dirty="0">
                <a:latin typeface="等线"/>
                <a:cs typeface="等线"/>
              </a:rPr>
              <a:t>年</a:t>
            </a:r>
            <a:r>
              <a:rPr sz="882" spc="9" dirty="0">
                <a:latin typeface="等线"/>
                <a:cs typeface="等线"/>
              </a:rPr>
              <a:t>研</a:t>
            </a:r>
            <a:r>
              <a:rPr sz="882" spc="13" dirty="0">
                <a:latin typeface="等线"/>
                <a:cs typeface="等线"/>
              </a:rPr>
              <a:t>究生报考人数仅</a:t>
            </a:r>
            <a:r>
              <a:rPr sz="882" dirty="0">
                <a:latin typeface="等线"/>
                <a:cs typeface="等线"/>
              </a:rPr>
              <a:t>有 </a:t>
            </a:r>
            <a:r>
              <a:rPr sz="882" spc="-40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8 </a:t>
            </a:r>
            <a:r>
              <a:rPr sz="882" spc="-79" dirty="0">
                <a:latin typeface="Times New Roman"/>
                <a:cs typeface="Times New Roman"/>
              </a:rPr>
              <a:t> </a:t>
            </a:r>
            <a:r>
              <a:rPr sz="882" spc="13" dirty="0">
                <a:latin typeface="等线"/>
                <a:cs typeface="等线"/>
              </a:rPr>
              <a:t>万</a:t>
            </a:r>
            <a:r>
              <a:rPr sz="882" spc="9" dirty="0">
                <a:latin typeface="等线"/>
                <a:cs typeface="等线"/>
              </a:rPr>
              <a:t>人</a:t>
            </a:r>
            <a:r>
              <a:rPr sz="882" spc="13" dirty="0">
                <a:latin typeface="等线"/>
                <a:cs typeface="等线"/>
              </a:rPr>
              <a:t>，而 </a:t>
            </a:r>
            <a:r>
              <a:rPr sz="882" dirty="0">
                <a:latin typeface="Times New Roman"/>
                <a:cs typeface="Times New Roman"/>
              </a:rPr>
              <a:t>2</a:t>
            </a:r>
            <a:r>
              <a:rPr sz="882" spc="-4" dirty="0">
                <a:latin typeface="Times New Roman"/>
                <a:cs typeface="Times New Roman"/>
              </a:rPr>
              <a:t>0</a:t>
            </a:r>
            <a:r>
              <a:rPr sz="882" dirty="0">
                <a:latin typeface="Times New Roman"/>
                <a:cs typeface="Times New Roman"/>
              </a:rPr>
              <a:t>19</a:t>
            </a:r>
            <a:r>
              <a:rPr sz="882" spc="-49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年就</a:t>
            </a:r>
            <a:r>
              <a:rPr sz="882" spc="-9" dirty="0">
                <a:latin typeface="等线"/>
                <a:cs typeface="等线"/>
              </a:rPr>
              <a:t>达</a:t>
            </a:r>
            <a:r>
              <a:rPr sz="882" dirty="0">
                <a:latin typeface="等线"/>
                <a:cs typeface="等线"/>
              </a:rPr>
              <a:t>到</a:t>
            </a:r>
            <a:r>
              <a:rPr sz="882" spc="-22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2</a:t>
            </a:r>
            <a:r>
              <a:rPr sz="882" dirty="0">
                <a:latin typeface="Times New Roman"/>
                <a:cs typeface="Times New Roman"/>
              </a:rPr>
              <a:t>64</a:t>
            </a:r>
            <a:r>
              <a:rPr sz="882" spc="-49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万人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三十年</a:t>
            </a:r>
            <a:r>
              <a:rPr sz="882" spc="-9" dirty="0">
                <a:latin typeface="等线"/>
                <a:cs typeface="等线"/>
              </a:rPr>
              <a:t>翻</a:t>
            </a:r>
            <a:r>
              <a:rPr sz="882" dirty="0">
                <a:latin typeface="等线"/>
                <a:cs typeface="等线"/>
              </a:rPr>
              <a:t>了</a:t>
            </a:r>
            <a:r>
              <a:rPr sz="882" spc="-26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3</a:t>
            </a:r>
            <a:r>
              <a:rPr sz="882" dirty="0">
                <a:latin typeface="Times New Roman"/>
                <a:cs typeface="Times New Roman"/>
              </a:rPr>
              <a:t>0</a:t>
            </a:r>
            <a:r>
              <a:rPr sz="882" spc="-4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倍（</a:t>
            </a:r>
            <a:r>
              <a:rPr sz="882" spc="-9" dirty="0">
                <a:latin typeface="等线"/>
                <a:cs typeface="等线"/>
              </a:rPr>
              <a:t>见</a:t>
            </a:r>
            <a:r>
              <a:rPr sz="882" dirty="0">
                <a:latin typeface="等线"/>
                <a:cs typeface="等线"/>
              </a:rPr>
              <a:t>图</a:t>
            </a:r>
            <a:r>
              <a:rPr sz="882" spc="-26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1</a:t>
            </a:r>
            <a:r>
              <a:rPr sz="882" dirty="0">
                <a:latin typeface="等线"/>
                <a:cs typeface="等线"/>
              </a:rPr>
              <a:t>）。</a:t>
            </a:r>
            <a:endParaRPr sz="882">
              <a:latin typeface="等线"/>
              <a:cs typeface="等线"/>
            </a:endParaRPr>
          </a:p>
          <a:p>
            <a:pPr marL="173140">
              <a:spcBef>
                <a:spcPts val="490"/>
              </a:spcBef>
            </a:pPr>
            <a:r>
              <a:rPr sz="882" dirty="0">
                <a:latin typeface="等线"/>
                <a:cs typeface="等线"/>
              </a:rPr>
              <a:t>图</a:t>
            </a:r>
            <a:r>
              <a:rPr sz="882" spc="4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1</a:t>
            </a:r>
            <a:r>
              <a:rPr sz="882" spc="-18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展示</a:t>
            </a:r>
            <a:r>
              <a:rPr sz="882" spc="-9" dirty="0">
                <a:latin typeface="等线"/>
                <a:cs typeface="等线"/>
              </a:rPr>
              <a:t>了</a:t>
            </a:r>
            <a:r>
              <a:rPr sz="882" dirty="0">
                <a:latin typeface="等线"/>
                <a:cs typeface="等线"/>
              </a:rPr>
              <a:t>从</a:t>
            </a:r>
            <a:r>
              <a:rPr sz="882" spc="4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1</a:t>
            </a:r>
            <a:r>
              <a:rPr sz="882" spc="-4" dirty="0">
                <a:latin typeface="Times New Roman"/>
                <a:cs typeface="Times New Roman"/>
              </a:rPr>
              <a:t>9</a:t>
            </a:r>
            <a:r>
              <a:rPr sz="882" dirty="0">
                <a:latin typeface="Times New Roman"/>
                <a:cs typeface="Times New Roman"/>
              </a:rPr>
              <a:t>89</a:t>
            </a:r>
            <a:r>
              <a:rPr sz="882" spc="-22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年</a:t>
            </a:r>
            <a:r>
              <a:rPr sz="882" spc="-9" dirty="0">
                <a:latin typeface="等线"/>
                <a:cs typeface="等线"/>
              </a:rPr>
              <a:t>—</a:t>
            </a:r>
            <a:r>
              <a:rPr sz="882" spc="-4" dirty="0">
                <a:latin typeface="Times New Roman"/>
                <a:cs typeface="Times New Roman"/>
              </a:rPr>
              <a:t>2</a:t>
            </a:r>
            <a:r>
              <a:rPr sz="882" dirty="0">
                <a:latin typeface="Times New Roman"/>
                <a:cs typeface="Times New Roman"/>
              </a:rPr>
              <a:t>0</a:t>
            </a:r>
            <a:r>
              <a:rPr sz="882" spc="-4" dirty="0">
                <a:latin typeface="Times New Roman"/>
                <a:cs typeface="Times New Roman"/>
              </a:rPr>
              <a:t>1</a:t>
            </a:r>
            <a:r>
              <a:rPr sz="882" dirty="0">
                <a:latin typeface="Times New Roman"/>
                <a:cs typeface="Times New Roman"/>
              </a:rPr>
              <a:t>9</a:t>
            </a:r>
            <a:r>
              <a:rPr sz="882" spc="-18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等线"/>
                <a:cs typeface="等线"/>
              </a:rPr>
              <a:t>年</a:t>
            </a:r>
            <a:r>
              <a:rPr sz="882" dirty="0">
                <a:latin typeface="等线"/>
                <a:cs typeface="等线"/>
              </a:rPr>
              <a:t>之间</a:t>
            </a:r>
            <a:r>
              <a:rPr sz="882" spc="-9" dirty="0">
                <a:latin typeface="等线"/>
                <a:cs typeface="等线"/>
              </a:rPr>
              <a:t>我</a:t>
            </a:r>
            <a:r>
              <a:rPr sz="882" dirty="0">
                <a:latin typeface="等线"/>
                <a:cs typeface="等线"/>
              </a:rPr>
              <a:t>国研究</a:t>
            </a:r>
            <a:r>
              <a:rPr sz="882" spc="-9" dirty="0">
                <a:latin typeface="等线"/>
                <a:cs typeface="等线"/>
              </a:rPr>
              <a:t>生</a:t>
            </a:r>
            <a:r>
              <a:rPr sz="882" dirty="0">
                <a:latin typeface="等线"/>
                <a:cs typeface="等线"/>
              </a:rPr>
              <a:t>报</a:t>
            </a:r>
            <a:r>
              <a:rPr sz="882" spc="-9" dirty="0">
                <a:latin typeface="等线"/>
                <a:cs typeface="等线"/>
              </a:rPr>
              <a:t>考</a:t>
            </a:r>
            <a:r>
              <a:rPr sz="882" dirty="0">
                <a:latin typeface="等线"/>
                <a:cs typeface="等线"/>
              </a:rPr>
              <a:t>人</a:t>
            </a:r>
            <a:endParaRPr sz="882">
              <a:latin typeface="等线"/>
              <a:cs typeface="等线"/>
            </a:endParaRPr>
          </a:p>
          <a:p>
            <a:pPr marL="11206" algn="just">
              <a:spcBef>
                <a:spcPts val="229"/>
              </a:spcBef>
            </a:pPr>
            <a:r>
              <a:rPr sz="882" spc="9" dirty="0">
                <a:latin typeface="等线"/>
                <a:cs typeface="等线"/>
              </a:rPr>
              <a:t>数与招录人</a:t>
            </a:r>
            <a:r>
              <a:rPr sz="882" spc="13" dirty="0">
                <a:latin typeface="等线"/>
                <a:cs typeface="等线"/>
              </a:rPr>
              <a:t>数</a:t>
            </a:r>
            <a:r>
              <a:rPr sz="882" spc="9" dirty="0">
                <a:latin typeface="等线"/>
                <a:cs typeface="等线"/>
              </a:rPr>
              <a:t>的变化曲线</a:t>
            </a:r>
            <a:r>
              <a:rPr sz="882" spc="13" dirty="0">
                <a:latin typeface="等线"/>
                <a:cs typeface="等线"/>
              </a:rPr>
              <a:t>。</a:t>
            </a:r>
            <a:r>
              <a:rPr sz="882" dirty="0">
                <a:latin typeface="等线"/>
                <a:cs typeface="等线"/>
              </a:rPr>
              <a:t>在 </a:t>
            </a:r>
            <a:r>
              <a:rPr sz="882" spc="-44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1</a:t>
            </a:r>
            <a:r>
              <a:rPr sz="882" spc="-4" dirty="0">
                <a:latin typeface="Times New Roman"/>
                <a:cs typeface="Times New Roman"/>
              </a:rPr>
              <a:t>98</a:t>
            </a:r>
            <a:r>
              <a:rPr sz="882" dirty="0">
                <a:latin typeface="Times New Roman"/>
                <a:cs typeface="Times New Roman"/>
              </a:rPr>
              <a:t>9 </a:t>
            </a:r>
            <a:r>
              <a:rPr sz="882" spc="-88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等线"/>
                <a:cs typeface="等线"/>
              </a:rPr>
              <a:t>年</a:t>
            </a:r>
            <a:r>
              <a:rPr sz="882" spc="4" dirty="0">
                <a:latin typeface="等线"/>
                <a:cs typeface="等线"/>
              </a:rPr>
              <a:t>时</a:t>
            </a:r>
            <a:r>
              <a:rPr sz="882" spc="9" dirty="0">
                <a:latin typeface="等线"/>
                <a:cs typeface="等线"/>
              </a:rPr>
              <a:t>，研究生报</a:t>
            </a:r>
            <a:r>
              <a:rPr sz="882" spc="13" dirty="0">
                <a:latin typeface="等线"/>
                <a:cs typeface="等线"/>
              </a:rPr>
              <a:t>考</a:t>
            </a:r>
            <a:r>
              <a:rPr sz="882" dirty="0">
                <a:latin typeface="等线"/>
                <a:cs typeface="等线"/>
              </a:rPr>
              <a:t>人</a:t>
            </a:r>
            <a:endParaRPr sz="882">
              <a:latin typeface="等线"/>
              <a:cs typeface="等线"/>
            </a:endParaRPr>
          </a:p>
          <a:p>
            <a:pPr marL="11206" marR="7284" algn="just">
              <a:lnSpc>
                <a:spcPct val="121700"/>
              </a:lnSpc>
            </a:pPr>
            <a:r>
              <a:rPr sz="882" dirty="0">
                <a:latin typeface="等线"/>
                <a:cs typeface="等线"/>
              </a:rPr>
              <a:t>数为</a:t>
            </a:r>
            <a:r>
              <a:rPr sz="882" spc="106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8</a:t>
            </a:r>
            <a:r>
              <a:rPr sz="882" spc="66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万</a:t>
            </a:r>
            <a:r>
              <a:rPr sz="882" spc="-9" dirty="0">
                <a:latin typeface="等线"/>
                <a:cs typeface="等线"/>
              </a:rPr>
              <a:t>人</a:t>
            </a:r>
            <a:r>
              <a:rPr sz="882" dirty="0">
                <a:latin typeface="等线"/>
                <a:cs typeface="等线"/>
              </a:rPr>
              <a:t>，高校</a:t>
            </a:r>
            <a:r>
              <a:rPr sz="882" spc="-9" dirty="0">
                <a:latin typeface="等线"/>
                <a:cs typeface="等线"/>
              </a:rPr>
              <a:t>招</a:t>
            </a:r>
            <a:r>
              <a:rPr sz="882" dirty="0">
                <a:latin typeface="等线"/>
                <a:cs typeface="等线"/>
              </a:rPr>
              <a:t>录</a:t>
            </a:r>
            <a:r>
              <a:rPr sz="882" spc="-9" dirty="0">
                <a:latin typeface="等线"/>
                <a:cs typeface="等线"/>
              </a:rPr>
              <a:t>人</a:t>
            </a:r>
            <a:r>
              <a:rPr sz="882" dirty="0">
                <a:latin typeface="等线"/>
                <a:cs typeface="等线"/>
              </a:rPr>
              <a:t>数为</a:t>
            </a:r>
            <a:r>
              <a:rPr sz="882" spc="110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2.</a:t>
            </a:r>
            <a:r>
              <a:rPr sz="882" dirty="0">
                <a:latin typeface="Times New Roman"/>
                <a:cs typeface="Times New Roman"/>
              </a:rPr>
              <a:t>9</a:t>
            </a:r>
            <a:r>
              <a:rPr sz="882" spc="66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万</a:t>
            </a:r>
            <a:r>
              <a:rPr sz="882" spc="-9" dirty="0">
                <a:latin typeface="等线"/>
                <a:cs typeface="等线"/>
              </a:rPr>
              <a:t>人</a:t>
            </a:r>
            <a:r>
              <a:rPr sz="882" dirty="0">
                <a:latin typeface="等线"/>
                <a:cs typeface="等线"/>
              </a:rPr>
              <a:t>。随后</a:t>
            </a:r>
            <a:r>
              <a:rPr sz="882" spc="-9" dirty="0">
                <a:latin typeface="等线"/>
                <a:cs typeface="等线"/>
              </a:rPr>
              <a:t>研</a:t>
            </a:r>
            <a:r>
              <a:rPr sz="882" dirty="0">
                <a:latin typeface="等线"/>
                <a:cs typeface="等线"/>
              </a:rPr>
              <a:t>究</a:t>
            </a:r>
            <a:r>
              <a:rPr sz="882" spc="-9" dirty="0">
                <a:latin typeface="等线"/>
                <a:cs typeface="等线"/>
              </a:rPr>
              <a:t>生</a:t>
            </a:r>
            <a:r>
              <a:rPr sz="882" dirty="0">
                <a:latin typeface="等线"/>
                <a:cs typeface="等线"/>
              </a:rPr>
              <a:t>报考 </a:t>
            </a:r>
            <a:r>
              <a:rPr sz="882" spc="4" dirty="0">
                <a:latin typeface="等线"/>
                <a:cs typeface="等线"/>
              </a:rPr>
              <a:t>人数和招录人数总体呈上升趋势，而报考人数增速要远大 </a:t>
            </a:r>
            <a:r>
              <a:rPr sz="882" dirty="0">
                <a:latin typeface="等线"/>
                <a:cs typeface="等线"/>
              </a:rPr>
              <a:t>于招录</a:t>
            </a:r>
            <a:r>
              <a:rPr sz="882" spc="-9" dirty="0">
                <a:latin typeface="等线"/>
                <a:cs typeface="等线"/>
              </a:rPr>
              <a:t>人</a:t>
            </a:r>
            <a:r>
              <a:rPr sz="882" dirty="0">
                <a:latin typeface="等线"/>
                <a:cs typeface="等线"/>
              </a:rPr>
              <a:t>数</a:t>
            </a:r>
            <a:r>
              <a:rPr sz="882" spc="-9" dirty="0">
                <a:latin typeface="等线"/>
                <a:cs typeface="等线"/>
              </a:rPr>
              <a:t>。</a:t>
            </a:r>
            <a:r>
              <a:rPr sz="882" dirty="0">
                <a:latin typeface="等线"/>
                <a:cs typeface="等线"/>
              </a:rPr>
              <a:t>在</a:t>
            </a:r>
            <a:r>
              <a:rPr sz="882" spc="-75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2</a:t>
            </a:r>
            <a:r>
              <a:rPr sz="882" spc="-4" dirty="0">
                <a:latin typeface="Times New Roman"/>
                <a:cs typeface="Times New Roman"/>
              </a:rPr>
              <a:t>01</a:t>
            </a:r>
            <a:r>
              <a:rPr sz="882" dirty="0">
                <a:latin typeface="Times New Roman"/>
                <a:cs typeface="Times New Roman"/>
              </a:rPr>
              <a:t>9</a:t>
            </a:r>
            <a:r>
              <a:rPr sz="882" spc="-8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年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研究生</a:t>
            </a:r>
            <a:r>
              <a:rPr sz="882" spc="-9" dirty="0">
                <a:latin typeface="等线"/>
                <a:cs typeface="等线"/>
              </a:rPr>
              <a:t>报</a:t>
            </a:r>
            <a:r>
              <a:rPr sz="882" dirty="0">
                <a:latin typeface="等线"/>
                <a:cs typeface="等线"/>
              </a:rPr>
              <a:t>考</a:t>
            </a:r>
            <a:r>
              <a:rPr sz="882" spc="-9" dirty="0">
                <a:latin typeface="等线"/>
                <a:cs typeface="等线"/>
              </a:rPr>
              <a:t>人</a:t>
            </a:r>
            <a:r>
              <a:rPr sz="882" dirty="0">
                <a:latin typeface="等线"/>
                <a:cs typeface="等线"/>
              </a:rPr>
              <a:t>数为</a:t>
            </a:r>
            <a:r>
              <a:rPr sz="882" spc="-75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2</a:t>
            </a:r>
            <a:r>
              <a:rPr sz="882" dirty="0">
                <a:latin typeface="Times New Roman"/>
                <a:cs typeface="Times New Roman"/>
              </a:rPr>
              <a:t>64</a:t>
            </a:r>
            <a:r>
              <a:rPr sz="882" spc="-88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万</a:t>
            </a:r>
            <a:r>
              <a:rPr sz="882" spc="-9" dirty="0">
                <a:latin typeface="等线"/>
                <a:cs typeface="等线"/>
              </a:rPr>
              <a:t>人</a:t>
            </a:r>
            <a:r>
              <a:rPr sz="882" dirty="0">
                <a:latin typeface="等线"/>
                <a:cs typeface="等线"/>
              </a:rPr>
              <a:t>，高</a:t>
            </a:r>
            <a:endParaRPr sz="882">
              <a:latin typeface="等线"/>
              <a:cs typeface="等线"/>
            </a:endParaRPr>
          </a:p>
          <a:p>
            <a:pPr marL="11206" algn="just">
              <a:spcBef>
                <a:spcPts val="229"/>
              </a:spcBef>
            </a:pPr>
            <a:r>
              <a:rPr sz="882" dirty="0">
                <a:latin typeface="等线"/>
                <a:cs typeface="等线"/>
              </a:rPr>
              <a:t>校招录</a:t>
            </a:r>
            <a:r>
              <a:rPr sz="882" spc="-9" dirty="0">
                <a:latin typeface="等线"/>
                <a:cs typeface="等线"/>
              </a:rPr>
              <a:t>人数</a:t>
            </a:r>
            <a:r>
              <a:rPr sz="882" dirty="0">
                <a:latin typeface="等线"/>
                <a:cs typeface="等线"/>
              </a:rPr>
              <a:t>为</a:t>
            </a:r>
            <a:r>
              <a:rPr sz="882" spc="-22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6</a:t>
            </a:r>
            <a:r>
              <a:rPr sz="882" dirty="0">
                <a:latin typeface="Times New Roman"/>
                <a:cs typeface="Times New Roman"/>
              </a:rPr>
              <a:t>4</a:t>
            </a:r>
            <a:r>
              <a:rPr sz="882" spc="-4" dirty="0">
                <a:latin typeface="Times New Roman"/>
                <a:cs typeface="Times New Roman"/>
              </a:rPr>
              <a:t>.</a:t>
            </a:r>
            <a:r>
              <a:rPr sz="882" dirty="0">
                <a:latin typeface="Times New Roman"/>
                <a:cs typeface="Times New Roman"/>
              </a:rPr>
              <a:t>75</a:t>
            </a:r>
            <a:r>
              <a:rPr sz="882" spc="-5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万</a:t>
            </a:r>
            <a:r>
              <a:rPr sz="882" spc="-9" dirty="0">
                <a:latin typeface="等线"/>
                <a:cs typeface="等线"/>
              </a:rPr>
              <a:t>人。</a:t>
            </a:r>
            <a:endParaRPr sz="882">
              <a:latin typeface="等线"/>
              <a:cs typeface="等线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89513" y="3870954"/>
            <a:ext cx="285335" cy="259528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927" i="1" dirty="0">
                <a:latin typeface="等线"/>
                <a:cs typeface="等线"/>
              </a:rPr>
              <a:t>图 </a:t>
            </a:r>
            <a:r>
              <a:rPr sz="927" i="1" spc="-71" dirty="0">
                <a:latin typeface="等线"/>
                <a:cs typeface="等线"/>
              </a:rPr>
              <a:t> </a:t>
            </a:r>
            <a:r>
              <a:rPr sz="882" i="1" dirty="0">
                <a:latin typeface="Times New Roman"/>
                <a:cs typeface="Times New Roman"/>
              </a:rPr>
              <a:t>1   </a:t>
            </a:r>
            <a:r>
              <a:rPr sz="882" i="1" spc="-4" dirty="0">
                <a:latin typeface="Times New Roman"/>
                <a:cs typeface="Times New Roman"/>
              </a:rPr>
              <a:t>19</a:t>
            </a:r>
            <a:r>
              <a:rPr sz="882" i="1" dirty="0">
                <a:latin typeface="Times New Roman"/>
                <a:cs typeface="Times New Roman"/>
              </a:rPr>
              <a:t>8</a:t>
            </a:r>
            <a:r>
              <a:rPr sz="882" i="1" spc="-4" dirty="0">
                <a:latin typeface="Times New Roman"/>
                <a:cs typeface="Times New Roman"/>
              </a:rPr>
              <a:t>9</a:t>
            </a:r>
            <a:r>
              <a:rPr sz="927" i="1" spc="-9" dirty="0">
                <a:latin typeface="等线"/>
                <a:cs typeface="等线"/>
              </a:rPr>
              <a:t>—</a:t>
            </a:r>
            <a:r>
              <a:rPr sz="882" i="1" dirty="0">
                <a:latin typeface="Times New Roman"/>
                <a:cs typeface="Times New Roman"/>
              </a:rPr>
              <a:t>2</a:t>
            </a:r>
            <a:r>
              <a:rPr sz="882" i="1" spc="-4" dirty="0">
                <a:latin typeface="Times New Roman"/>
                <a:cs typeface="Times New Roman"/>
              </a:rPr>
              <a:t>0</a:t>
            </a:r>
            <a:r>
              <a:rPr sz="882" i="1" dirty="0">
                <a:latin typeface="Times New Roman"/>
                <a:cs typeface="Times New Roman"/>
              </a:rPr>
              <a:t>19</a:t>
            </a:r>
            <a:r>
              <a:rPr sz="882" i="1" spc="-49" dirty="0">
                <a:latin typeface="Times New Roman"/>
                <a:cs typeface="Times New Roman"/>
              </a:rPr>
              <a:t> </a:t>
            </a:r>
            <a:r>
              <a:rPr sz="927" i="1" dirty="0">
                <a:latin typeface="等线"/>
                <a:cs typeface="等线"/>
              </a:rPr>
              <a:t>我国</a:t>
            </a:r>
            <a:r>
              <a:rPr sz="927" i="1" spc="-9" dirty="0">
                <a:latin typeface="等线"/>
                <a:cs typeface="等线"/>
              </a:rPr>
              <a:t>研</a:t>
            </a:r>
            <a:r>
              <a:rPr sz="927" i="1" dirty="0">
                <a:latin typeface="等线"/>
                <a:cs typeface="等线"/>
              </a:rPr>
              <a:t>究生报</a:t>
            </a:r>
            <a:r>
              <a:rPr sz="927" i="1" spc="-9" dirty="0">
                <a:latin typeface="等线"/>
                <a:cs typeface="等线"/>
              </a:rPr>
              <a:t>考</a:t>
            </a:r>
            <a:r>
              <a:rPr sz="927" i="1" dirty="0">
                <a:latin typeface="等线"/>
                <a:cs typeface="等线"/>
              </a:rPr>
              <a:t>与</a:t>
            </a:r>
            <a:r>
              <a:rPr sz="927" i="1" spc="-9" dirty="0">
                <a:latin typeface="等线"/>
                <a:cs typeface="等线"/>
              </a:rPr>
              <a:t>招</a:t>
            </a:r>
            <a:r>
              <a:rPr sz="927" i="1" dirty="0">
                <a:latin typeface="等线"/>
                <a:cs typeface="等线"/>
              </a:rPr>
              <a:t>录人数</a:t>
            </a:r>
            <a:r>
              <a:rPr sz="927" i="1" spc="-9" dirty="0">
                <a:latin typeface="等线"/>
                <a:cs typeface="等线"/>
              </a:rPr>
              <a:t>统</a:t>
            </a:r>
            <a:r>
              <a:rPr sz="927" i="1" dirty="0">
                <a:latin typeface="等线"/>
                <a:cs typeface="等线"/>
              </a:rPr>
              <a:t>计图</a:t>
            </a:r>
            <a:endParaRPr sz="927">
              <a:latin typeface="等线"/>
              <a:cs typeface="等线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88521" y="279475"/>
            <a:ext cx="2666179" cy="295947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indent="161934">
              <a:lnSpc>
                <a:spcPct val="121800"/>
              </a:lnSpc>
            </a:pPr>
            <a:r>
              <a:rPr sz="882" spc="31" dirty="0">
                <a:latin typeface="等线"/>
                <a:cs typeface="等线"/>
              </a:rPr>
              <a:t>尤</a:t>
            </a:r>
            <a:r>
              <a:rPr sz="882" spc="26" dirty="0">
                <a:latin typeface="等线"/>
                <a:cs typeface="等线"/>
              </a:rPr>
              <a:t>其</a:t>
            </a:r>
            <a:r>
              <a:rPr sz="882" spc="31" dirty="0">
                <a:latin typeface="等线"/>
                <a:cs typeface="等线"/>
              </a:rPr>
              <a:t>是</a:t>
            </a:r>
            <a:r>
              <a:rPr sz="882" spc="26" dirty="0">
                <a:latin typeface="等线"/>
                <a:cs typeface="等线"/>
              </a:rPr>
              <a:t>近两</a:t>
            </a:r>
            <a:r>
              <a:rPr sz="882" spc="31" dirty="0">
                <a:latin typeface="等线"/>
                <a:cs typeface="等线"/>
              </a:rPr>
              <a:t>年</a:t>
            </a:r>
            <a:r>
              <a:rPr sz="882" spc="26" dirty="0">
                <a:latin typeface="等线"/>
                <a:cs typeface="等线"/>
              </a:rPr>
              <a:t>，</a:t>
            </a:r>
            <a:r>
              <a:rPr sz="882" spc="31" dirty="0">
                <a:latin typeface="等线"/>
                <a:cs typeface="等线"/>
              </a:rPr>
              <a:t>研</a:t>
            </a:r>
            <a:r>
              <a:rPr sz="882" spc="26" dirty="0">
                <a:latin typeface="等线"/>
                <a:cs typeface="等线"/>
              </a:rPr>
              <a:t>究生</a:t>
            </a:r>
            <a:r>
              <a:rPr sz="882" spc="31" dirty="0">
                <a:latin typeface="等线"/>
                <a:cs typeface="等线"/>
              </a:rPr>
              <a:t>报</a:t>
            </a:r>
            <a:r>
              <a:rPr sz="882" spc="26" dirty="0">
                <a:latin typeface="等线"/>
                <a:cs typeface="等线"/>
              </a:rPr>
              <a:t>考</a:t>
            </a:r>
            <a:r>
              <a:rPr sz="882" spc="31" dirty="0">
                <a:latin typeface="等线"/>
                <a:cs typeface="等线"/>
              </a:rPr>
              <a:t>人</a:t>
            </a:r>
            <a:r>
              <a:rPr sz="882" spc="26" dirty="0">
                <a:latin typeface="等线"/>
                <a:cs typeface="等线"/>
              </a:rPr>
              <a:t>数的</a:t>
            </a:r>
            <a:r>
              <a:rPr sz="882" spc="31" dirty="0">
                <a:latin typeface="等线"/>
                <a:cs typeface="等线"/>
              </a:rPr>
              <a:t>比</a:t>
            </a:r>
            <a:r>
              <a:rPr sz="882" spc="26" dirty="0">
                <a:latin typeface="等线"/>
                <a:cs typeface="等线"/>
              </a:rPr>
              <a:t>例</a:t>
            </a:r>
            <a:r>
              <a:rPr sz="882" spc="31" dirty="0">
                <a:latin typeface="等线"/>
                <a:cs typeface="等线"/>
              </a:rPr>
              <a:t>，</a:t>
            </a:r>
            <a:r>
              <a:rPr sz="882" spc="26" dirty="0">
                <a:latin typeface="等线"/>
                <a:cs typeface="等线"/>
              </a:rPr>
              <a:t>已经</a:t>
            </a:r>
            <a:r>
              <a:rPr sz="882" spc="31" dirty="0">
                <a:latin typeface="等线"/>
                <a:cs typeface="等线"/>
              </a:rPr>
              <a:t>达</a:t>
            </a:r>
            <a:r>
              <a:rPr sz="882" spc="26" dirty="0">
                <a:latin typeface="等线"/>
                <a:cs typeface="等线"/>
              </a:rPr>
              <a:t>到在 </a:t>
            </a:r>
            <a:r>
              <a:rPr sz="882" dirty="0">
                <a:latin typeface="等线"/>
                <a:cs typeface="等线"/>
              </a:rPr>
              <a:t>读研究生的 </a:t>
            </a:r>
            <a:r>
              <a:rPr sz="882" spc="-110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3</a:t>
            </a:r>
            <a:r>
              <a:rPr sz="882" dirty="0">
                <a:latin typeface="Times New Roman"/>
                <a:cs typeface="Times New Roman"/>
              </a:rPr>
              <a:t>0</a:t>
            </a:r>
            <a:r>
              <a:rPr sz="882" spc="-4" dirty="0">
                <a:latin typeface="Times New Roman"/>
                <a:cs typeface="Times New Roman"/>
              </a:rPr>
              <a:t>%</a:t>
            </a:r>
            <a:r>
              <a:rPr sz="882" spc="-9" dirty="0">
                <a:latin typeface="等线"/>
                <a:cs typeface="等线"/>
              </a:rPr>
              <a:t>—</a:t>
            </a:r>
            <a:r>
              <a:rPr sz="882" spc="-4" dirty="0">
                <a:latin typeface="Times New Roman"/>
                <a:cs typeface="Times New Roman"/>
              </a:rPr>
              <a:t>4</a:t>
            </a:r>
            <a:r>
              <a:rPr sz="882" dirty="0">
                <a:latin typeface="Times New Roman"/>
                <a:cs typeface="Times New Roman"/>
              </a:rPr>
              <a:t>0</a:t>
            </a:r>
            <a:r>
              <a:rPr sz="882" spc="-4" dirty="0">
                <a:latin typeface="Times New Roman"/>
                <a:cs typeface="Times New Roman"/>
              </a:rPr>
              <a:t>%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远超出</a:t>
            </a:r>
            <a:r>
              <a:rPr sz="882" spc="-9" dirty="0">
                <a:latin typeface="等线"/>
                <a:cs typeface="等线"/>
              </a:rPr>
              <a:t>前几</a:t>
            </a:r>
            <a:r>
              <a:rPr sz="882" dirty="0">
                <a:latin typeface="等线"/>
                <a:cs typeface="等线"/>
              </a:rPr>
              <a:t>年 </a:t>
            </a:r>
            <a:r>
              <a:rPr sz="882" spc="-106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1</a:t>
            </a:r>
            <a:r>
              <a:rPr sz="882" spc="-4" dirty="0">
                <a:latin typeface="Times New Roman"/>
                <a:cs typeface="Times New Roman"/>
              </a:rPr>
              <a:t>0%</a:t>
            </a:r>
            <a:r>
              <a:rPr sz="882" spc="-9" dirty="0">
                <a:latin typeface="等线"/>
                <a:cs typeface="等线"/>
              </a:rPr>
              <a:t>—</a:t>
            </a:r>
            <a:r>
              <a:rPr sz="882" dirty="0">
                <a:latin typeface="Times New Roman"/>
                <a:cs typeface="Times New Roman"/>
              </a:rPr>
              <a:t>20</a:t>
            </a:r>
            <a:r>
              <a:rPr sz="882" spc="-9" dirty="0">
                <a:latin typeface="Times New Roman"/>
                <a:cs typeface="Times New Roman"/>
              </a:rPr>
              <a:t>%</a:t>
            </a:r>
            <a:r>
              <a:rPr sz="882" dirty="0">
                <a:latin typeface="等线"/>
                <a:cs typeface="等线"/>
              </a:rPr>
              <a:t>的比例， </a:t>
            </a:r>
            <a:r>
              <a:rPr sz="882" spc="4" dirty="0">
                <a:latin typeface="等线"/>
                <a:cs typeface="等线"/>
              </a:rPr>
              <a:t>并且有逐年增加的趋势，这就意味着未来几年将会有更多 的人报考研究生，虽然研究生录取人数也在增长，但其增 速缓慢，完全不能与研究生报考人数的增速相匹配。且近 年来大部分重点高校研究生数量已经远远超过了本科生，</a:t>
            </a:r>
            <a:endParaRPr sz="882">
              <a:latin typeface="等线"/>
              <a:cs typeface="等线"/>
            </a:endParaRPr>
          </a:p>
          <a:p>
            <a:pPr marL="11206" marR="117108" indent="-560">
              <a:lnSpc>
                <a:spcPts val="1288"/>
              </a:lnSpc>
              <a:spcBef>
                <a:spcPts val="79"/>
              </a:spcBef>
            </a:pPr>
            <a:r>
              <a:rPr sz="882" dirty="0">
                <a:latin typeface="等线"/>
                <a:cs typeface="等线"/>
              </a:rPr>
              <a:t>表</a:t>
            </a:r>
            <a:r>
              <a:rPr sz="882" spc="-75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1</a:t>
            </a:r>
            <a:r>
              <a:rPr sz="882" spc="-8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展示了</a:t>
            </a:r>
            <a:r>
              <a:rPr sz="882" spc="-79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20</a:t>
            </a:r>
            <a:r>
              <a:rPr sz="882" dirty="0">
                <a:latin typeface="Times New Roman"/>
                <a:cs typeface="Times New Roman"/>
              </a:rPr>
              <a:t>19</a:t>
            </a:r>
            <a:r>
              <a:rPr sz="882" spc="-88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年我</a:t>
            </a:r>
            <a:r>
              <a:rPr sz="882" spc="-9" dirty="0">
                <a:latin typeface="等线"/>
                <a:cs typeface="等线"/>
              </a:rPr>
              <a:t>国四</a:t>
            </a:r>
            <a:r>
              <a:rPr sz="882" dirty="0">
                <a:latin typeface="等线"/>
                <a:cs typeface="等线"/>
              </a:rPr>
              <a:t>所重点</a:t>
            </a:r>
            <a:r>
              <a:rPr sz="882" spc="-9" dirty="0">
                <a:latin typeface="等线"/>
                <a:cs typeface="等线"/>
              </a:rPr>
              <a:t>高</a:t>
            </a:r>
            <a:r>
              <a:rPr sz="882" dirty="0">
                <a:latin typeface="等线"/>
                <a:cs typeface="等线"/>
              </a:rPr>
              <a:t>校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研究生</a:t>
            </a:r>
            <a:r>
              <a:rPr sz="882" spc="-9" dirty="0">
                <a:latin typeface="等线"/>
                <a:cs typeface="等线"/>
              </a:rPr>
              <a:t>新</a:t>
            </a:r>
            <a:r>
              <a:rPr sz="882" dirty="0">
                <a:latin typeface="等线"/>
                <a:cs typeface="等线"/>
              </a:rPr>
              <a:t>生</a:t>
            </a:r>
            <a:r>
              <a:rPr sz="882" spc="-9" dirty="0">
                <a:latin typeface="等线"/>
                <a:cs typeface="等线"/>
              </a:rPr>
              <a:t>和</a:t>
            </a:r>
            <a:r>
              <a:rPr sz="882" dirty="0">
                <a:latin typeface="等线"/>
                <a:cs typeface="等线"/>
              </a:rPr>
              <a:t>本科 </a:t>
            </a:r>
            <a:r>
              <a:rPr sz="882" spc="4" dirty="0">
                <a:latin typeface="等线"/>
                <a:cs typeface="等线"/>
              </a:rPr>
              <a:t>生新生人数，以及在校的研究生和本科生的人数，四所学</a:t>
            </a:r>
            <a:endParaRPr sz="882">
              <a:latin typeface="等线"/>
              <a:cs typeface="等线"/>
            </a:endParaRPr>
          </a:p>
          <a:p>
            <a:pPr marL="11206" marR="116547">
              <a:lnSpc>
                <a:spcPts val="1288"/>
              </a:lnSpc>
            </a:pPr>
            <a:r>
              <a:rPr sz="882" spc="4" dirty="0">
                <a:latin typeface="等线"/>
                <a:cs typeface="等线"/>
              </a:rPr>
              <a:t>校的数据表明研究生的人数无论是在新生招录上还是在总 体人数上都超过本科生人数。在新生录取方面，研究生的</a:t>
            </a:r>
            <a:endParaRPr sz="882">
              <a:latin typeface="等线"/>
              <a:cs typeface="等线"/>
            </a:endParaRPr>
          </a:p>
          <a:p>
            <a:pPr marL="11206" marR="116547">
              <a:lnSpc>
                <a:spcPts val="1288"/>
              </a:lnSpc>
            </a:pPr>
            <a:r>
              <a:rPr sz="882" spc="9" dirty="0">
                <a:latin typeface="等线"/>
                <a:cs typeface="等线"/>
              </a:rPr>
              <a:t>数量也是远</a:t>
            </a:r>
            <a:r>
              <a:rPr sz="882" spc="13" dirty="0">
                <a:latin typeface="等线"/>
                <a:cs typeface="等线"/>
              </a:rPr>
              <a:t>大</a:t>
            </a:r>
            <a:r>
              <a:rPr sz="882" spc="9" dirty="0">
                <a:latin typeface="等线"/>
                <a:cs typeface="等线"/>
              </a:rPr>
              <a:t>于本科生，</a:t>
            </a:r>
            <a:r>
              <a:rPr sz="882" spc="13" dirty="0">
                <a:latin typeface="等线"/>
                <a:cs typeface="等线"/>
              </a:rPr>
              <a:t>如</a:t>
            </a:r>
            <a:r>
              <a:rPr sz="882" spc="9" dirty="0">
                <a:latin typeface="等线"/>
                <a:cs typeface="等线"/>
              </a:rPr>
              <a:t>北京大</a:t>
            </a:r>
            <a:r>
              <a:rPr sz="882" dirty="0">
                <a:latin typeface="等线"/>
                <a:cs typeface="等线"/>
              </a:rPr>
              <a:t>学 </a:t>
            </a:r>
            <a:r>
              <a:rPr sz="882" spc="-44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2</a:t>
            </a:r>
            <a:r>
              <a:rPr sz="882" spc="-4" dirty="0">
                <a:latin typeface="Times New Roman"/>
                <a:cs typeface="Times New Roman"/>
              </a:rPr>
              <a:t>01</a:t>
            </a:r>
            <a:r>
              <a:rPr sz="882" dirty="0">
                <a:latin typeface="Times New Roman"/>
                <a:cs typeface="Times New Roman"/>
              </a:rPr>
              <a:t>9 </a:t>
            </a:r>
            <a:r>
              <a:rPr sz="882" spc="-88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等线"/>
                <a:cs typeface="等线"/>
              </a:rPr>
              <a:t>年的研究生招 </a:t>
            </a:r>
            <a:r>
              <a:rPr sz="882" spc="4" dirty="0">
                <a:latin typeface="等线"/>
                <a:cs typeface="等线"/>
              </a:rPr>
              <a:t>生数量已经达到本科生的三倍，而清华大学、上海交通大</a:t>
            </a:r>
            <a:endParaRPr sz="882">
              <a:latin typeface="等线"/>
              <a:cs typeface="等线"/>
            </a:endParaRPr>
          </a:p>
          <a:p>
            <a:pPr marL="11206">
              <a:spcBef>
                <a:spcPts val="150"/>
              </a:spcBef>
            </a:pPr>
            <a:r>
              <a:rPr sz="882" spc="4" dirty="0">
                <a:latin typeface="等线"/>
                <a:cs typeface="等线"/>
              </a:rPr>
              <a:t>学和复旦大学的研究生招生人数都是本科生招生人数的二</a:t>
            </a:r>
            <a:endParaRPr sz="882">
              <a:latin typeface="等线"/>
              <a:cs typeface="等线"/>
            </a:endParaRPr>
          </a:p>
          <a:p>
            <a:pPr marL="11206" marR="117108">
              <a:lnSpc>
                <a:spcPct val="121500"/>
              </a:lnSpc>
              <a:spcBef>
                <a:spcPts val="4"/>
              </a:spcBef>
            </a:pPr>
            <a:r>
              <a:rPr sz="882" spc="4" dirty="0">
                <a:latin typeface="等线"/>
                <a:cs typeface="等线"/>
              </a:rPr>
              <a:t>倍以上，由此可见，研究生已然成为重点高校在校生的核 </a:t>
            </a:r>
            <a:r>
              <a:rPr sz="882" dirty="0">
                <a:latin typeface="等线"/>
                <a:cs typeface="等线"/>
              </a:rPr>
              <a:t>心群体。</a:t>
            </a:r>
            <a:endParaRPr sz="882">
              <a:latin typeface="等线"/>
              <a:cs typeface="等线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51648" y="391646"/>
            <a:ext cx="1324978" cy="28474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indent="161934" algn="just">
              <a:lnSpc>
                <a:spcPct val="121700"/>
              </a:lnSpc>
            </a:pPr>
            <a:r>
              <a:rPr sz="882" spc="31" dirty="0">
                <a:latin typeface="等线"/>
                <a:cs typeface="等线"/>
              </a:rPr>
              <a:t>研</a:t>
            </a:r>
            <a:r>
              <a:rPr sz="882" spc="26" dirty="0">
                <a:latin typeface="等线"/>
                <a:cs typeface="等线"/>
              </a:rPr>
              <a:t>究</a:t>
            </a:r>
            <a:r>
              <a:rPr sz="882" spc="31" dirty="0">
                <a:latin typeface="等线"/>
                <a:cs typeface="等线"/>
              </a:rPr>
              <a:t>生</a:t>
            </a:r>
            <a:r>
              <a:rPr sz="882" spc="26" dirty="0">
                <a:latin typeface="等线"/>
                <a:cs typeface="等线"/>
              </a:rPr>
              <a:t>报考</a:t>
            </a:r>
            <a:r>
              <a:rPr sz="882" spc="31" dirty="0">
                <a:latin typeface="等线"/>
                <a:cs typeface="等线"/>
              </a:rPr>
              <a:t>人</a:t>
            </a:r>
            <a:r>
              <a:rPr sz="882" spc="26" dirty="0">
                <a:latin typeface="等线"/>
                <a:cs typeface="等线"/>
              </a:rPr>
              <a:t>数</a:t>
            </a:r>
            <a:r>
              <a:rPr sz="882" spc="31" dirty="0">
                <a:latin typeface="等线"/>
                <a:cs typeface="等线"/>
              </a:rPr>
              <a:t>逐</a:t>
            </a:r>
            <a:r>
              <a:rPr sz="882" spc="26" dirty="0">
                <a:latin typeface="等线"/>
                <a:cs typeface="等线"/>
              </a:rPr>
              <a:t>年持</a:t>
            </a:r>
            <a:r>
              <a:rPr sz="882" spc="31" dirty="0">
                <a:latin typeface="等线"/>
                <a:cs typeface="等线"/>
              </a:rPr>
              <a:t>续</a:t>
            </a:r>
            <a:r>
              <a:rPr sz="882" spc="26" dirty="0">
                <a:latin typeface="等线"/>
                <a:cs typeface="等线"/>
              </a:rPr>
              <a:t>增</a:t>
            </a:r>
            <a:r>
              <a:rPr sz="882" spc="31" dirty="0">
                <a:latin typeface="等线"/>
                <a:cs typeface="等线"/>
              </a:rPr>
              <a:t>加</a:t>
            </a:r>
            <a:r>
              <a:rPr sz="882" spc="26" dirty="0">
                <a:latin typeface="等线"/>
                <a:cs typeface="等线"/>
              </a:rPr>
              <a:t>的原</a:t>
            </a:r>
            <a:r>
              <a:rPr sz="882" spc="31" dirty="0">
                <a:latin typeface="等线"/>
                <a:cs typeface="等线"/>
              </a:rPr>
              <a:t>因</a:t>
            </a:r>
            <a:r>
              <a:rPr sz="882" spc="26" dirty="0">
                <a:latin typeface="等线"/>
                <a:cs typeface="等线"/>
              </a:rPr>
              <a:t>主</a:t>
            </a:r>
            <a:r>
              <a:rPr sz="882" spc="31" dirty="0">
                <a:latin typeface="等线"/>
                <a:cs typeface="等线"/>
              </a:rPr>
              <a:t>要</a:t>
            </a:r>
            <a:r>
              <a:rPr sz="882" spc="26" dirty="0">
                <a:latin typeface="等线"/>
                <a:cs typeface="等线"/>
              </a:rPr>
              <a:t>有两</a:t>
            </a:r>
            <a:r>
              <a:rPr sz="882" spc="31" dirty="0">
                <a:latin typeface="等线"/>
                <a:cs typeface="等线"/>
              </a:rPr>
              <a:t>个</a:t>
            </a:r>
            <a:r>
              <a:rPr sz="882" spc="26" dirty="0">
                <a:latin typeface="等线"/>
                <a:cs typeface="等线"/>
              </a:rPr>
              <a:t>：</a:t>
            </a:r>
            <a:r>
              <a:rPr sz="882" dirty="0">
                <a:latin typeface="等线"/>
                <a:cs typeface="等线"/>
              </a:rPr>
              <a:t>一 </a:t>
            </a:r>
            <a:r>
              <a:rPr sz="882" spc="4" dirty="0">
                <a:latin typeface="等线"/>
                <a:cs typeface="等线"/>
              </a:rPr>
              <a:t>是研究生对于某些大学生来说等同于第二次高考，他们在 高考中没能取得理想成绩，还可通过研究生来达成他们的 梦想；二是为了一个更好的工作，包括更多的工作机会和 更好的工作环境，前者是数量，后者则是质量。对用人企 业来说，更倾向于选择研究生而非本科生，其原因在于研 究生是从学生到工作状态的一个过渡，研究生的过程是一</a:t>
            </a:r>
            <a:endParaRPr sz="882">
              <a:latin typeface="等线"/>
              <a:cs typeface="等线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97945" y="392320"/>
            <a:ext cx="662489" cy="284685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algn="just">
              <a:lnSpc>
                <a:spcPct val="121800"/>
              </a:lnSpc>
            </a:pPr>
            <a:r>
              <a:rPr sz="882" spc="4" dirty="0">
                <a:latin typeface="等线"/>
                <a:cs typeface="等线"/>
              </a:rPr>
              <a:t>个非常好的训练过程，可以说研究生的培养，相当于给企 业培养了一个职业人。基于这两种原因，研究生教育非常 重要，必要性非常突出。所以它的数目在逐年增加是合情 </a:t>
            </a:r>
            <a:r>
              <a:rPr sz="882" dirty="0">
                <a:latin typeface="等线"/>
                <a:cs typeface="等线"/>
              </a:rPr>
              <a:t>合理的。</a:t>
            </a:r>
            <a:endParaRPr sz="882">
              <a:latin typeface="等线"/>
              <a:cs typeface="等线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48351" y="2053253"/>
            <a:ext cx="298800" cy="27527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i="1" dirty="0">
                <a:latin typeface="Times New Roman"/>
                <a:cs typeface="Times New Roman"/>
              </a:rPr>
              <a:t>T</a:t>
            </a:r>
            <a:r>
              <a:rPr sz="882" i="1" spc="-4" dirty="0">
                <a:latin typeface="Times New Roman"/>
                <a:cs typeface="Times New Roman"/>
              </a:rPr>
              <a:t>a</a:t>
            </a:r>
            <a:r>
              <a:rPr sz="882" i="1" dirty="0">
                <a:latin typeface="Times New Roman"/>
                <a:cs typeface="Times New Roman"/>
              </a:rPr>
              <a:t>b</a:t>
            </a:r>
            <a:r>
              <a:rPr sz="882" i="1" spc="-4" dirty="0">
                <a:latin typeface="Times New Roman"/>
                <a:cs typeface="Times New Roman"/>
              </a:rPr>
              <a:t>l</a:t>
            </a:r>
            <a:r>
              <a:rPr sz="882" i="1" dirty="0">
                <a:latin typeface="Times New Roman"/>
                <a:cs typeface="Times New Roman"/>
              </a:rPr>
              <a:t>e 1 </a:t>
            </a:r>
            <a:r>
              <a:rPr sz="971" i="1" dirty="0">
                <a:latin typeface="等线"/>
                <a:cs typeface="等线"/>
              </a:rPr>
              <a:t>表</a:t>
            </a:r>
            <a:r>
              <a:rPr sz="971" i="1" spc="-35" dirty="0">
                <a:latin typeface="等线"/>
                <a:cs typeface="等线"/>
              </a:rPr>
              <a:t> </a:t>
            </a:r>
            <a:r>
              <a:rPr sz="927" i="1" dirty="0">
                <a:latin typeface="Times New Roman"/>
                <a:cs typeface="Times New Roman"/>
              </a:rPr>
              <a:t>1 </a:t>
            </a:r>
            <a:r>
              <a:rPr sz="927" i="1" spc="-9" dirty="0">
                <a:latin typeface="Times New Roman"/>
                <a:cs typeface="Times New Roman"/>
              </a:rPr>
              <a:t> </a:t>
            </a:r>
            <a:r>
              <a:rPr sz="927" i="1" dirty="0">
                <a:latin typeface="Times New Roman"/>
                <a:cs typeface="Times New Roman"/>
              </a:rPr>
              <a:t>2</a:t>
            </a:r>
            <a:r>
              <a:rPr sz="927" i="1" spc="-4" dirty="0">
                <a:latin typeface="Times New Roman"/>
                <a:cs typeface="Times New Roman"/>
              </a:rPr>
              <a:t>0</a:t>
            </a:r>
            <a:r>
              <a:rPr sz="927" i="1" dirty="0">
                <a:latin typeface="Times New Roman"/>
                <a:cs typeface="Times New Roman"/>
              </a:rPr>
              <a:t>19</a:t>
            </a:r>
            <a:r>
              <a:rPr sz="927" i="1" spc="-44" dirty="0">
                <a:latin typeface="Times New Roman"/>
                <a:cs typeface="Times New Roman"/>
              </a:rPr>
              <a:t> </a:t>
            </a:r>
            <a:r>
              <a:rPr sz="971" i="1" dirty="0">
                <a:latin typeface="等线"/>
                <a:cs typeface="等线"/>
              </a:rPr>
              <a:t>年四</a:t>
            </a:r>
            <a:r>
              <a:rPr sz="971" i="1" spc="-9" dirty="0">
                <a:latin typeface="等线"/>
                <a:cs typeface="等线"/>
              </a:rPr>
              <a:t>所</a:t>
            </a:r>
            <a:r>
              <a:rPr sz="971" i="1" dirty="0">
                <a:latin typeface="等线"/>
                <a:cs typeface="等线"/>
              </a:rPr>
              <a:t>重点高校新生及在校生统计</a:t>
            </a:r>
            <a:r>
              <a:rPr sz="971" i="1" spc="9" dirty="0">
                <a:latin typeface="等线"/>
                <a:cs typeface="等线"/>
              </a:rPr>
              <a:t> </a:t>
            </a:r>
            <a:r>
              <a:rPr sz="927" i="1" baseline="31746" dirty="0">
                <a:latin typeface="Times New Roman"/>
                <a:cs typeface="Times New Roman"/>
              </a:rPr>
              <a:t>1</a:t>
            </a:r>
            <a:endParaRPr sz="927" baseline="31746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23803" y="5273488"/>
            <a:ext cx="122213" cy="12326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794" dirty="0">
                <a:latin typeface="等线"/>
                <a:cs typeface="等线"/>
              </a:rPr>
              <a:t>学</a:t>
            </a:r>
            <a:endParaRPr sz="794">
              <a:latin typeface="等线"/>
              <a:cs typeface="等线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28974" y="3505842"/>
            <a:ext cx="1159356" cy="296003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indent="161934">
              <a:lnSpc>
                <a:spcPct val="121800"/>
              </a:lnSpc>
            </a:pPr>
            <a:r>
              <a:rPr sz="882" spc="31" dirty="0">
                <a:latin typeface="等线"/>
                <a:cs typeface="等线"/>
              </a:rPr>
              <a:t>而</a:t>
            </a:r>
            <a:r>
              <a:rPr sz="882" spc="26" dirty="0">
                <a:latin typeface="等线"/>
                <a:cs typeface="等线"/>
              </a:rPr>
              <a:t>对</a:t>
            </a:r>
            <a:r>
              <a:rPr sz="882" spc="31" dirty="0">
                <a:latin typeface="等线"/>
                <a:cs typeface="等线"/>
              </a:rPr>
              <a:t>于</a:t>
            </a:r>
            <a:r>
              <a:rPr sz="882" spc="26" dirty="0">
                <a:latin typeface="等线"/>
                <a:cs typeface="等线"/>
              </a:rPr>
              <a:t>研究</a:t>
            </a:r>
            <a:r>
              <a:rPr sz="882" spc="31" dirty="0">
                <a:latin typeface="等线"/>
                <a:cs typeface="等线"/>
              </a:rPr>
              <a:t>生</a:t>
            </a:r>
            <a:r>
              <a:rPr sz="882" spc="26" dirty="0">
                <a:latin typeface="等线"/>
                <a:cs typeface="等线"/>
              </a:rPr>
              <a:t>来</a:t>
            </a:r>
            <a:r>
              <a:rPr sz="882" spc="31" dirty="0">
                <a:latin typeface="等线"/>
                <a:cs typeface="等线"/>
              </a:rPr>
              <a:t>说</a:t>
            </a:r>
            <a:r>
              <a:rPr sz="882" spc="26" dirty="0">
                <a:latin typeface="等线"/>
                <a:cs typeface="等线"/>
              </a:rPr>
              <a:t>，写</a:t>
            </a:r>
            <a:r>
              <a:rPr sz="882" spc="31" dirty="0">
                <a:latin typeface="等线"/>
                <a:cs typeface="等线"/>
              </a:rPr>
              <a:t>作</a:t>
            </a:r>
            <a:r>
              <a:rPr sz="882" spc="26" dirty="0">
                <a:latin typeface="等线"/>
                <a:cs typeface="等线"/>
              </a:rPr>
              <a:t>是</a:t>
            </a:r>
            <a:r>
              <a:rPr sz="882" spc="31" dirty="0">
                <a:latin typeface="等线"/>
                <a:cs typeface="等线"/>
              </a:rPr>
              <a:t>一</a:t>
            </a:r>
            <a:r>
              <a:rPr sz="882" spc="26" dirty="0">
                <a:latin typeface="等线"/>
                <a:cs typeface="等线"/>
              </a:rPr>
              <a:t>项非</a:t>
            </a:r>
            <a:r>
              <a:rPr sz="882" spc="31" dirty="0">
                <a:latin typeface="等线"/>
                <a:cs typeface="等线"/>
              </a:rPr>
              <a:t>常</a:t>
            </a:r>
            <a:r>
              <a:rPr sz="882" spc="26" dirty="0">
                <a:latin typeface="等线"/>
                <a:cs typeface="等线"/>
              </a:rPr>
              <a:t>关</a:t>
            </a:r>
            <a:r>
              <a:rPr sz="882" spc="31" dirty="0">
                <a:latin typeface="等线"/>
                <a:cs typeface="等线"/>
              </a:rPr>
              <a:t>键</a:t>
            </a:r>
            <a:r>
              <a:rPr sz="882" spc="26" dirty="0">
                <a:latin typeface="等线"/>
                <a:cs typeface="等线"/>
              </a:rPr>
              <a:t>的能</a:t>
            </a:r>
            <a:r>
              <a:rPr sz="882" spc="31" dirty="0">
                <a:latin typeface="等线"/>
                <a:cs typeface="等线"/>
              </a:rPr>
              <a:t>力</a:t>
            </a:r>
            <a:r>
              <a:rPr sz="882" spc="26" dirty="0">
                <a:latin typeface="等线"/>
                <a:cs typeface="等线"/>
              </a:rPr>
              <a:t>项， </a:t>
            </a:r>
            <a:r>
              <a:rPr sz="882" spc="4" dirty="0">
                <a:latin typeface="等线"/>
                <a:cs typeface="等线"/>
              </a:rPr>
              <a:t>它关系到能否毕业，能否达到一个合格的研究生标准。本 </a:t>
            </a:r>
            <a:r>
              <a:rPr sz="882" spc="13" dirty="0">
                <a:latin typeface="等线"/>
                <a:cs typeface="等线"/>
              </a:rPr>
              <a:t>文就是针对</a:t>
            </a:r>
            <a:r>
              <a:rPr sz="882" spc="9" dirty="0">
                <a:latin typeface="等线"/>
                <a:cs typeface="等线"/>
              </a:rPr>
              <a:t>研</a:t>
            </a:r>
            <a:r>
              <a:rPr sz="882" spc="13" dirty="0">
                <a:latin typeface="等线"/>
                <a:cs typeface="等线"/>
              </a:rPr>
              <a:t>究生“写”这</a:t>
            </a:r>
            <a:r>
              <a:rPr sz="882" spc="18" dirty="0">
                <a:latin typeface="等线"/>
                <a:cs typeface="等线"/>
              </a:rPr>
              <a:t>项</a:t>
            </a:r>
            <a:r>
              <a:rPr sz="882" spc="13" dirty="0">
                <a:latin typeface="等线"/>
                <a:cs typeface="等线"/>
              </a:rPr>
              <a:t>能力进行阐</a:t>
            </a:r>
            <a:r>
              <a:rPr sz="882" spc="9" dirty="0">
                <a:latin typeface="等线"/>
                <a:cs typeface="等线"/>
              </a:rPr>
              <a:t>述</a:t>
            </a:r>
            <a:r>
              <a:rPr sz="882" spc="13" dirty="0">
                <a:latin typeface="等线"/>
                <a:cs typeface="等线"/>
              </a:rPr>
              <a:t>，介绍一些</a:t>
            </a:r>
            <a:r>
              <a:rPr sz="882" spc="9" dirty="0">
                <a:latin typeface="等线"/>
                <a:cs typeface="等线"/>
              </a:rPr>
              <a:t>注</a:t>
            </a:r>
            <a:r>
              <a:rPr sz="882" dirty="0">
                <a:latin typeface="等线"/>
                <a:cs typeface="等线"/>
              </a:rPr>
              <a:t>意 </a:t>
            </a:r>
            <a:r>
              <a:rPr sz="882" spc="4" dirty="0">
                <a:latin typeface="等线"/>
                <a:cs typeface="等线"/>
              </a:rPr>
              <a:t>事项及技巧。以往关于科技论文写作的文章，大部分是从 </a:t>
            </a:r>
            <a:r>
              <a:rPr sz="882" spc="9" dirty="0">
                <a:latin typeface="等线"/>
                <a:cs typeface="等线"/>
              </a:rPr>
              <a:t>编辑的角度出发论述如何写文</a:t>
            </a:r>
            <a:r>
              <a:rPr sz="882" dirty="0">
                <a:latin typeface="等线"/>
                <a:cs typeface="等线"/>
              </a:rPr>
              <a:t>章  </a:t>
            </a:r>
            <a:r>
              <a:rPr sz="860" baseline="29914" dirty="0">
                <a:latin typeface="Times New Roman"/>
                <a:cs typeface="Times New Roman"/>
              </a:rPr>
              <a:t>2</a:t>
            </a:r>
            <a:r>
              <a:rPr sz="882" spc="9" dirty="0">
                <a:latin typeface="等线"/>
                <a:cs typeface="等线"/>
              </a:rPr>
              <a:t>，而不是从科研工作者、 </a:t>
            </a:r>
            <a:r>
              <a:rPr sz="882" spc="4" dirty="0">
                <a:latin typeface="等线"/>
                <a:cs typeface="等线"/>
              </a:rPr>
              <a:t>写作者的角度来描述如何写科技论文，在写作方法上不够 </a:t>
            </a:r>
            <a:r>
              <a:rPr sz="882" dirty="0">
                <a:latin typeface="等线"/>
                <a:cs typeface="等线"/>
              </a:rPr>
              <a:t>具体，</a:t>
            </a:r>
            <a:r>
              <a:rPr sz="882" spc="-9" dirty="0">
                <a:latin typeface="等线"/>
                <a:cs typeface="等线"/>
              </a:rPr>
              <a:t>操</a:t>
            </a:r>
            <a:r>
              <a:rPr sz="882" dirty="0">
                <a:latin typeface="等线"/>
                <a:cs typeface="等线"/>
              </a:rPr>
              <a:t>作</a:t>
            </a:r>
            <a:r>
              <a:rPr sz="882" spc="-9" dirty="0">
                <a:latin typeface="等线"/>
                <a:cs typeface="等线"/>
              </a:rPr>
              <a:t>性</a:t>
            </a:r>
            <a:r>
              <a:rPr sz="882" dirty="0">
                <a:latin typeface="等线"/>
                <a:cs typeface="等线"/>
              </a:rPr>
              <a:t>不强</a:t>
            </a:r>
            <a:r>
              <a:rPr sz="882" spc="-4" dirty="0">
                <a:latin typeface="等线"/>
                <a:cs typeface="等线"/>
              </a:rPr>
              <a:t> </a:t>
            </a:r>
            <a:r>
              <a:rPr sz="860" baseline="29914" dirty="0">
                <a:latin typeface="Times New Roman"/>
                <a:cs typeface="Times New Roman"/>
              </a:rPr>
              <a:t>3</a:t>
            </a:r>
            <a:r>
              <a:rPr sz="882" dirty="0">
                <a:latin typeface="等线"/>
                <a:cs typeface="等线"/>
              </a:rPr>
              <a:t>，且</a:t>
            </a:r>
            <a:r>
              <a:rPr sz="882" spc="-9" dirty="0">
                <a:latin typeface="等线"/>
                <a:cs typeface="等线"/>
              </a:rPr>
              <a:t>这</a:t>
            </a:r>
            <a:r>
              <a:rPr sz="882" dirty="0">
                <a:latin typeface="等线"/>
                <a:cs typeface="等线"/>
              </a:rPr>
              <a:t>些综述</a:t>
            </a:r>
            <a:r>
              <a:rPr sz="882" spc="-9" dirty="0">
                <a:latin typeface="等线"/>
                <a:cs typeface="等线"/>
              </a:rPr>
              <a:t>文</a:t>
            </a:r>
            <a:r>
              <a:rPr sz="882" dirty="0">
                <a:latin typeface="等线"/>
                <a:cs typeface="等线"/>
              </a:rPr>
              <a:t>章</a:t>
            </a:r>
            <a:r>
              <a:rPr sz="882" spc="-9" dirty="0">
                <a:latin typeface="等线"/>
                <a:cs typeface="等线"/>
              </a:rPr>
              <a:t>多</a:t>
            </a:r>
            <a:r>
              <a:rPr sz="882" dirty="0">
                <a:latin typeface="等线"/>
                <a:cs typeface="等线"/>
              </a:rPr>
              <a:t>像经验之谈</a:t>
            </a:r>
            <a:r>
              <a:rPr sz="882" spc="-9" dirty="0">
                <a:latin typeface="等线"/>
                <a:cs typeface="等线"/>
              </a:rPr>
              <a:t> </a:t>
            </a:r>
            <a:r>
              <a:rPr sz="860" baseline="29914" dirty="0">
                <a:latin typeface="Times New Roman"/>
                <a:cs typeface="Times New Roman"/>
              </a:rPr>
              <a:t>4</a:t>
            </a:r>
            <a:r>
              <a:rPr sz="882" dirty="0">
                <a:latin typeface="等线"/>
                <a:cs typeface="等线"/>
              </a:rPr>
              <a:t>，零</a:t>
            </a:r>
            <a:endParaRPr sz="882">
              <a:latin typeface="等线"/>
              <a:cs typeface="等线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46024" y="390798"/>
            <a:ext cx="1490601" cy="28479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algn="just">
              <a:lnSpc>
                <a:spcPct val="121800"/>
              </a:lnSpc>
            </a:pPr>
            <a:r>
              <a:rPr sz="882" dirty="0">
                <a:latin typeface="等线"/>
                <a:cs typeface="等线"/>
              </a:rPr>
              <a:t>零散散</a:t>
            </a:r>
            <a:r>
              <a:rPr sz="882" spc="-9" dirty="0">
                <a:latin typeface="等线"/>
                <a:cs typeface="等线"/>
              </a:rPr>
              <a:t>呈</a:t>
            </a:r>
            <a:r>
              <a:rPr sz="882" dirty="0">
                <a:latin typeface="等线"/>
                <a:cs typeface="等线"/>
              </a:rPr>
              <a:t>现</a:t>
            </a:r>
            <a:r>
              <a:rPr sz="882" spc="-9" dirty="0">
                <a:latin typeface="等线"/>
                <a:cs typeface="等线"/>
              </a:rPr>
              <a:t>了</a:t>
            </a:r>
            <a:r>
              <a:rPr sz="882" dirty="0">
                <a:latin typeface="等线"/>
                <a:cs typeface="等线"/>
              </a:rPr>
              <a:t>碎片状</a:t>
            </a:r>
            <a:r>
              <a:rPr sz="882" spc="13" dirty="0">
                <a:latin typeface="等线"/>
                <a:cs typeface="等线"/>
              </a:rPr>
              <a:t> </a:t>
            </a:r>
            <a:r>
              <a:rPr sz="860" baseline="29914" dirty="0">
                <a:latin typeface="Times New Roman"/>
                <a:cs typeface="Times New Roman"/>
              </a:rPr>
              <a:t>5 </a:t>
            </a:r>
            <a:r>
              <a:rPr sz="860" spc="-99" baseline="29914" dirty="0">
                <a:latin typeface="Times New Roman"/>
                <a:cs typeface="Times New Roman"/>
              </a:rPr>
              <a:t> </a:t>
            </a:r>
            <a:r>
              <a:rPr sz="860" baseline="29914" dirty="0">
                <a:latin typeface="Times New Roman"/>
                <a:cs typeface="Times New Roman"/>
              </a:rPr>
              <a:t>6</a:t>
            </a:r>
            <a:r>
              <a:rPr sz="882" dirty="0">
                <a:latin typeface="等线"/>
                <a:cs typeface="等线"/>
              </a:rPr>
              <a:t>。</a:t>
            </a:r>
            <a:r>
              <a:rPr sz="882" spc="-9" dirty="0">
                <a:latin typeface="等线"/>
                <a:cs typeface="等线"/>
              </a:rPr>
              <a:t>与</a:t>
            </a:r>
            <a:r>
              <a:rPr sz="882" dirty="0">
                <a:latin typeface="等线"/>
                <a:cs typeface="等线"/>
              </a:rPr>
              <a:t>这些文</a:t>
            </a:r>
            <a:r>
              <a:rPr sz="882" spc="-9" dirty="0">
                <a:latin typeface="等线"/>
                <a:cs typeface="等线"/>
              </a:rPr>
              <a:t>章</a:t>
            </a:r>
            <a:r>
              <a:rPr sz="882" dirty="0">
                <a:latin typeface="等线"/>
                <a:cs typeface="等线"/>
              </a:rPr>
              <a:t>不</a:t>
            </a:r>
            <a:r>
              <a:rPr sz="882" spc="-9" dirty="0">
                <a:latin typeface="等线"/>
                <a:cs typeface="等线"/>
              </a:rPr>
              <a:t>同</a:t>
            </a:r>
            <a:r>
              <a:rPr sz="882" dirty="0">
                <a:latin typeface="等线"/>
                <a:cs typeface="等线"/>
              </a:rPr>
              <a:t>，本论</a:t>
            </a:r>
            <a:r>
              <a:rPr sz="882" spc="-9" dirty="0">
                <a:latin typeface="等线"/>
                <a:cs typeface="等线"/>
              </a:rPr>
              <a:t>文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-9" dirty="0">
                <a:latin typeface="等线"/>
                <a:cs typeface="等线"/>
              </a:rPr>
              <a:t>突</a:t>
            </a:r>
            <a:r>
              <a:rPr sz="882" dirty="0">
                <a:latin typeface="等线"/>
                <a:cs typeface="等线"/>
              </a:rPr>
              <a:t>出 </a:t>
            </a:r>
            <a:r>
              <a:rPr sz="882" spc="4" dirty="0">
                <a:latin typeface="等线"/>
                <a:cs typeface="等线"/>
              </a:rPr>
              <a:t>特点是：用具体的实例来阐述科技论文的写作方法，说明 写作的三大要素：读、做和写，以及三者之间的联系。如 </a:t>
            </a:r>
            <a:r>
              <a:rPr sz="882" spc="13" dirty="0">
                <a:latin typeface="等线"/>
                <a:cs typeface="等线"/>
              </a:rPr>
              <a:t>何读、做、</a:t>
            </a:r>
            <a:r>
              <a:rPr sz="882" spc="9" dirty="0">
                <a:latin typeface="等线"/>
                <a:cs typeface="等线"/>
              </a:rPr>
              <a:t>写</a:t>
            </a:r>
            <a:r>
              <a:rPr sz="882" spc="13" dirty="0">
                <a:latin typeface="等线"/>
                <a:cs typeface="等线"/>
              </a:rPr>
              <a:t>？首先是“准备工作”，如何读、如何</a:t>
            </a:r>
            <a:r>
              <a:rPr sz="882" spc="9" dirty="0">
                <a:latin typeface="等线"/>
                <a:cs typeface="等线"/>
              </a:rPr>
              <a:t>做</a:t>
            </a:r>
            <a:r>
              <a:rPr sz="882" spc="13" dirty="0">
                <a:latin typeface="等线"/>
                <a:cs typeface="等线"/>
              </a:rPr>
              <a:t>的问 题；其次是“做好自己”，即学习具体</a:t>
            </a:r>
            <a:r>
              <a:rPr sz="882" spc="9" dirty="0">
                <a:latin typeface="等线"/>
                <a:cs typeface="等线"/>
              </a:rPr>
              <a:t>的</a:t>
            </a:r>
            <a:r>
              <a:rPr sz="882" spc="13" dirty="0">
                <a:latin typeface="等线"/>
                <a:cs typeface="等线"/>
              </a:rPr>
              <a:t>写作方法；</a:t>
            </a:r>
            <a:r>
              <a:rPr sz="882" spc="9" dirty="0">
                <a:latin typeface="等线"/>
                <a:cs typeface="等线"/>
              </a:rPr>
              <a:t>最</a:t>
            </a:r>
            <a:r>
              <a:rPr sz="882" spc="13" dirty="0">
                <a:latin typeface="等线"/>
                <a:cs typeface="等线"/>
              </a:rPr>
              <a:t>后是 “了解观众”</a:t>
            </a:r>
            <a:r>
              <a:rPr sz="882" spc="18" dirty="0">
                <a:latin typeface="等线"/>
                <a:cs typeface="等线"/>
              </a:rPr>
              <a:t>，</a:t>
            </a:r>
            <a:r>
              <a:rPr sz="882" spc="13" dirty="0">
                <a:latin typeface="等线"/>
                <a:cs typeface="等线"/>
              </a:rPr>
              <a:t>就是从编辑</a:t>
            </a:r>
            <a:r>
              <a:rPr sz="882" spc="9" dirty="0">
                <a:latin typeface="等线"/>
                <a:cs typeface="等线"/>
              </a:rPr>
              <a:t>、</a:t>
            </a:r>
            <a:r>
              <a:rPr sz="882" spc="13" dirty="0">
                <a:latin typeface="等线"/>
                <a:cs typeface="等线"/>
              </a:rPr>
              <a:t>读者的角度</a:t>
            </a:r>
            <a:r>
              <a:rPr sz="882" spc="9" dirty="0">
                <a:latin typeface="等线"/>
                <a:cs typeface="等线"/>
              </a:rPr>
              <a:t>，</a:t>
            </a:r>
            <a:r>
              <a:rPr sz="882" spc="13" dirty="0">
                <a:latin typeface="等线"/>
                <a:cs typeface="等线"/>
              </a:rPr>
              <a:t>看他们会如</a:t>
            </a:r>
            <a:r>
              <a:rPr sz="882" spc="9" dirty="0">
                <a:latin typeface="等线"/>
                <a:cs typeface="等线"/>
              </a:rPr>
              <a:t>何</a:t>
            </a:r>
            <a:r>
              <a:rPr sz="882" dirty="0">
                <a:latin typeface="等线"/>
                <a:cs typeface="等线"/>
              </a:rPr>
              <a:t>审 </a:t>
            </a:r>
            <a:r>
              <a:rPr sz="882" spc="4" dirty="0">
                <a:latin typeface="等线"/>
                <a:cs typeface="等线"/>
              </a:rPr>
              <a:t>视你的论文，从而做到知己知彼，百战不殆。本文力求在 </a:t>
            </a:r>
            <a:r>
              <a:rPr sz="882" spc="44" dirty="0">
                <a:latin typeface="等线"/>
                <a:cs typeface="等线"/>
              </a:rPr>
              <a:t>有</a:t>
            </a:r>
            <a:r>
              <a:rPr sz="882" spc="40" dirty="0">
                <a:latin typeface="等线"/>
                <a:cs typeface="等线"/>
              </a:rPr>
              <a:t>限的</a:t>
            </a:r>
            <a:r>
              <a:rPr sz="882" spc="44" dirty="0">
                <a:latin typeface="等线"/>
                <a:cs typeface="等线"/>
              </a:rPr>
              <a:t>篇</a:t>
            </a:r>
            <a:r>
              <a:rPr sz="882" spc="40" dirty="0">
                <a:latin typeface="等线"/>
                <a:cs typeface="等线"/>
              </a:rPr>
              <a:t>幅</a:t>
            </a:r>
            <a:r>
              <a:rPr sz="882" spc="44" dirty="0">
                <a:latin typeface="等线"/>
                <a:cs typeface="等线"/>
              </a:rPr>
              <a:t>当</a:t>
            </a:r>
            <a:r>
              <a:rPr sz="882" spc="40" dirty="0">
                <a:latin typeface="等线"/>
                <a:cs typeface="等线"/>
              </a:rPr>
              <a:t>中，</a:t>
            </a:r>
            <a:r>
              <a:rPr sz="882" spc="44" dirty="0">
                <a:latin typeface="等线"/>
                <a:cs typeface="等线"/>
              </a:rPr>
              <a:t>把</a:t>
            </a:r>
            <a:r>
              <a:rPr sz="882" spc="40" dirty="0">
                <a:latin typeface="等线"/>
                <a:cs typeface="等线"/>
              </a:rPr>
              <a:t>这</a:t>
            </a:r>
            <a:r>
              <a:rPr sz="882" spc="44" dirty="0">
                <a:latin typeface="等线"/>
                <a:cs typeface="等线"/>
              </a:rPr>
              <a:t>三</a:t>
            </a:r>
            <a:r>
              <a:rPr sz="882" spc="40" dirty="0">
                <a:latin typeface="等线"/>
                <a:cs typeface="等线"/>
              </a:rPr>
              <a:t>项内</a:t>
            </a:r>
            <a:r>
              <a:rPr sz="882" spc="44" dirty="0">
                <a:latin typeface="等线"/>
                <a:cs typeface="等线"/>
              </a:rPr>
              <a:t>容</a:t>
            </a:r>
            <a:r>
              <a:rPr sz="882" spc="40" dirty="0">
                <a:latin typeface="等线"/>
                <a:cs typeface="等线"/>
              </a:rPr>
              <a:t>讲</a:t>
            </a:r>
            <a:r>
              <a:rPr sz="882" spc="44" dirty="0">
                <a:latin typeface="等线"/>
                <a:cs typeface="等线"/>
              </a:rPr>
              <a:t>清</a:t>
            </a:r>
            <a:r>
              <a:rPr sz="882" spc="40" dirty="0">
                <a:latin typeface="等线"/>
                <a:cs typeface="等线"/>
              </a:rPr>
              <a:t>楚，</a:t>
            </a:r>
            <a:r>
              <a:rPr sz="882" spc="44" dirty="0">
                <a:latin typeface="等线"/>
                <a:cs typeface="等线"/>
              </a:rPr>
              <a:t>可</a:t>
            </a:r>
            <a:r>
              <a:rPr sz="882" spc="40" dirty="0">
                <a:latin typeface="等线"/>
                <a:cs typeface="等线"/>
              </a:rPr>
              <a:t>作</a:t>
            </a:r>
            <a:r>
              <a:rPr sz="882" spc="44" dirty="0">
                <a:latin typeface="等线"/>
                <a:cs typeface="等线"/>
              </a:rPr>
              <a:t>为</a:t>
            </a:r>
            <a:r>
              <a:rPr sz="882" spc="40" dirty="0">
                <a:latin typeface="等线"/>
                <a:cs typeface="等线"/>
              </a:rPr>
              <a:t>课</a:t>
            </a:r>
            <a:r>
              <a:rPr sz="882" spc="44" dirty="0">
                <a:latin typeface="等线"/>
                <a:cs typeface="等线"/>
              </a:rPr>
              <a:t>用</a:t>
            </a:r>
            <a:r>
              <a:rPr sz="882" dirty="0">
                <a:latin typeface="等线"/>
                <a:cs typeface="等线"/>
              </a:rPr>
              <a:t>书</a:t>
            </a:r>
            <a:endParaRPr sz="882">
              <a:latin typeface="等线"/>
              <a:cs typeface="等线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937297" y="3957560"/>
            <a:ext cx="2304490" cy="2496110"/>
          </a:xfrm>
          <a:custGeom>
            <a:avLst/>
            <a:gdLst/>
            <a:ahLst/>
            <a:cxnLst/>
            <a:rect l="l" t="t" r="r" b="b"/>
            <a:pathLst>
              <a:path w="2611754" h="2828925">
                <a:moveTo>
                  <a:pt x="0" y="2828443"/>
                </a:moveTo>
                <a:lnTo>
                  <a:pt x="0" y="0"/>
                </a:lnTo>
                <a:lnTo>
                  <a:pt x="2611373" y="0"/>
                </a:lnTo>
                <a:lnTo>
                  <a:pt x="2611373" y="2828443"/>
                </a:lnTo>
                <a:lnTo>
                  <a:pt x="0" y="28284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26054" y="4199467"/>
            <a:ext cx="1465169" cy="1669676"/>
          </a:xfrm>
          <a:custGeom>
            <a:avLst/>
            <a:gdLst/>
            <a:ahLst/>
            <a:cxnLst/>
            <a:rect l="l" t="t" r="r" b="b"/>
            <a:pathLst>
              <a:path w="1660525" h="1892300">
                <a:moveTo>
                  <a:pt x="0" y="1891721"/>
                </a:moveTo>
                <a:lnTo>
                  <a:pt x="0" y="0"/>
                </a:lnTo>
                <a:lnTo>
                  <a:pt x="1660221" y="0"/>
                </a:lnTo>
                <a:lnTo>
                  <a:pt x="1660221" y="1891721"/>
                </a:lnTo>
                <a:lnTo>
                  <a:pt x="0" y="1891721"/>
                </a:lnTo>
                <a:close/>
              </a:path>
            </a:pathLst>
          </a:custGeom>
          <a:ln w="182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26054" y="5868633"/>
            <a:ext cx="1465169" cy="0"/>
          </a:xfrm>
          <a:custGeom>
            <a:avLst/>
            <a:gdLst/>
            <a:ahLst/>
            <a:cxnLst/>
            <a:rect l="l" t="t" r="r" b="b"/>
            <a:pathLst>
              <a:path w="1660525">
                <a:moveTo>
                  <a:pt x="1660221" y="0"/>
                </a:moveTo>
                <a:lnTo>
                  <a:pt x="0" y="0"/>
                </a:lnTo>
              </a:path>
            </a:pathLst>
          </a:custGeom>
          <a:ln w="91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90955" y="5829658"/>
            <a:ext cx="0" cy="79562"/>
          </a:xfrm>
          <a:custGeom>
            <a:avLst/>
            <a:gdLst/>
            <a:ahLst/>
            <a:cxnLst/>
            <a:rect l="l" t="t" r="r" b="b"/>
            <a:pathLst>
              <a:path h="90170">
                <a:moveTo>
                  <a:pt x="0" y="89864"/>
                </a:moveTo>
                <a:lnTo>
                  <a:pt x="0" y="0"/>
                </a:lnTo>
              </a:path>
            </a:pathLst>
          </a:custGeom>
          <a:ln w="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97706" y="5829658"/>
            <a:ext cx="0" cy="79562"/>
          </a:xfrm>
          <a:custGeom>
            <a:avLst/>
            <a:gdLst/>
            <a:ahLst/>
            <a:cxnLst/>
            <a:rect l="l" t="t" r="r" b="b"/>
            <a:pathLst>
              <a:path h="90170">
                <a:moveTo>
                  <a:pt x="0" y="89864"/>
                </a:moveTo>
                <a:lnTo>
                  <a:pt x="0" y="0"/>
                </a:lnTo>
              </a:path>
            </a:pathLst>
          </a:custGeom>
          <a:ln w="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04456" y="5829658"/>
            <a:ext cx="0" cy="79562"/>
          </a:xfrm>
          <a:custGeom>
            <a:avLst/>
            <a:gdLst/>
            <a:ahLst/>
            <a:cxnLst/>
            <a:rect l="l" t="t" r="r" b="b"/>
            <a:pathLst>
              <a:path h="90170">
                <a:moveTo>
                  <a:pt x="0" y="89864"/>
                </a:moveTo>
                <a:lnTo>
                  <a:pt x="0" y="0"/>
                </a:lnTo>
              </a:path>
            </a:pathLst>
          </a:custGeom>
          <a:ln w="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12552" y="5829658"/>
            <a:ext cx="0" cy="79562"/>
          </a:xfrm>
          <a:custGeom>
            <a:avLst/>
            <a:gdLst/>
            <a:ahLst/>
            <a:cxnLst/>
            <a:rect l="l" t="t" r="r" b="b"/>
            <a:pathLst>
              <a:path h="90170">
                <a:moveTo>
                  <a:pt x="0" y="89864"/>
                </a:moveTo>
                <a:lnTo>
                  <a:pt x="0" y="0"/>
                </a:lnTo>
              </a:path>
            </a:pathLst>
          </a:custGeom>
          <a:ln w="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19303" y="5829658"/>
            <a:ext cx="0" cy="79562"/>
          </a:xfrm>
          <a:custGeom>
            <a:avLst/>
            <a:gdLst/>
            <a:ahLst/>
            <a:cxnLst/>
            <a:rect l="l" t="t" r="r" b="b"/>
            <a:pathLst>
              <a:path h="90170">
                <a:moveTo>
                  <a:pt x="0" y="89864"/>
                </a:moveTo>
                <a:lnTo>
                  <a:pt x="0" y="0"/>
                </a:lnTo>
              </a:path>
            </a:pathLst>
          </a:custGeom>
          <a:ln w="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26054" y="5829658"/>
            <a:ext cx="0" cy="79562"/>
          </a:xfrm>
          <a:custGeom>
            <a:avLst/>
            <a:gdLst/>
            <a:ahLst/>
            <a:cxnLst/>
            <a:rect l="l" t="t" r="r" b="b"/>
            <a:pathLst>
              <a:path h="90170">
                <a:moveTo>
                  <a:pt x="0" y="89864"/>
                </a:moveTo>
                <a:lnTo>
                  <a:pt x="0" y="0"/>
                </a:lnTo>
              </a:path>
            </a:pathLst>
          </a:custGeom>
          <a:ln w="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07553" y="5982867"/>
            <a:ext cx="0" cy="239246"/>
          </a:xfrm>
          <a:custGeom>
            <a:avLst/>
            <a:gdLst/>
            <a:ahLst/>
            <a:cxnLst/>
            <a:rect l="l" t="t" r="r" b="b"/>
            <a:pathLst>
              <a:path h="271145">
                <a:moveTo>
                  <a:pt x="0" y="271116"/>
                </a:moveTo>
                <a:lnTo>
                  <a:pt x="0" y="0"/>
                </a:lnTo>
                <a:lnTo>
                  <a:pt x="0" y="2711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15649" y="5982867"/>
            <a:ext cx="0" cy="169769"/>
          </a:xfrm>
          <a:custGeom>
            <a:avLst/>
            <a:gdLst/>
            <a:ahLst/>
            <a:cxnLst/>
            <a:rect l="l" t="t" r="r" b="b"/>
            <a:pathLst>
              <a:path h="192404">
                <a:moveTo>
                  <a:pt x="0" y="191913"/>
                </a:moveTo>
                <a:lnTo>
                  <a:pt x="0" y="0"/>
                </a:lnTo>
                <a:lnTo>
                  <a:pt x="0" y="1919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22400" y="5982868"/>
            <a:ext cx="0" cy="68916"/>
          </a:xfrm>
          <a:custGeom>
            <a:avLst/>
            <a:gdLst/>
            <a:ahLst/>
            <a:cxnLst/>
            <a:rect l="l" t="t" r="r" b="b"/>
            <a:pathLst>
              <a:path h="78104">
                <a:moveTo>
                  <a:pt x="0" y="77679"/>
                </a:moveTo>
                <a:lnTo>
                  <a:pt x="0" y="0"/>
                </a:lnTo>
                <a:lnTo>
                  <a:pt x="0" y="776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29151" y="5982867"/>
            <a:ext cx="0" cy="137272"/>
          </a:xfrm>
          <a:custGeom>
            <a:avLst/>
            <a:gdLst/>
            <a:ahLst/>
            <a:cxnLst/>
            <a:rect l="l" t="t" r="r" b="b"/>
            <a:pathLst>
              <a:path h="155575">
                <a:moveTo>
                  <a:pt x="0" y="155358"/>
                </a:moveTo>
                <a:lnTo>
                  <a:pt x="0" y="0"/>
                </a:lnTo>
                <a:lnTo>
                  <a:pt x="0" y="1553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35902" y="5982866"/>
            <a:ext cx="0" cy="207309"/>
          </a:xfrm>
          <a:custGeom>
            <a:avLst/>
            <a:gdLst/>
            <a:ahLst/>
            <a:cxnLst/>
            <a:rect l="l" t="t" r="r" b="b"/>
            <a:pathLst>
              <a:path h="234950">
                <a:moveTo>
                  <a:pt x="0" y="234562"/>
                </a:moveTo>
                <a:lnTo>
                  <a:pt x="0" y="0"/>
                </a:lnTo>
                <a:lnTo>
                  <a:pt x="0" y="2345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243998" y="5982866"/>
            <a:ext cx="0" cy="275665"/>
          </a:xfrm>
          <a:custGeom>
            <a:avLst/>
            <a:gdLst/>
            <a:ahLst/>
            <a:cxnLst/>
            <a:rect l="l" t="t" r="r" b="b"/>
            <a:pathLst>
              <a:path h="312420">
                <a:moveTo>
                  <a:pt x="0" y="312240"/>
                </a:moveTo>
                <a:lnTo>
                  <a:pt x="0" y="0"/>
                </a:lnTo>
                <a:lnTo>
                  <a:pt x="0" y="312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790955" y="4199466"/>
            <a:ext cx="0" cy="1669676"/>
          </a:xfrm>
          <a:custGeom>
            <a:avLst/>
            <a:gdLst/>
            <a:ahLst/>
            <a:cxnLst/>
            <a:rect l="l" t="t" r="r" b="b"/>
            <a:pathLst>
              <a:path h="1892300">
                <a:moveTo>
                  <a:pt x="0" y="1891721"/>
                </a:moveTo>
                <a:lnTo>
                  <a:pt x="0" y="0"/>
                </a:lnTo>
              </a:path>
            </a:pathLst>
          </a:custGeom>
          <a:ln w="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51944" y="5868633"/>
            <a:ext cx="78441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423" y="0"/>
                </a:lnTo>
              </a:path>
            </a:pathLst>
          </a:custGeom>
          <a:ln w="91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751944" y="5200697"/>
            <a:ext cx="78441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423" y="0"/>
                </a:lnTo>
              </a:path>
            </a:pathLst>
          </a:custGeom>
          <a:ln w="91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751944" y="4532763"/>
            <a:ext cx="78441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423" y="0"/>
                </a:lnTo>
              </a:path>
            </a:pathLst>
          </a:custGeom>
          <a:ln w="91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321636" y="4533267"/>
            <a:ext cx="176493" cy="1001806"/>
          </a:xfrm>
          <a:custGeom>
            <a:avLst/>
            <a:gdLst/>
            <a:ahLst/>
            <a:cxnLst/>
            <a:rect l="l" t="t" r="r" b="b"/>
            <a:pathLst>
              <a:path w="200025" h="1135379">
                <a:moveTo>
                  <a:pt x="199842" y="1135331"/>
                </a:moveTo>
                <a:lnTo>
                  <a:pt x="185589" y="1083862"/>
                </a:lnTo>
                <a:lnTo>
                  <a:pt x="175903" y="1049613"/>
                </a:lnTo>
                <a:lnTo>
                  <a:pt x="170606" y="1030857"/>
                </a:lnTo>
                <a:lnTo>
                  <a:pt x="159368" y="990789"/>
                </a:lnTo>
                <a:lnTo>
                  <a:pt x="147626" y="948262"/>
                </a:lnTo>
                <a:lnTo>
                  <a:pt x="135804" y="904410"/>
                </a:lnTo>
                <a:lnTo>
                  <a:pt x="124327" y="860368"/>
                </a:lnTo>
                <a:lnTo>
                  <a:pt x="113617" y="817273"/>
                </a:lnTo>
                <a:lnTo>
                  <a:pt x="104100" y="776259"/>
                </a:lnTo>
                <a:lnTo>
                  <a:pt x="96042" y="737965"/>
                </a:lnTo>
                <a:lnTo>
                  <a:pt x="88744" y="700121"/>
                </a:lnTo>
                <a:lnTo>
                  <a:pt x="81995" y="662276"/>
                </a:lnTo>
                <a:lnTo>
                  <a:pt x="75721" y="624432"/>
                </a:lnTo>
                <a:lnTo>
                  <a:pt x="69850" y="586587"/>
                </a:lnTo>
                <a:lnTo>
                  <a:pt x="64308" y="548743"/>
                </a:lnTo>
                <a:lnTo>
                  <a:pt x="59022" y="510898"/>
                </a:lnTo>
                <a:lnTo>
                  <a:pt x="53917" y="473054"/>
                </a:lnTo>
                <a:lnTo>
                  <a:pt x="48921" y="435209"/>
                </a:lnTo>
                <a:lnTo>
                  <a:pt x="46441" y="416287"/>
                </a:lnTo>
                <a:lnTo>
                  <a:pt x="43960" y="397365"/>
                </a:lnTo>
                <a:lnTo>
                  <a:pt x="39013" y="359521"/>
                </a:lnTo>
                <a:lnTo>
                  <a:pt x="34329" y="321676"/>
                </a:lnTo>
                <a:lnTo>
                  <a:pt x="29908" y="283832"/>
                </a:lnTo>
                <a:lnTo>
                  <a:pt x="23659" y="227065"/>
                </a:lnTo>
                <a:lnTo>
                  <a:pt x="17715" y="170299"/>
                </a:lnTo>
                <a:lnTo>
                  <a:pt x="11905" y="113533"/>
                </a:lnTo>
                <a:lnTo>
                  <a:pt x="9969" y="94610"/>
                </a:lnTo>
                <a:lnTo>
                  <a:pt x="8022" y="75688"/>
                </a:lnTo>
                <a:lnTo>
                  <a:pt x="6058" y="56766"/>
                </a:lnTo>
                <a:lnTo>
                  <a:pt x="4070" y="37844"/>
                </a:lnTo>
                <a:lnTo>
                  <a:pt x="2053" y="18922"/>
                </a:lnTo>
                <a:lnTo>
                  <a:pt x="0" y="0"/>
                </a:lnTo>
              </a:path>
            </a:pathLst>
          </a:custGeom>
          <a:ln w="21324">
            <a:solidFill>
              <a:srgbClr val="70A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425268" y="5463465"/>
            <a:ext cx="143996" cy="143996"/>
          </a:xfrm>
          <a:custGeom>
            <a:avLst/>
            <a:gdLst/>
            <a:ahLst/>
            <a:cxnLst/>
            <a:rect l="l" t="t" r="r" b="b"/>
            <a:pathLst>
              <a:path w="163195" h="163195">
                <a:moveTo>
                  <a:pt x="163055" y="80330"/>
                </a:moveTo>
                <a:lnTo>
                  <a:pt x="152257" y="121700"/>
                </a:lnTo>
                <a:lnTo>
                  <a:pt x="123801" y="151136"/>
                </a:lnTo>
                <a:lnTo>
                  <a:pt x="83621" y="162957"/>
                </a:lnTo>
                <a:lnTo>
                  <a:pt x="68651" y="161708"/>
                </a:lnTo>
                <a:lnTo>
                  <a:pt x="30265" y="144580"/>
                </a:lnTo>
                <a:lnTo>
                  <a:pt x="5852" y="111918"/>
                </a:lnTo>
                <a:lnTo>
                  <a:pt x="0" y="84390"/>
                </a:lnTo>
                <a:lnTo>
                  <a:pt x="1231" y="69275"/>
                </a:lnTo>
                <a:lnTo>
                  <a:pt x="18203" y="30647"/>
                </a:lnTo>
                <a:lnTo>
                  <a:pt x="50615" y="6090"/>
                </a:lnTo>
                <a:lnTo>
                  <a:pt x="81506" y="0"/>
                </a:lnTo>
                <a:lnTo>
                  <a:pt x="96043" y="1290"/>
                </a:lnTo>
                <a:lnTo>
                  <a:pt x="133684" y="18857"/>
                </a:lnTo>
                <a:lnTo>
                  <a:pt x="157658" y="52258"/>
                </a:lnTo>
                <a:lnTo>
                  <a:pt x="163055" y="8033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425268" y="5463465"/>
            <a:ext cx="143996" cy="143996"/>
          </a:xfrm>
          <a:custGeom>
            <a:avLst/>
            <a:gdLst/>
            <a:ahLst/>
            <a:cxnLst/>
            <a:rect l="l" t="t" r="r" b="b"/>
            <a:pathLst>
              <a:path w="163195" h="163195">
                <a:moveTo>
                  <a:pt x="81506" y="0"/>
                </a:moveTo>
                <a:lnTo>
                  <a:pt x="122357" y="10943"/>
                </a:lnTo>
                <a:lnTo>
                  <a:pt x="151560" y="39739"/>
                </a:lnTo>
                <a:lnTo>
                  <a:pt x="163055" y="80330"/>
                </a:lnTo>
                <a:lnTo>
                  <a:pt x="161784" y="95096"/>
                </a:lnTo>
                <a:lnTo>
                  <a:pt x="144441" y="133119"/>
                </a:lnTo>
                <a:lnTo>
                  <a:pt x="111418" y="157314"/>
                </a:lnTo>
                <a:lnTo>
                  <a:pt x="83621" y="162957"/>
                </a:lnTo>
                <a:lnTo>
                  <a:pt x="68651" y="161708"/>
                </a:lnTo>
                <a:lnTo>
                  <a:pt x="30265" y="144580"/>
                </a:lnTo>
                <a:lnTo>
                  <a:pt x="5852" y="111918"/>
                </a:lnTo>
                <a:lnTo>
                  <a:pt x="0" y="84390"/>
                </a:lnTo>
                <a:lnTo>
                  <a:pt x="1231" y="69275"/>
                </a:lnTo>
                <a:lnTo>
                  <a:pt x="18203" y="30647"/>
                </a:lnTo>
                <a:lnTo>
                  <a:pt x="50615" y="6090"/>
                </a:lnTo>
                <a:lnTo>
                  <a:pt x="81506" y="0"/>
                </a:lnTo>
                <a:close/>
              </a:path>
            </a:pathLst>
          </a:custGeom>
          <a:ln w="28952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336487" y="5130171"/>
            <a:ext cx="143996" cy="143996"/>
          </a:xfrm>
          <a:custGeom>
            <a:avLst/>
            <a:gdLst/>
            <a:ahLst/>
            <a:cxnLst/>
            <a:rect l="l" t="t" r="r" b="b"/>
            <a:pathLst>
              <a:path w="163195" h="163195">
                <a:moveTo>
                  <a:pt x="163055" y="80330"/>
                </a:moveTo>
                <a:lnTo>
                  <a:pt x="152257" y="121700"/>
                </a:lnTo>
                <a:lnTo>
                  <a:pt x="123801" y="151136"/>
                </a:lnTo>
                <a:lnTo>
                  <a:pt x="83621" y="162957"/>
                </a:lnTo>
                <a:lnTo>
                  <a:pt x="68651" y="161708"/>
                </a:lnTo>
                <a:lnTo>
                  <a:pt x="30265" y="144580"/>
                </a:lnTo>
                <a:lnTo>
                  <a:pt x="5852" y="111918"/>
                </a:lnTo>
                <a:lnTo>
                  <a:pt x="0" y="84390"/>
                </a:lnTo>
                <a:lnTo>
                  <a:pt x="1231" y="69275"/>
                </a:lnTo>
                <a:lnTo>
                  <a:pt x="18203" y="30647"/>
                </a:lnTo>
                <a:lnTo>
                  <a:pt x="50615" y="6090"/>
                </a:lnTo>
                <a:lnTo>
                  <a:pt x="81506" y="0"/>
                </a:lnTo>
                <a:lnTo>
                  <a:pt x="96043" y="1290"/>
                </a:lnTo>
                <a:lnTo>
                  <a:pt x="133684" y="18857"/>
                </a:lnTo>
                <a:lnTo>
                  <a:pt x="157658" y="52258"/>
                </a:lnTo>
                <a:lnTo>
                  <a:pt x="163055" y="8033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336487" y="5130171"/>
            <a:ext cx="143996" cy="143996"/>
          </a:xfrm>
          <a:custGeom>
            <a:avLst/>
            <a:gdLst/>
            <a:ahLst/>
            <a:cxnLst/>
            <a:rect l="l" t="t" r="r" b="b"/>
            <a:pathLst>
              <a:path w="163195" h="163195">
                <a:moveTo>
                  <a:pt x="81506" y="0"/>
                </a:moveTo>
                <a:lnTo>
                  <a:pt x="122357" y="10943"/>
                </a:lnTo>
                <a:lnTo>
                  <a:pt x="151560" y="39739"/>
                </a:lnTo>
                <a:lnTo>
                  <a:pt x="163055" y="80330"/>
                </a:lnTo>
                <a:lnTo>
                  <a:pt x="161784" y="95096"/>
                </a:lnTo>
                <a:lnTo>
                  <a:pt x="144441" y="133119"/>
                </a:lnTo>
                <a:lnTo>
                  <a:pt x="111418" y="157314"/>
                </a:lnTo>
                <a:lnTo>
                  <a:pt x="83621" y="162957"/>
                </a:lnTo>
                <a:lnTo>
                  <a:pt x="68651" y="161708"/>
                </a:lnTo>
                <a:lnTo>
                  <a:pt x="30265" y="144580"/>
                </a:lnTo>
                <a:lnTo>
                  <a:pt x="5852" y="111918"/>
                </a:lnTo>
                <a:lnTo>
                  <a:pt x="0" y="84390"/>
                </a:lnTo>
                <a:lnTo>
                  <a:pt x="1231" y="69275"/>
                </a:lnTo>
                <a:lnTo>
                  <a:pt x="18203" y="30647"/>
                </a:lnTo>
                <a:lnTo>
                  <a:pt x="50615" y="6090"/>
                </a:lnTo>
                <a:lnTo>
                  <a:pt x="81506" y="0"/>
                </a:lnTo>
                <a:close/>
              </a:path>
            </a:pathLst>
          </a:custGeom>
          <a:ln w="28952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6894296" y="1084495"/>
          <a:ext cx="1168553" cy="46836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8028"/>
                <a:gridCol w="180857"/>
                <a:gridCol w="175483"/>
                <a:gridCol w="312644"/>
                <a:gridCol w="181541"/>
              </a:tblGrid>
              <a:tr h="543266">
                <a:tc>
                  <a:txBody>
                    <a:bodyPr/>
                    <a:lstStyle/>
                    <a:p>
                      <a:pPr marL="284480">
                        <a:lnSpc>
                          <a:spcPct val="100000"/>
                        </a:lnSpc>
                      </a:pPr>
                      <a:r>
                        <a:rPr sz="800" b="1" dirty="0">
                          <a:latin typeface="等线"/>
                          <a:cs typeface="等线"/>
                        </a:rPr>
                        <a:t>总计</a:t>
                      </a:r>
                      <a:endParaRPr sz="800">
                        <a:latin typeface="等线"/>
                        <a:cs typeface="等线"/>
                      </a:endParaRPr>
                    </a:p>
                  </a:txBody>
                  <a:tcPr marL="0" marR="0" marT="0" marB="0" vert="vert270">
                    <a:lnL w="18300">
                      <a:solidFill>
                        <a:srgbClr val="000000"/>
                      </a:solidFill>
                      <a:prstDash val="solid"/>
                    </a:lnL>
                    <a:lnR w="6096">
                      <a:solidFill>
                        <a:srgbClr val="000000"/>
                      </a:solidFill>
                      <a:prstDash val="solid"/>
                    </a:lnR>
                    <a:lnT w="6108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53365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48739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096">
                      <a:solidFill>
                        <a:srgbClr val="000000"/>
                      </a:solidFill>
                      <a:prstDash val="solid"/>
                    </a:lnL>
                    <a:lnR w="6108">
                      <a:solidFill>
                        <a:srgbClr val="FFFFFF"/>
                      </a:solidFill>
                      <a:prstDash val="solid"/>
                    </a:lnR>
                    <a:lnT w="6108">
                      <a:solidFill>
                        <a:srgbClr val="FFFFFF"/>
                      </a:solidFill>
                      <a:prstDash val="solid"/>
                    </a:lnT>
                    <a:lnB w="6096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3365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42655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FFFFFF"/>
                      </a:solidFill>
                      <a:prstDash val="solid"/>
                    </a:lnL>
                    <a:lnR w="6108">
                      <a:solidFill>
                        <a:srgbClr val="FFFFFF"/>
                      </a:solidFill>
                      <a:prstDash val="solid"/>
                    </a:lnR>
                    <a:lnT w="6108">
                      <a:solidFill>
                        <a:srgbClr val="FFFFFF"/>
                      </a:solidFill>
                      <a:prstDash val="solid"/>
                    </a:lnT>
                    <a:lnB w="6096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3365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38450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FFFFFF"/>
                      </a:solidFill>
                      <a:prstDash val="solid"/>
                    </a:lnL>
                    <a:lnR w="6108">
                      <a:solidFill>
                        <a:srgbClr val="FFFFFF"/>
                      </a:solidFill>
                      <a:prstDash val="solid"/>
                    </a:lnR>
                    <a:lnT w="6108">
                      <a:solidFill>
                        <a:srgbClr val="FFFFFF"/>
                      </a:solidFill>
                      <a:prstDash val="solid"/>
                    </a:lnT>
                    <a:lnB w="6096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3365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36233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FFFFFF"/>
                      </a:solidFill>
                      <a:prstDash val="solid"/>
                    </a:lnL>
                    <a:lnR w="18287">
                      <a:solidFill>
                        <a:srgbClr val="000000"/>
                      </a:solidFill>
                      <a:prstDash val="solid"/>
                    </a:lnR>
                    <a:lnT w="6108">
                      <a:solidFill>
                        <a:srgbClr val="FFFFFF"/>
                      </a:solidFill>
                      <a:prstDash val="solid"/>
                    </a:lnT>
                    <a:lnB w="6096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714710">
                <a:tc>
                  <a:txBody>
                    <a:bodyPr/>
                    <a:lstStyle/>
                    <a:p>
                      <a:pPr marL="347345" marR="77470" indent="-80010">
                        <a:lnSpc>
                          <a:spcPct val="112799"/>
                        </a:lnSpc>
                      </a:pPr>
                      <a:r>
                        <a:rPr sz="800" b="1" dirty="0">
                          <a:latin typeface="等线"/>
                          <a:cs typeface="等线"/>
                        </a:rPr>
                        <a:t>研究生在 校</a:t>
                      </a:r>
                      <a:endParaRPr sz="800">
                        <a:latin typeface="等线"/>
                        <a:cs typeface="等线"/>
                      </a:endParaRPr>
                    </a:p>
                  </a:txBody>
                  <a:tcPr marL="0" marR="0" marT="0" marB="0" vert="vert270">
                    <a:lnL w="18300">
                      <a:solidFill>
                        <a:srgbClr val="000000"/>
                      </a:solidFill>
                      <a:prstDash val="solid"/>
                    </a:lnL>
                    <a:lnR w="6096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49885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33032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096">
                      <a:solidFill>
                        <a:srgbClr val="000000"/>
                      </a:solidFill>
                      <a:prstDash val="solid"/>
                    </a:lnL>
                    <a:lnR w="6108">
                      <a:solidFill>
                        <a:srgbClr val="FFFFFF"/>
                      </a:solidFill>
                      <a:prstDash val="solid"/>
                    </a:lnR>
                    <a:lnT w="6096">
                      <a:solidFill>
                        <a:srgbClr val="FFFFFF"/>
                      </a:solidFill>
                      <a:prstDash val="solid"/>
                    </a:lnT>
                    <a:lnB w="6096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885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27027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FFFFFF"/>
                      </a:solidFill>
                      <a:prstDash val="solid"/>
                    </a:lnL>
                    <a:lnR w="6108">
                      <a:solidFill>
                        <a:srgbClr val="FFFFFF"/>
                      </a:solidFill>
                      <a:prstDash val="solid"/>
                    </a:lnR>
                    <a:lnT w="6096">
                      <a:solidFill>
                        <a:srgbClr val="FFFFFF"/>
                      </a:solidFill>
                      <a:prstDash val="solid"/>
                    </a:lnT>
                    <a:lnB w="6096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885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22321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FFFFFF"/>
                      </a:solidFill>
                      <a:prstDash val="solid"/>
                    </a:lnL>
                    <a:lnR w="6108">
                      <a:solidFill>
                        <a:srgbClr val="FFFFFF"/>
                      </a:solidFill>
                      <a:prstDash val="solid"/>
                    </a:lnR>
                    <a:lnT w="6096">
                      <a:solidFill>
                        <a:srgbClr val="FFFFFF"/>
                      </a:solidFill>
                      <a:prstDash val="solid"/>
                    </a:lnT>
                    <a:lnB w="6096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885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22610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FFFFFF"/>
                      </a:solidFill>
                      <a:prstDash val="solid"/>
                    </a:lnL>
                    <a:lnR w="18287">
                      <a:solidFill>
                        <a:srgbClr val="000000"/>
                      </a:solidFill>
                      <a:prstDash val="solid"/>
                    </a:lnR>
                    <a:lnT w="6096">
                      <a:solidFill>
                        <a:srgbClr val="FFFFFF"/>
                      </a:solidFill>
                      <a:prstDash val="solid"/>
                    </a:lnT>
                    <a:lnB w="6096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718739">
                <a:tc>
                  <a:txBody>
                    <a:bodyPr/>
                    <a:lstStyle/>
                    <a:p>
                      <a:pPr marL="349250" marR="78740" indent="-79375">
                        <a:lnSpc>
                          <a:spcPct val="112799"/>
                        </a:lnSpc>
                      </a:pPr>
                      <a:r>
                        <a:rPr sz="800" b="1" dirty="0">
                          <a:latin typeface="等线"/>
                          <a:cs typeface="等线"/>
                        </a:rPr>
                        <a:t>本科生在 校</a:t>
                      </a:r>
                      <a:endParaRPr sz="800">
                        <a:latin typeface="等线"/>
                        <a:cs typeface="等线"/>
                      </a:endParaRPr>
                    </a:p>
                  </a:txBody>
                  <a:tcPr marL="0" marR="0" marT="0" marB="0" vert="vert270">
                    <a:lnL w="18300">
                      <a:solidFill>
                        <a:srgbClr val="000000"/>
                      </a:solidFill>
                      <a:prstDash val="solid"/>
                    </a:lnL>
                    <a:lnR w="6096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15707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096">
                      <a:solidFill>
                        <a:srgbClr val="000000"/>
                      </a:solidFill>
                      <a:prstDash val="solid"/>
                    </a:lnL>
                    <a:lnR w="6108">
                      <a:solidFill>
                        <a:srgbClr val="FFFFFF"/>
                      </a:solidFill>
                      <a:prstDash val="solid"/>
                    </a:lnR>
                    <a:lnT w="6096">
                      <a:solidFill>
                        <a:srgbClr val="FFFFFF"/>
                      </a:solidFill>
                      <a:prstDash val="solid"/>
                    </a:lnT>
                    <a:lnB w="6108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15628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FFFFFF"/>
                      </a:solidFill>
                      <a:prstDash val="solid"/>
                    </a:lnL>
                    <a:lnR w="6108">
                      <a:solidFill>
                        <a:srgbClr val="FFFFFF"/>
                      </a:solidFill>
                      <a:prstDash val="solid"/>
                    </a:lnR>
                    <a:lnT w="6096">
                      <a:solidFill>
                        <a:srgbClr val="FFFFFF"/>
                      </a:solidFill>
                      <a:prstDash val="solid"/>
                    </a:lnT>
                    <a:lnB w="6108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16129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FFFFFF"/>
                      </a:solidFill>
                      <a:prstDash val="solid"/>
                    </a:lnL>
                    <a:lnR w="6108">
                      <a:solidFill>
                        <a:srgbClr val="FFFFFF"/>
                      </a:solidFill>
                      <a:prstDash val="solid"/>
                    </a:lnR>
                    <a:lnT w="6096">
                      <a:solidFill>
                        <a:srgbClr val="FFFFFF"/>
                      </a:solidFill>
                      <a:prstDash val="solid"/>
                    </a:lnT>
                    <a:lnB w="6108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2425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13623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FFFFFF"/>
                      </a:solidFill>
                      <a:prstDash val="solid"/>
                    </a:lnL>
                    <a:lnR w="18287">
                      <a:solidFill>
                        <a:srgbClr val="000000"/>
                      </a:solidFill>
                      <a:prstDash val="solid"/>
                    </a:lnR>
                    <a:lnT w="6096">
                      <a:solidFill>
                        <a:srgbClr val="FFFFFF"/>
                      </a:solidFill>
                      <a:prstDash val="solid"/>
                    </a:lnT>
                    <a:lnB w="6108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535198">
                <a:tc>
                  <a:txBody>
                    <a:bodyPr/>
                    <a:lstStyle/>
                    <a:p>
                      <a:pPr marL="280035">
                        <a:lnSpc>
                          <a:spcPct val="100000"/>
                        </a:lnSpc>
                      </a:pPr>
                      <a:r>
                        <a:rPr sz="800" b="1" dirty="0">
                          <a:latin typeface="等线"/>
                          <a:cs typeface="等线"/>
                        </a:rPr>
                        <a:t>总计</a:t>
                      </a:r>
                      <a:endParaRPr sz="800">
                        <a:latin typeface="等线"/>
                        <a:cs typeface="等线"/>
                      </a:endParaRPr>
                    </a:p>
                  </a:txBody>
                  <a:tcPr marL="0" marR="0" marT="0" marB="0" vert="vert270">
                    <a:lnL w="18300">
                      <a:solidFill>
                        <a:srgbClr val="000000"/>
                      </a:solidFill>
                      <a:prstDash val="solid"/>
                    </a:lnL>
                    <a:lnR w="6096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48920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13271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096">
                      <a:solidFill>
                        <a:srgbClr val="000000"/>
                      </a:solidFill>
                      <a:prstDash val="solid"/>
                    </a:lnL>
                    <a:lnR w="6108">
                      <a:solidFill>
                        <a:srgbClr val="FFFFFF"/>
                      </a:solidFill>
                      <a:prstDash val="solid"/>
                    </a:lnR>
                    <a:lnT w="6108">
                      <a:solidFill>
                        <a:srgbClr val="FFFFFF"/>
                      </a:solidFill>
                      <a:prstDash val="solid"/>
                    </a:lnT>
                    <a:lnB w="6096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8920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12647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FFFFFF"/>
                      </a:solidFill>
                      <a:prstDash val="solid"/>
                    </a:lnL>
                    <a:lnR w="6108">
                      <a:solidFill>
                        <a:srgbClr val="FFFFFF"/>
                      </a:solidFill>
                      <a:prstDash val="solid"/>
                    </a:lnR>
                    <a:lnT w="6108">
                      <a:solidFill>
                        <a:srgbClr val="FFFFFF"/>
                      </a:solidFill>
                      <a:prstDash val="solid"/>
                    </a:lnT>
                    <a:lnB w="6096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8920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13409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FFFFFF"/>
                      </a:solidFill>
                      <a:prstDash val="solid"/>
                    </a:lnL>
                    <a:lnR w="6108">
                      <a:solidFill>
                        <a:srgbClr val="FFFFFF"/>
                      </a:solidFill>
                      <a:prstDash val="solid"/>
                    </a:lnR>
                    <a:lnT w="6108">
                      <a:solidFill>
                        <a:srgbClr val="FFFFFF"/>
                      </a:solidFill>
                      <a:prstDash val="solid"/>
                    </a:lnT>
                    <a:lnB w="6096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8920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12815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FFFFFF"/>
                      </a:solidFill>
                      <a:prstDash val="solid"/>
                    </a:lnL>
                    <a:lnR w="18287">
                      <a:solidFill>
                        <a:srgbClr val="000000"/>
                      </a:solidFill>
                      <a:prstDash val="solid"/>
                    </a:lnR>
                    <a:lnT w="6108">
                      <a:solidFill>
                        <a:srgbClr val="FFFFFF"/>
                      </a:solidFill>
                      <a:prstDash val="solid"/>
                    </a:lnT>
                    <a:lnB w="6096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724124">
                <a:tc>
                  <a:txBody>
                    <a:bodyPr/>
                    <a:lstStyle/>
                    <a:p>
                      <a:pPr marL="353060" marR="81915" indent="-80010">
                        <a:lnSpc>
                          <a:spcPct val="112799"/>
                        </a:lnSpc>
                      </a:pPr>
                      <a:r>
                        <a:rPr sz="800" b="1" dirty="0">
                          <a:latin typeface="等线"/>
                          <a:cs typeface="等线"/>
                        </a:rPr>
                        <a:t>研究生新 生</a:t>
                      </a:r>
                      <a:endParaRPr sz="800">
                        <a:latin typeface="等线"/>
                        <a:cs typeface="等线"/>
                      </a:endParaRPr>
                    </a:p>
                  </a:txBody>
                  <a:tcPr marL="0" marR="0" marT="0" marB="0" vert="vert270">
                    <a:lnL w="18300">
                      <a:solidFill>
                        <a:srgbClr val="000000"/>
                      </a:solidFill>
                      <a:prstDash val="solid"/>
                    </a:lnL>
                    <a:lnR w="6096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84175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9446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096">
                      <a:solidFill>
                        <a:srgbClr val="000000"/>
                      </a:solidFill>
                      <a:prstDash val="solid"/>
                    </a:lnL>
                    <a:lnR w="6108">
                      <a:solidFill>
                        <a:srgbClr val="FFFFFF"/>
                      </a:solidFill>
                      <a:prstDash val="solid"/>
                    </a:lnR>
                    <a:lnT w="6096">
                      <a:solidFill>
                        <a:srgbClr val="FFFFFF"/>
                      </a:solidFill>
                      <a:prstDash val="solid"/>
                    </a:lnT>
                    <a:lnB w="609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4175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9675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FFFFFF"/>
                      </a:solidFill>
                      <a:prstDash val="solid"/>
                    </a:lnL>
                    <a:lnR w="6108">
                      <a:solidFill>
                        <a:srgbClr val="FFFFFF"/>
                      </a:solidFill>
                      <a:prstDash val="solid"/>
                    </a:lnR>
                    <a:lnT w="6096">
                      <a:solidFill>
                        <a:srgbClr val="FFFFFF"/>
                      </a:solidFill>
                      <a:prstDash val="solid"/>
                    </a:lnT>
                    <a:lnB w="609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4810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9248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FFFFFF"/>
                      </a:solidFill>
                      <a:prstDash val="solid"/>
                    </a:lnL>
                    <a:lnR w="6108">
                      <a:solidFill>
                        <a:srgbClr val="FFFFFF"/>
                      </a:solidFill>
                      <a:prstDash val="solid"/>
                    </a:lnR>
                    <a:lnT w="6096">
                      <a:solidFill>
                        <a:srgbClr val="FFFFFF"/>
                      </a:solidFill>
                      <a:prstDash val="solid"/>
                    </a:lnT>
                    <a:lnB w="6096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4175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9000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FFFFFF"/>
                      </a:solidFill>
                      <a:prstDash val="solid"/>
                    </a:lnL>
                    <a:lnR w="18287">
                      <a:solidFill>
                        <a:srgbClr val="000000"/>
                      </a:solidFill>
                      <a:prstDash val="solid"/>
                    </a:lnR>
                    <a:lnT w="6096">
                      <a:solidFill>
                        <a:srgbClr val="FFFFFF"/>
                      </a:solidFill>
                      <a:prstDash val="solid"/>
                    </a:lnT>
                    <a:lnB w="6095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576200">
                <a:tc rowSpan="2">
                  <a:txBody>
                    <a:bodyPr/>
                    <a:lstStyle/>
                    <a:p>
                      <a:pPr marL="1138555" marR="112395" indent="149225">
                        <a:lnSpc>
                          <a:spcPct val="112799"/>
                        </a:lnSpc>
                      </a:pPr>
                      <a:r>
                        <a:rPr sz="800" b="1" dirty="0">
                          <a:latin typeface="等线"/>
                          <a:cs typeface="等线"/>
                        </a:rPr>
                        <a:t>本科 生新生</a:t>
                      </a:r>
                      <a:endParaRPr sz="800">
                        <a:latin typeface="等线"/>
                        <a:cs typeface="等线"/>
                      </a:endParaRPr>
                    </a:p>
                  </a:txBody>
                  <a:tcPr marL="0" marR="0" marT="0" marB="0" vert="vert270">
                    <a:lnL w="18300">
                      <a:solidFill>
                        <a:srgbClr val="000000"/>
                      </a:solidFill>
                      <a:prstDash val="solid"/>
                    </a:lnL>
                    <a:lnR w="6096">
                      <a:solidFill>
                        <a:srgbClr val="000000"/>
                      </a:solidFill>
                      <a:prstDash val="solid"/>
                    </a:lnR>
                    <a:lnB w="6108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0355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3825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096">
                      <a:solidFill>
                        <a:srgbClr val="000000"/>
                      </a:solidFill>
                      <a:prstDash val="solid"/>
                    </a:lnL>
                    <a:lnR w="6108">
                      <a:solidFill>
                        <a:srgbClr val="FFFFFF"/>
                      </a:solidFill>
                      <a:prstDash val="solid"/>
                    </a:lnR>
                    <a:lnT w="6095">
                      <a:solidFill>
                        <a:srgbClr val="FFFFFF"/>
                      </a:solidFill>
                      <a:prstDash val="solid"/>
                    </a:lnT>
                    <a:lnB w="6108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0355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2972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FFFFFF"/>
                      </a:solidFill>
                      <a:prstDash val="solid"/>
                    </a:lnL>
                    <a:lnR w="6108">
                      <a:solidFill>
                        <a:srgbClr val="FFFFFF"/>
                      </a:solidFill>
                      <a:prstDash val="solid"/>
                    </a:lnR>
                    <a:lnT w="6095">
                      <a:solidFill>
                        <a:srgbClr val="FFFFFF"/>
                      </a:solidFill>
                      <a:prstDash val="solid"/>
                    </a:lnT>
                    <a:lnB w="6108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0355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4161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FFFFFF"/>
                      </a:solidFill>
                      <a:prstDash val="solid"/>
                    </a:lnL>
                    <a:lnR w="6108">
                      <a:solidFill>
                        <a:srgbClr val="FFFFFF"/>
                      </a:solidFill>
                      <a:prstDash val="solid"/>
                    </a:lnR>
                    <a:lnT w="6096">
                      <a:solidFill>
                        <a:srgbClr val="FFFFFF"/>
                      </a:solidFill>
                      <a:prstDash val="solid"/>
                    </a:lnT>
                    <a:lnB w="6108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0355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3815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FFFFFF"/>
                      </a:solidFill>
                      <a:prstDash val="solid"/>
                    </a:lnL>
                    <a:lnR w="18287">
                      <a:solidFill>
                        <a:srgbClr val="000000"/>
                      </a:solidFill>
                      <a:prstDash val="solid"/>
                    </a:lnR>
                    <a:lnT w="6095">
                      <a:solidFill>
                        <a:srgbClr val="FFFFFF"/>
                      </a:solidFill>
                      <a:prstDash val="solid"/>
                    </a:lnT>
                    <a:lnB w="6108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87136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8300">
                      <a:solidFill>
                        <a:srgbClr val="000000"/>
                      </a:solidFill>
                      <a:prstDash val="solid"/>
                    </a:lnL>
                    <a:lnR w="6096">
                      <a:solidFill>
                        <a:srgbClr val="000000"/>
                      </a:solidFill>
                      <a:prstDash val="solid"/>
                    </a:lnR>
                    <a:lnB w="6108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3060">
                        <a:lnSpc>
                          <a:spcPct val="100000"/>
                        </a:lnSpc>
                      </a:pPr>
                      <a:r>
                        <a:rPr sz="800" dirty="0">
                          <a:latin typeface="等线"/>
                          <a:cs typeface="等线"/>
                        </a:rPr>
                        <a:t>清华大学</a:t>
                      </a:r>
                      <a:endParaRPr sz="800">
                        <a:latin typeface="等线"/>
                        <a:cs typeface="等线"/>
                      </a:endParaRPr>
                    </a:p>
                  </a:txBody>
                  <a:tcPr marL="0" marR="0" marT="0" marB="0" vert="vert270">
                    <a:lnL w="6096">
                      <a:solidFill>
                        <a:srgbClr val="000000"/>
                      </a:solidFill>
                      <a:prstDash val="solid"/>
                    </a:lnL>
                    <a:lnR w="6108">
                      <a:solidFill>
                        <a:srgbClr val="FFFFFF"/>
                      </a:solidFill>
                      <a:prstDash val="solid"/>
                    </a:lnR>
                    <a:lnT w="6108">
                      <a:solidFill>
                        <a:srgbClr val="FFFFFF"/>
                      </a:solidFill>
                      <a:prstDash val="solid"/>
                    </a:lnT>
                    <a:lnB w="6108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3060">
                        <a:lnSpc>
                          <a:spcPct val="100000"/>
                        </a:lnSpc>
                      </a:pPr>
                      <a:r>
                        <a:rPr sz="800" dirty="0">
                          <a:latin typeface="等线"/>
                          <a:cs typeface="等线"/>
                        </a:rPr>
                        <a:t>北京大学</a:t>
                      </a:r>
                      <a:endParaRPr sz="800">
                        <a:latin typeface="等线"/>
                        <a:cs typeface="等线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FFFFFF"/>
                      </a:solidFill>
                      <a:prstDash val="solid"/>
                    </a:lnL>
                    <a:lnR w="6108">
                      <a:solidFill>
                        <a:srgbClr val="FFFFFF"/>
                      </a:solidFill>
                      <a:prstDash val="solid"/>
                    </a:lnR>
                    <a:lnT w="6108">
                      <a:solidFill>
                        <a:srgbClr val="FFFFFF"/>
                      </a:solidFill>
                      <a:prstDash val="solid"/>
                    </a:lnT>
                    <a:lnB w="6108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</a:pPr>
                      <a:r>
                        <a:rPr sz="800" dirty="0">
                          <a:latin typeface="等线"/>
                          <a:cs typeface="等线"/>
                        </a:rPr>
                        <a:t>上海交通大</a:t>
                      </a:r>
                      <a:endParaRPr sz="800">
                        <a:latin typeface="等线"/>
                        <a:cs typeface="等线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FFFFFF"/>
                      </a:solidFill>
                      <a:prstDash val="solid"/>
                    </a:lnL>
                    <a:lnR w="6108">
                      <a:solidFill>
                        <a:srgbClr val="FFFFFF"/>
                      </a:solidFill>
                      <a:prstDash val="solid"/>
                    </a:lnR>
                    <a:lnT w="6108">
                      <a:solidFill>
                        <a:srgbClr val="FFFFFF"/>
                      </a:solidFill>
                      <a:prstDash val="solid"/>
                    </a:lnT>
                    <a:lnB w="6108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3060">
                        <a:lnSpc>
                          <a:spcPct val="100000"/>
                        </a:lnSpc>
                      </a:pPr>
                      <a:r>
                        <a:rPr sz="800" dirty="0">
                          <a:latin typeface="等线"/>
                          <a:cs typeface="等线"/>
                        </a:rPr>
                        <a:t>复旦大学</a:t>
                      </a:r>
                      <a:endParaRPr sz="800">
                        <a:latin typeface="等线"/>
                        <a:cs typeface="等线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FFFFFF"/>
                      </a:solidFill>
                      <a:prstDash val="solid"/>
                    </a:lnL>
                    <a:lnR w="18287">
                      <a:solidFill>
                        <a:srgbClr val="000000"/>
                      </a:solidFill>
                      <a:prstDash val="solid"/>
                    </a:lnR>
                    <a:lnT w="6108">
                      <a:solidFill>
                        <a:srgbClr val="FFFFFF"/>
                      </a:solidFill>
                      <a:prstDash val="solid"/>
                    </a:lnT>
                    <a:lnB w="6108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0" name="object 40"/>
          <p:cNvSpPr/>
          <p:nvPr/>
        </p:nvSpPr>
        <p:spPr>
          <a:xfrm>
            <a:off x="5285369" y="4795531"/>
            <a:ext cx="143996" cy="143996"/>
          </a:xfrm>
          <a:custGeom>
            <a:avLst/>
            <a:gdLst/>
            <a:ahLst/>
            <a:cxnLst/>
            <a:rect l="l" t="t" r="r" b="b"/>
            <a:pathLst>
              <a:path w="163195" h="163195">
                <a:moveTo>
                  <a:pt x="163055" y="80330"/>
                </a:moveTo>
                <a:lnTo>
                  <a:pt x="152257" y="121700"/>
                </a:lnTo>
                <a:lnTo>
                  <a:pt x="123801" y="151136"/>
                </a:lnTo>
                <a:lnTo>
                  <a:pt x="83621" y="162957"/>
                </a:lnTo>
                <a:lnTo>
                  <a:pt x="68651" y="161708"/>
                </a:lnTo>
                <a:lnTo>
                  <a:pt x="30265" y="144580"/>
                </a:lnTo>
                <a:lnTo>
                  <a:pt x="5852" y="111918"/>
                </a:lnTo>
                <a:lnTo>
                  <a:pt x="0" y="84390"/>
                </a:lnTo>
                <a:lnTo>
                  <a:pt x="1231" y="69275"/>
                </a:lnTo>
                <a:lnTo>
                  <a:pt x="18203" y="30647"/>
                </a:lnTo>
                <a:lnTo>
                  <a:pt x="50615" y="6090"/>
                </a:lnTo>
                <a:lnTo>
                  <a:pt x="81506" y="0"/>
                </a:lnTo>
                <a:lnTo>
                  <a:pt x="96043" y="1290"/>
                </a:lnTo>
                <a:lnTo>
                  <a:pt x="133684" y="18857"/>
                </a:lnTo>
                <a:lnTo>
                  <a:pt x="157658" y="52258"/>
                </a:lnTo>
                <a:lnTo>
                  <a:pt x="163055" y="8033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285369" y="4795531"/>
            <a:ext cx="143996" cy="143996"/>
          </a:xfrm>
          <a:custGeom>
            <a:avLst/>
            <a:gdLst/>
            <a:ahLst/>
            <a:cxnLst/>
            <a:rect l="l" t="t" r="r" b="b"/>
            <a:pathLst>
              <a:path w="163195" h="163195">
                <a:moveTo>
                  <a:pt x="81506" y="0"/>
                </a:moveTo>
                <a:lnTo>
                  <a:pt x="122357" y="10943"/>
                </a:lnTo>
                <a:lnTo>
                  <a:pt x="151560" y="39739"/>
                </a:lnTo>
                <a:lnTo>
                  <a:pt x="163055" y="80330"/>
                </a:lnTo>
                <a:lnTo>
                  <a:pt x="161784" y="95096"/>
                </a:lnTo>
                <a:lnTo>
                  <a:pt x="144441" y="133119"/>
                </a:lnTo>
                <a:lnTo>
                  <a:pt x="111418" y="157314"/>
                </a:lnTo>
                <a:lnTo>
                  <a:pt x="83621" y="162957"/>
                </a:lnTo>
                <a:lnTo>
                  <a:pt x="68651" y="161708"/>
                </a:lnTo>
                <a:lnTo>
                  <a:pt x="30265" y="144580"/>
                </a:lnTo>
                <a:lnTo>
                  <a:pt x="5852" y="111918"/>
                </a:lnTo>
                <a:lnTo>
                  <a:pt x="0" y="84390"/>
                </a:lnTo>
                <a:lnTo>
                  <a:pt x="1231" y="69275"/>
                </a:lnTo>
                <a:lnTo>
                  <a:pt x="18203" y="30647"/>
                </a:lnTo>
                <a:lnTo>
                  <a:pt x="50615" y="6090"/>
                </a:lnTo>
                <a:lnTo>
                  <a:pt x="81506" y="0"/>
                </a:lnTo>
                <a:close/>
              </a:path>
            </a:pathLst>
          </a:custGeom>
          <a:ln w="28952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249050" y="4462236"/>
            <a:ext cx="143996" cy="143996"/>
          </a:xfrm>
          <a:custGeom>
            <a:avLst/>
            <a:gdLst/>
            <a:ahLst/>
            <a:cxnLst/>
            <a:rect l="l" t="t" r="r" b="b"/>
            <a:pathLst>
              <a:path w="163195" h="163195">
                <a:moveTo>
                  <a:pt x="163055" y="80330"/>
                </a:moveTo>
                <a:lnTo>
                  <a:pt x="152257" y="121700"/>
                </a:lnTo>
                <a:lnTo>
                  <a:pt x="123801" y="151136"/>
                </a:lnTo>
                <a:lnTo>
                  <a:pt x="83621" y="162957"/>
                </a:lnTo>
                <a:lnTo>
                  <a:pt x="68651" y="161708"/>
                </a:lnTo>
                <a:lnTo>
                  <a:pt x="30265" y="144580"/>
                </a:lnTo>
                <a:lnTo>
                  <a:pt x="5852" y="111918"/>
                </a:lnTo>
                <a:lnTo>
                  <a:pt x="0" y="84390"/>
                </a:lnTo>
                <a:lnTo>
                  <a:pt x="1231" y="69275"/>
                </a:lnTo>
                <a:lnTo>
                  <a:pt x="18203" y="30647"/>
                </a:lnTo>
                <a:lnTo>
                  <a:pt x="50615" y="6090"/>
                </a:lnTo>
                <a:lnTo>
                  <a:pt x="81506" y="0"/>
                </a:lnTo>
                <a:lnTo>
                  <a:pt x="96043" y="1290"/>
                </a:lnTo>
                <a:lnTo>
                  <a:pt x="133684" y="18857"/>
                </a:lnTo>
                <a:lnTo>
                  <a:pt x="157658" y="52258"/>
                </a:lnTo>
                <a:lnTo>
                  <a:pt x="163055" y="8033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249050" y="4462236"/>
            <a:ext cx="143996" cy="143996"/>
          </a:xfrm>
          <a:custGeom>
            <a:avLst/>
            <a:gdLst/>
            <a:ahLst/>
            <a:cxnLst/>
            <a:rect l="l" t="t" r="r" b="b"/>
            <a:pathLst>
              <a:path w="163195" h="163195">
                <a:moveTo>
                  <a:pt x="81506" y="0"/>
                </a:moveTo>
                <a:lnTo>
                  <a:pt x="122357" y="10943"/>
                </a:lnTo>
                <a:lnTo>
                  <a:pt x="151560" y="39739"/>
                </a:lnTo>
                <a:lnTo>
                  <a:pt x="163055" y="80330"/>
                </a:lnTo>
                <a:lnTo>
                  <a:pt x="161784" y="95096"/>
                </a:lnTo>
                <a:lnTo>
                  <a:pt x="144441" y="133119"/>
                </a:lnTo>
                <a:lnTo>
                  <a:pt x="111418" y="157314"/>
                </a:lnTo>
                <a:lnTo>
                  <a:pt x="83621" y="162957"/>
                </a:lnTo>
                <a:lnTo>
                  <a:pt x="68651" y="161708"/>
                </a:lnTo>
                <a:lnTo>
                  <a:pt x="30265" y="144580"/>
                </a:lnTo>
                <a:lnTo>
                  <a:pt x="5852" y="111918"/>
                </a:lnTo>
                <a:lnTo>
                  <a:pt x="0" y="84390"/>
                </a:lnTo>
                <a:lnTo>
                  <a:pt x="1231" y="69275"/>
                </a:lnTo>
                <a:lnTo>
                  <a:pt x="18203" y="30647"/>
                </a:lnTo>
                <a:lnTo>
                  <a:pt x="50615" y="6090"/>
                </a:lnTo>
                <a:lnTo>
                  <a:pt x="81506" y="0"/>
                </a:lnTo>
                <a:close/>
              </a:path>
            </a:pathLst>
          </a:custGeom>
          <a:ln w="28952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756549" y="4533267"/>
            <a:ext cx="272303" cy="1001806"/>
          </a:xfrm>
          <a:custGeom>
            <a:avLst/>
            <a:gdLst/>
            <a:ahLst/>
            <a:cxnLst/>
            <a:rect l="l" t="t" r="r" b="b"/>
            <a:pathLst>
              <a:path w="308610" h="1135379">
                <a:moveTo>
                  <a:pt x="308502" y="1135331"/>
                </a:moveTo>
                <a:lnTo>
                  <a:pt x="290476" y="1099071"/>
                </a:lnTo>
                <a:lnTo>
                  <a:pt x="265216" y="1049613"/>
                </a:lnTo>
                <a:lnTo>
                  <a:pt x="255636" y="1030857"/>
                </a:lnTo>
                <a:lnTo>
                  <a:pt x="235316" y="990789"/>
                </a:lnTo>
                <a:lnTo>
                  <a:pt x="214086" y="948262"/>
                </a:lnTo>
                <a:lnTo>
                  <a:pt x="192716" y="904410"/>
                </a:lnTo>
                <a:lnTo>
                  <a:pt x="171973" y="860368"/>
                </a:lnTo>
                <a:lnTo>
                  <a:pt x="152628" y="817273"/>
                </a:lnTo>
                <a:lnTo>
                  <a:pt x="135448" y="776259"/>
                </a:lnTo>
                <a:lnTo>
                  <a:pt x="120857" y="737965"/>
                </a:lnTo>
                <a:lnTo>
                  <a:pt x="107281" y="700121"/>
                </a:lnTo>
                <a:lnTo>
                  <a:pt x="94425" y="662276"/>
                </a:lnTo>
                <a:lnTo>
                  <a:pt x="82309" y="624432"/>
                </a:lnTo>
                <a:lnTo>
                  <a:pt x="70953" y="586587"/>
                </a:lnTo>
                <a:lnTo>
                  <a:pt x="60375" y="548743"/>
                </a:lnTo>
                <a:lnTo>
                  <a:pt x="50596" y="510898"/>
                </a:lnTo>
                <a:lnTo>
                  <a:pt x="41633" y="473054"/>
                </a:lnTo>
                <a:lnTo>
                  <a:pt x="33508" y="435209"/>
                </a:lnTo>
                <a:lnTo>
                  <a:pt x="26238" y="397365"/>
                </a:lnTo>
                <a:lnTo>
                  <a:pt x="19932" y="359521"/>
                </a:lnTo>
                <a:lnTo>
                  <a:pt x="15044" y="321676"/>
                </a:lnTo>
                <a:lnTo>
                  <a:pt x="10020" y="264910"/>
                </a:lnTo>
                <a:lnTo>
                  <a:pt x="7026" y="208143"/>
                </a:lnTo>
                <a:lnTo>
                  <a:pt x="5233" y="151377"/>
                </a:lnTo>
                <a:lnTo>
                  <a:pt x="4294" y="113533"/>
                </a:lnTo>
                <a:lnTo>
                  <a:pt x="3809" y="94610"/>
                </a:lnTo>
                <a:lnTo>
                  <a:pt x="3272" y="75688"/>
                </a:lnTo>
                <a:lnTo>
                  <a:pt x="2654" y="56766"/>
                </a:lnTo>
                <a:lnTo>
                  <a:pt x="1923" y="37844"/>
                </a:lnTo>
                <a:lnTo>
                  <a:pt x="1048" y="18922"/>
                </a:lnTo>
                <a:lnTo>
                  <a:pt x="0" y="0"/>
                </a:lnTo>
              </a:path>
            </a:pathLst>
          </a:custGeom>
          <a:ln w="21325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960464" y="5468170"/>
            <a:ext cx="135031" cy="134471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0" y="152322"/>
                </a:moveTo>
                <a:lnTo>
                  <a:pt x="0" y="0"/>
                </a:lnTo>
                <a:lnTo>
                  <a:pt x="152460" y="0"/>
                </a:lnTo>
                <a:lnTo>
                  <a:pt x="152460" y="152322"/>
                </a:lnTo>
                <a:lnTo>
                  <a:pt x="0" y="152322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960464" y="5468170"/>
            <a:ext cx="135031" cy="134471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0" y="152322"/>
                </a:moveTo>
                <a:lnTo>
                  <a:pt x="0" y="0"/>
                </a:lnTo>
                <a:lnTo>
                  <a:pt x="152460" y="0"/>
                </a:lnTo>
                <a:lnTo>
                  <a:pt x="152460" y="152322"/>
                </a:lnTo>
                <a:lnTo>
                  <a:pt x="0" y="152322"/>
                </a:lnTo>
                <a:close/>
              </a:path>
            </a:pathLst>
          </a:custGeom>
          <a:ln w="15239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801732" y="5133530"/>
            <a:ext cx="135031" cy="134471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0" y="152322"/>
                </a:moveTo>
                <a:lnTo>
                  <a:pt x="0" y="0"/>
                </a:lnTo>
                <a:lnTo>
                  <a:pt x="152460" y="0"/>
                </a:lnTo>
                <a:lnTo>
                  <a:pt x="152460" y="152322"/>
                </a:lnTo>
                <a:lnTo>
                  <a:pt x="0" y="152322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801732" y="5133530"/>
            <a:ext cx="135031" cy="134471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0" y="152322"/>
                </a:moveTo>
                <a:lnTo>
                  <a:pt x="0" y="0"/>
                </a:lnTo>
                <a:lnTo>
                  <a:pt x="152460" y="0"/>
                </a:lnTo>
                <a:lnTo>
                  <a:pt x="152460" y="152322"/>
                </a:lnTo>
                <a:lnTo>
                  <a:pt x="0" y="152322"/>
                </a:lnTo>
                <a:close/>
              </a:path>
            </a:pathLst>
          </a:custGeom>
          <a:ln w="15239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708916" y="4800235"/>
            <a:ext cx="135031" cy="134471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0" y="152322"/>
                </a:moveTo>
                <a:lnTo>
                  <a:pt x="0" y="0"/>
                </a:lnTo>
                <a:lnTo>
                  <a:pt x="152460" y="0"/>
                </a:lnTo>
                <a:lnTo>
                  <a:pt x="152460" y="152322"/>
                </a:lnTo>
                <a:lnTo>
                  <a:pt x="0" y="152322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708916" y="4800235"/>
            <a:ext cx="135031" cy="134471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0" y="152322"/>
                </a:moveTo>
                <a:lnTo>
                  <a:pt x="0" y="0"/>
                </a:lnTo>
                <a:lnTo>
                  <a:pt x="152460" y="0"/>
                </a:lnTo>
                <a:lnTo>
                  <a:pt x="152460" y="152322"/>
                </a:lnTo>
                <a:lnTo>
                  <a:pt x="0" y="152322"/>
                </a:lnTo>
                <a:close/>
              </a:path>
            </a:pathLst>
          </a:custGeom>
          <a:ln w="15239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688737" y="4465596"/>
            <a:ext cx="135031" cy="134471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0" y="152322"/>
                </a:moveTo>
                <a:lnTo>
                  <a:pt x="0" y="0"/>
                </a:lnTo>
                <a:lnTo>
                  <a:pt x="152460" y="0"/>
                </a:lnTo>
                <a:lnTo>
                  <a:pt x="152460" y="152322"/>
                </a:lnTo>
                <a:lnTo>
                  <a:pt x="0" y="152322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688737" y="4465596"/>
            <a:ext cx="135031" cy="134471"/>
          </a:xfrm>
          <a:custGeom>
            <a:avLst/>
            <a:gdLst/>
            <a:ahLst/>
            <a:cxnLst/>
            <a:rect l="l" t="t" r="r" b="b"/>
            <a:pathLst>
              <a:path w="153035" h="152400">
                <a:moveTo>
                  <a:pt x="0" y="152322"/>
                </a:moveTo>
                <a:lnTo>
                  <a:pt x="0" y="0"/>
                </a:lnTo>
                <a:lnTo>
                  <a:pt x="152460" y="0"/>
                </a:lnTo>
                <a:lnTo>
                  <a:pt x="152460" y="152322"/>
                </a:lnTo>
                <a:lnTo>
                  <a:pt x="0" y="152322"/>
                </a:lnTo>
                <a:close/>
              </a:path>
            </a:pathLst>
          </a:custGeom>
          <a:ln w="15239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480013" y="4533267"/>
            <a:ext cx="549088" cy="1001806"/>
          </a:xfrm>
          <a:custGeom>
            <a:avLst/>
            <a:gdLst/>
            <a:ahLst/>
            <a:cxnLst/>
            <a:rect l="l" t="t" r="r" b="b"/>
            <a:pathLst>
              <a:path w="622300" h="1135379">
                <a:moveTo>
                  <a:pt x="621909" y="1135331"/>
                </a:moveTo>
                <a:lnTo>
                  <a:pt x="596954" y="1099071"/>
                </a:lnTo>
                <a:lnTo>
                  <a:pt x="574991" y="1067329"/>
                </a:lnTo>
                <a:lnTo>
                  <a:pt x="562726" y="1049613"/>
                </a:lnTo>
                <a:lnTo>
                  <a:pt x="549745" y="1030857"/>
                </a:lnTo>
                <a:lnTo>
                  <a:pt x="522056" y="990789"/>
                </a:lnTo>
                <a:lnTo>
                  <a:pt x="492764" y="948262"/>
                </a:lnTo>
                <a:lnTo>
                  <a:pt x="462708" y="904410"/>
                </a:lnTo>
                <a:lnTo>
                  <a:pt x="432727" y="860368"/>
                </a:lnTo>
                <a:lnTo>
                  <a:pt x="403662" y="817273"/>
                </a:lnTo>
                <a:lnTo>
                  <a:pt x="376352" y="776259"/>
                </a:lnTo>
                <a:lnTo>
                  <a:pt x="363617" y="756888"/>
                </a:lnTo>
                <a:lnTo>
                  <a:pt x="351163" y="737965"/>
                </a:lnTo>
                <a:lnTo>
                  <a:pt x="325887" y="700121"/>
                </a:lnTo>
                <a:lnTo>
                  <a:pt x="300342" y="662276"/>
                </a:lnTo>
                <a:lnTo>
                  <a:pt x="287550" y="643354"/>
                </a:lnTo>
                <a:lnTo>
                  <a:pt x="274791" y="624432"/>
                </a:lnTo>
                <a:lnTo>
                  <a:pt x="249500" y="586587"/>
                </a:lnTo>
                <a:lnTo>
                  <a:pt x="224733" y="548743"/>
                </a:lnTo>
                <a:lnTo>
                  <a:pt x="200756" y="510898"/>
                </a:lnTo>
                <a:lnTo>
                  <a:pt x="177834" y="473054"/>
                </a:lnTo>
                <a:lnTo>
                  <a:pt x="156231" y="435209"/>
                </a:lnTo>
                <a:lnTo>
                  <a:pt x="136212" y="397365"/>
                </a:lnTo>
                <a:lnTo>
                  <a:pt x="118057" y="359521"/>
                </a:lnTo>
                <a:lnTo>
                  <a:pt x="101895" y="321676"/>
                </a:lnTo>
                <a:lnTo>
                  <a:pt x="87435" y="283832"/>
                </a:lnTo>
                <a:lnTo>
                  <a:pt x="74349" y="245988"/>
                </a:lnTo>
                <a:lnTo>
                  <a:pt x="62307" y="208143"/>
                </a:lnTo>
                <a:lnTo>
                  <a:pt x="50978" y="170299"/>
                </a:lnTo>
                <a:lnTo>
                  <a:pt x="40034" y="132455"/>
                </a:lnTo>
                <a:lnTo>
                  <a:pt x="34603" y="113533"/>
                </a:lnTo>
                <a:lnTo>
                  <a:pt x="29145" y="94610"/>
                </a:lnTo>
                <a:lnTo>
                  <a:pt x="23618" y="75688"/>
                </a:lnTo>
                <a:lnTo>
                  <a:pt x="17981" y="56766"/>
                </a:lnTo>
                <a:lnTo>
                  <a:pt x="12193" y="37844"/>
                </a:lnTo>
                <a:lnTo>
                  <a:pt x="6213" y="18922"/>
                </a:lnTo>
                <a:lnTo>
                  <a:pt x="0" y="0"/>
                </a:lnTo>
              </a:path>
            </a:pathLst>
          </a:custGeom>
          <a:ln w="21328">
            <a:solidFill>
              <a:srgbClr val="EA92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944321" y="5452040"/>
            <a:ext cx="166968" cy="166968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94439"/>
                </a:moveTo>
                <a:lnTo>
                  <a:pt x="189039" y="0"/>
                </a:lnTo>
                <a:lnTo>
                  <a:pt x="189039" y="188879"/>
                </a:lnTo>
                <a:lnTo>
                  <a:pt x="0" y="94439"/>
                </a:lnTo>
                <a:close/>
              </a:path>
            </a:pathLst>
          </a:custGeom>
          <a:ln w="914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716986" y="5117401"/>
            <a:ext cx="166968" cy="166968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94439"/>
                </a:moveTo>
                <a:lnTo>
                  <a:pt x="189039" y="0"/>
                </a:lnTo>
                <a:lnTo>
                  <a:pt x="189039" y="188879"/>
                </a:lnTo>
                <a:lnTo>
                  <a:pt x="0" y="94439"/>
                </a:lnTo>
                <a:close/>
              </a:path>
            </a:pathLst>
          </a:custGeom>
          <a:ln w="914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508484" y="4784105"/>
            <a:ext cx="166968" cy="166968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94439"/>
                </a:moveTo>
                <a:lnTo>
                  <a:pt x="189039" y="0"/>
                </a:lnTo>
                <a:lnTo>
                  <a:pt x="189039" y="188879"/>
                </a:lnTo>
                <a:lnTo>
                  <a:pt x="0" y="94439"/>
                </a:lnTo>
                <a:close/>
              </a:path>
            </a:pathLst>
          </a:custGeom>
          <a:ln w="914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395489" y="4449466"/>
            <a:ext cx="166968" cy="166968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94439"/>
                </a:moveTo>
                <a:lnTo>
                  <a:pt x="189039" y="0"/>
                </a:lnTo>
                <a:lnTo>
                  <a:pt x="189039" y="188879"/>
                </a:lnTo>
                <a:lnTo>
                  <a:pt x="0" y="94439"/>
                </a:lnTo>
                <a:close/>
              </a:path>
            </a:pathLst>
          </a:custGeom>
          <a:ln w="914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707554" y="5982883"/>
            <a:ext cx="148478" cy="239246"/>
          </a:xfrm>
          <a:custGeom>
            <a:avLst/>
            <a:gdLst/>
            <a:ahLst/>
            <a:cxnLst/>
            <a:rect l="l" t="t" r="r" b="b"/>
            <a:pathLst>
              <a:path w="168275" h="271145">
                <a:moveTo>
                  <a:pt x="0" y="271099"/>
                </a:moveTo>
                <a:lnTo>
                  <a:pt x="0" y="0"/>
                </a:lnTo>
                <a:lnTo>
                  <a:pt x="167703" y="0"/>
                </a:lnTo>
                <a:lnTo>
                  <a:pt x="167703" y="271099"/>
                </a:lnTo>
                <a:lnTo>
                  <a:pt x="0" y="271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15650" y="5982856"/>
            <a:ext cx="148478" cy="169769"/>
          </a:xfrm>
          <a:custGeom>
            <a:avLst/>
            <a:gdLst/>
            <a:ahLst/>
            <a:cxnLst/>
            <a:rect l="l" t="t" r="r" b="b"/>
            <a:pathLst>
              <a:path w="168275" h="192404">
                <a:moveTo>
                  <a:pt x="0" y="191926"/>
                </a:moveTo>
                <a:lnTo>
                  <a:pt x="0" y="0"/>
                </a:lnTo>
                <a:lnTo>
                  <a:pt x="167687" y="0"/>
                </a:lnTo>
                <a:lnTo>
                  <a:pt x="167687" y="191926"/>
                </a:lnTo>
                <a:lnTo>
                  <a:pt x="0" y="1919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122402" y="5982863"/>
            <a:ext cx="148478" cy="68916"/>
          </a:xfrm>
          <a:custGeom>
            <a:avLst/>
            <a:gdLst/>
            <a:ahLst/>
            <a:cxnLst/>
            <a:rect l="l" t="t" r="r" b="b"/>
            <a:pathLst>
              <a:path w="168275" h="78104">
                <a:moveTo>
                  <a:pt x="0" y="77684"/>
                </a:moveTo>
                <a:lnTo>
                  <a:pt x="0" y="0"/>
                </a:lnTo>
                <a:lnTo>
                  <a:pt x="167696" y="0"/>
                </a:lnTo>
                <a:lnTo>
                  <a:pt x="167696" y="77684"/>
                </a:lnTo>
                <a:lnTo>
                  <a:pt x="0" y="776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829152" y="5982858"/>
            <a:ext cx="148478" cy="137272"/>
          </a:xfrm>
          <a:custGeom>
            <a:avLst/>
            <a:gdLst/>
            <a:ahLst/>
            <a:cxnLst/>
            <a:rect l="l" t="t" r="r" b="b"/>
            <a:pathLst>
              <a:path w="168275" h="155575">
                <a:moveTo>
                  <a:pt x="0" y="155368"/>
                </a:moveTo>
                <a:lnTo>
                  <a:pt x="0" y="0"/>
                </a:lnTo>
                <a:lnTo>
                  <a:pt x="167706" y="0"/>
                </a:lnTo>
                <a:lnTo>
                  <a:pt x="167706" y="155368"/>
                </a:lnTo>
                <a:lnTo>
                  <a:pt x="0" y="1553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535903" y="5982854"/>
            <a:ext cx="148478" cy="207309"/>
          </a:xfrm>
          <a:custGeom>
            <a:avLst/>
            <a:gdLst/>
            <a:ahLst/>
            <a:cxnLst/>
            <a:rect l="l" t="t" r="r" b="b"/>
            <a:pathLst>
              <a:path w="168275" h="234950">
                <a:moveTo>
                  <a:pt x="0" y="234576"/>
                </a:moveTo>
                <a:lnTo>
                  <a:pt x="0" y="0"/>
                </a:lnTo>
                <a:lnTo>
                  <a:pt x="167696" y="0"/>
                </a:lnTo>
                <a:lnTo>
                  <a:pt x="167696" y="234576"/>
                </a:lnTo>
                <a:lnTo>
                  <a:pt x="0" y="2345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243999" y="5982881"/>
            <a:ext cx="148478" cy="275665"/>
          </a:xfrm>
          <a:custGeom>
            <a:avLst/>
            <a:gdLst/>
            <a:ahLst/>
            <a:cxnLst/>
            <a:rect l="l" t="t" r="r" b="b"/>
            <a:pathLst>
              <a:path w="168275" h="312420">
                <a:moveTo>
                  <a:pt x="0" y="312224"/>
                </a:moveTo>
                <a:lnTo>
                  <a:pt x="0" y="0"/>
                </a:lnTo>
                <a:lnTo>
                  <a:pt x="167689" y="0"/>
                </a:lnTo>
                <a:lnTo>
                  <a:pt x="167689" y="312224"/>
                </a:lnTo>
                <a:lnTo>
                  <a:pt x="0" y="312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5725583" y="5720080"/>
            <a:ext cx="297133" cy="51266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spc="-4" dirty="0">
                <a:latin typeface="微软雅黑"/>
                <a:cs typeface="微软雅黑"/>
              </a:rPr>
              <a:t>0</a:t>
            </a:r>
            <a:r>
              <a:rPr sz="882" b="1" dirty="0">
                <a:latin typeface="微软雅黑"/>
                <a:cs typeface="微软雅黑"/>
              </a:rPr>
              <a:t>.</a:t>
            </a:r>
            <a:r>
              <a:rPr sz="882" b="1" spc="4" dirty="0">
                <a:latin typeface="微软雅黑"/>
                <a:cs typeface="微软雅黑"/>
              </a:rPr>
              <a:t>0</a:t>
            </a:r>
            <a:r>
              <a:rPr sz="882" b="1" dirty="0">
                <a:latin typeface="微软雅黑"/>
                <a:cs typeface="微软雅黑"/>
              </a:rPr>
              <a:t>1</a:t>
            </a:r>
            <a:endParaRPr sz="882">
              <a:latin typeface="微软雅黑"/>
              <a:cs typeface="微软雅黑"/>
            </a:endParaRPr>
          </a:p>
          <a:p>
            <a:pPr marL="225250">
              <a:spcBef>
                <a:spcPts val="216"/>
              </a:spcBef>
            </a:pPr>
            <a:r>
              <a:rPr sz="882" b="1" spc="-4" dirty="0">
                <a:latin typeface="微软雅黑"/>
                <a:cs typeface="微软雅黑"/>
              </a:rPr>
              <a:t>1</a:t>
            </a:r>
            <a:r>
              <a:rPr sz="882" b="1" spc="4" dirty="0">
                <a:latin typeface="微软雅黑"/>
                <a:cs typeface="微软雅黑"/>
              </a:rPr>
              <a:t>9</a:t>
            </a:r>
            <a:r>
              <a:rPr sz="882" b="1" spc="-4" dirty="0">
                <a:latin typeface="微软雅黑"/>
                <a:cs typeface="微软雅黑"/>
              </a:rPr>
              <a:t>8</a:t>
            </a:r>
            <a:r>
              <a:rPr sz="882" b="1" dirty="0">
                <a:latin typeface="微软雅黑"/>
                <a:cs typeface="微软雅黑"/>
              </a:rPr>
              <a:t>0</a:t>
            </a:r>
            <a:endParaRPr sz="882">
              <a:latin typeface="微软雅黑"/>
              <a:cs typeface="微软雅黑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432703" y="5971609"/>
            <a:ext cx="135743" cy="1921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spc="-4" dirty="0">
                <a:latin typeface="微软雅黑"/>
                <a:cs typeface="微软雅黑"/>
              </a:rPr>
              <a:t>0</a:t>
            </a:r>
            <a:r>
              <a:rPr sz="882" b="1" dirty="0">
                <a:latin typeface="微软雅黑"/>
                <a:cs typeface="微软雅黑"/>
              </a:rPr>
              <a:t>.1</a:t>
            </a:r>
            <a:endParaRPr sz="882">
              <a:latin typeface="微软雅黑"/>
              <a:cs typeface="微软雅黑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139823" y="5971384"/>
            <a:ext cx="135743" cy="913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dirty="0">
                <a:latin typeface="微软雅黑"/>
                <a:cs typeface="微软雅黑"/>
              </a:rPr>
              <a:t>1</a:t>
            </a:r>
            <a:endParaRPr sz="882">
              <a:latin typeface="微软雅黑"/>
              <a:cs typeface="微软雅黑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846942" y="5971883"/>
            <a:ext cx="135743" cy="16024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spc="-4" dirty="0">
                <a:latin typeface="微软雅黑"/>
                <a:cs typeface="微软雅黑"/>
              </a:rPr>
              <a:t>1</a:t>
            </a:r>
            <a:r>
              <a:rPr sz="882" b="1" dirty="0">
                <a:latin typeface="微软雅黑"/>
                <a:cs typeface="微软雅黑"/>
              </a:rPr>
              <a:t>0</a:t>
            </a:r>
            <a:endParaRPr sz="882">
              <a:latin typeface="微软雅黑"/>
              <a:cs typeface="微软雅黑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554063" y="5971044"/>
            <a:ext cx="135743" cy="22972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spc="-4" dirty="0">
                <a:latin typeface="微软雅黑"/>
                <a:cs typeface="微软雅黑"/>
              </a:rPr>
              <a:t>1</a:t>
            </a:r>
            <a:r>
              <a:rPr sz="882" b="1" spc="4" dirty="0">
                <a:latin typeface="微软雅黑"/>
                <a:cs typeface="微软雅黑"/>
              </a:rPr>
              <a:t>0</a:t>
            </a:r>
            <a:r>
              <a:rPr sz="882" b="1" dirty="0">
                <a:latin typeface="微软雅黑"/>
                <a:cs typeface="微软雅黑"/>
              </a:rPr>
              <a:t>0</a:t>
            </a:r>
            <a:endParaRPr sz="882">
              <a:latin typeface="微软雅黑"/>
              <a:cs typeface="微软雅黑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261185" y="5971555"/>
            <a:ext cx="135743" cy="29863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spc="-4" dirty="0">
                <a:latin typeface="微软雅黑"/>
                <a:cs typeface="微软雅黑"/>
              </a:rPr>
              <a:t>1</a:t>
            </a:r>
            <a:r>
              <a:rPr sz="882" b="1" spc="4" dirty="0">
                <a:latin typeface="微软雅黑"/>
                <a:cs typeface="微软雅黑"/>
              </a:rPr>
              <a:t>0</a:t>
            </a:r>
            <a:r>
              <a:rPr sz="882" b="1" spc="-4" dirty="0">
                <a:latin typeface="微软雅黑"/>
                <a:cs typeface="微软雅黑"/>
              </a:rPr>
              <a:t>0</a:t>
            </a:r>
            <a:r>
              <a:rPr sz="882" b="1" dirty="0">
                <a:latin typeface="微软雅黑"/>
                <a:cs typeface="微软雅黑"/>
              </a:rPr>
              <a:t>0</a:t>
            </a:r>
            <a:endParaRPr sz="882">
              <a:latin typeface="微软雅黑"/>
              <a:cs typeface="微软雅黑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887572" y="4912348"/>
            <a:ext cx="322781" cy="4381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spc="-4" dirty="0">
                <a:latin typeface="微软雅黑"/>
                <a:cs typeface="微软雅黑"/>
              </a:rPr>
              <a:t>2</a:t>
            </a:r>
            <a:r>
              <a:rPr sz="882" b="1" spc="4" dirty="0">
                <a:latin typeface="微软雅黑"/>
                <a:cs typeface="微软雅黑"/>
              </a:rPr>
              <a:t>0</a:t>
            </a:r>
            <a:r>
              <a:rPr sz="882" b="1" spc="-4" dirty="0">
                <a:latin typeface="微软雅黑"/>
                <a:cs typeface="微软雅黑"/>
              </a:rPr>
              <a:t>0</a:t>
            </a:r>
            <a:r>
              <a:rPr sz="882" b="1" dirty="0">
                <a:latin typeface="微软雅黑"/>
                <a:cs typeface="微软雅黑"/>
              </a:rPr>
              <a:t>0</a:t>
            </a:r>
            <a:endParaRPr sz="882">
              <a:latin typeface="微软雅黑"/>
              <a:cs typeface="微软雅黑"/>
            </a:endParaRPr>
          </a:p>
          <a:p>
            <a:pPr marL="203397">
              <a:spcBef>
                <a:spcPts val="397"/>
              </a:spcBef>
            </a:pPr>
            <a:r>
              <a:rPr sz="882" b="1" dirty="0">
                <a:latin typeface="微软雅黑"/>
                <a:cs typeface="微软雅黑"/>
              </a:rPr>
              <a:t>年份</a:t>
            </a:r>
            <a:endParaRPr sz="882">
              <a:latin typeface="微软雅黑"/>
              <a:cs typeface="微软雅黑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887572" y="4384397"/>
            <a:ext cx="135743" cy="29863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spc="-4" dirty="0">
                <a:latin typeface="微软雅黑"/>
                <a:cs typeface="微软雅黑"/>
              </a:rPr>
              <a:t>2</a:t>
            </a:r>
            <a:r>
              <a:rPr sz="882" b="1" spc="4" dirty="0">
                <a:latin typeface="微软雅黑"/>
                <a:cs typeface="微软雅黑"/>
              </a:rPr>
              <a:t>0</a:t>
            </a:r>
            <a:r>
              <a:rPr sz="882" b="1" spc="-4" dirty="0">
                <a:latin typeface="微软雅黑"/>
                <a:cs typeface="微软雅黑"/>
              </a:rPr>
              <a:t>2</a:t>
            </a:r>
            <a:r>
              <a:rPr sz="882" b="1" dirty="0">
                <a:latin typeface="微软雅黑"/>
                <a:cs typeface="微软雅黑"/>
              </a:rPr>
              <a:t>0</a:t>
            </a:r>
            <a:endParaRPr sz="882">
              <a:latin typeface="微软雅黑"/>
              <a:cs typeface="微软雅黑"/>
            </a:endParaRPr>
          </a:p>
        </p:txBody>
      </p:sp>
      <p:sp>
        <p:nvSpPr>
          <p:cNvPr id="72" name="object 72"/>
          <p:cNvSpPr txBox="1"/>
          <p:nvPr/>
        </p:nvSpPr>
        <p:spPr>
          <a:xfrm rot="10800000">
            <a:off x="4703719" y="6269952"/>
            <a:ext cx="710409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54"/>
              </a:lnSpc>
            </a:pPr>
            <a:r>
              <a:rPr sz="882" b="1" spc="-4" dirty="0">
                <a:latin typeface="微软雅黑"/>
                <a:cs typeface="微软雅黑"/>
              </a:rPr>
              <a:t>增长百分比</a:t>
            </a:r>
            <a:r>
              <a:rPr sz="882" b="1" spc="9" dirty="0">
                <a:latin typeface="微软雅黑"/>
                <a:cs typeface="微软雅黑"/>
              </a:rPr>
              <a:t> </a:t>
            </a:r>
            <a:r>
              <a:rPr sz="882" b="1" spc="-4" dirty="0">
                <a:latin typeface="微软雅黑"/>
                <a:cs typeface="微软雅黑"/>
              </a:rPr>
              <a:t>%</a:t>
            </a:r>
            <a:endParaRPr sz="882">
              <a:latin typeface="微软雅黑"/>
              <a:cs typeface="微软雅黑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4110825" y="5829658"/>
            <a:ext cx="0" cy="215153"/>
          </a:xfrm>
          <a:custGeom>
            <a:avLst/>
            <a:gdLst/>
            <a:ahLst/>
            <a:cxnLst/>
            <a:rect l="l" t="t" r="r" b="b"/>
            <a:pathLst>
              <a:path h="243840">
                <a:moveTo>
                  <a:pt x="0" y="243699"/>
                </a:moveTo>
                <a:lnTo>
                  <a:pt x="0" y="0"/>
                </a:lnTo>
              </a:path>
            </a:pathLst>
          </a:custGeom>
          <a:ln w="21323">
            <a:solidFill>
              <a:srgbClr val="70AD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078915" y="5904915"/>
            <a:ext cx="65554" cy="66115"/>
          </a:xfrm>
          <a:custGeom>
            <a:avLst/>
            <a:gdLst/>
            <a:ahLst/>
            <a:cxnLst/>
            <a:rect l="l" t="t" r="r" b="b"/>
            <a:pathLst>
              <a:path w="74294" h="74929">
                <a:moveTo>
                  <a:pt x="74214" y="34991"/>
                </a:moveTo>
                <a:lnTo>
                  <a:pt x="71693" y="49874"/>
                </a:lnTo>
                <a:lnTo>
                  <a:pt x="64681" y="61934"/>
                </a:lnTo>
                <a:lnTo>
                  <a:pt x="54157" y="70377"/>
                </a:lnTo>
                <a:lnTo>
                  <a:pt x="41096" y="74407"/>
                </a:lnTo>
                <a:lnTo>
                  <a:pt x="25568" y="72101"/>
                </a:lnTo>
                <a:lnTo>
                  <a:pt x="13138" y="65477"/>
                </a:lnTo>
                <a:lnTo>
                  <a:pt x="4413" y="55449"/>
                </a:lnTo>
                <a:lnTo>
                  <a:pt x="0" y="42930"/>
                </a:lnTo>
                <a:lnTo>
                  <a:pt x="2110" y="26946"/>
                </a:lnTo>
                <a:lnTo>
                  <a:pt x="8425" y="14250"/>
                </a:lnTo>
                <a:lnTo>
                  <a:pt x="18073" y="5315"/>
                </a:lnTo>
                <a:lnTo>
                  <a:pt x="30185" y="614"/>
                </a:lnTo>
                <a:lnTo>
                  <a:pt x="36931" y="0"/>
                </a:lnTo>
                <a:lnTo>
                  <a:pt x="50961" y="2721"/>
                </a:lnTo>
                <a:lnTo>
                  <a:pt x="62565" y="10173"/>
                </a:lnTo>
                <a:lnTo>
                  <a:pt x="70673" y="21286"/>
                </a:lnTo>
                <a:lnTo>
                  <a:pt x="74214" y="34991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078915" y="5904915"/>
            <a:ext cx="65554" cy="66115"/>
          </a:xfrm>
          <a:custGeom>
            <a:avLst/>
            <a:gdLst/>
            <a:ahLst/>
            <a:cxnLst/>
            <a:rect l="l" t="t" r="r" b="b"/>
            <a:pathLst>
              <a:path w="74294" h="74929">
                <a:moveTo>
                  <a:pt x="36931" y="0"/>
                </a:moveTo>
                <a:lnTo>
                  <a:pt x="50961" y="2721"/>
                </a:lnTo>
                <a:lnTo>
                  <a:pt x="62565" y="10173"/>
                </a:lnTo>
                <a:lnTo>
                  <a:pt x="70673" y="21286"/>
                </a:lnTo>
                <a:lnTo>
                  <a:pt x="74214" y="34991"/>
                </a:lnTo>
                <a:lnTo>
                  <a:pt x="71693" y="49874"/>
                </a:lnTo>
                <a:lnTo>
                  <a:pt x="64681" y="61934"/>
                </a:lnTo>
                <a:lnTo>
                  <a:pt x="54157" y="70377"/>
                </a:lnTo>
                <a:lnTo>
                  <a:pt x="41096" y="74407"/>
                </a:lnTo>
                <a:lnTo>
                  <a:pt x="25568" y="72101"/>
                </a:lnTo>
                <a:lnTo>
                  <a:pt x="13138" y="65477"/>
                </a:lnTo>
                <a:lnTo>
                  <a:pt x="4413" y="55449"/>
                </a:lnTo>
                <a:lnTo>
                  <a:pt x="0" y="42930"/>
                </a:lnTo>
                <a:lnTo>
                  <a:pt x="2110" y="26946"/>
                </a:lnTo>
                <a:lnTo>
                  <a:pt x="8425" y="14250"/>
                </a:lnTo>
                <a:lnTo>
                  <a:pt x="18073" y="5315"/>
                </a:lnTo>
                <a:lnTo>
                  <a:pt x="30185" y="614"/>
                </a:lnTo>
                <a:lnTo>
                  <a:pt x="36931" y="0"/>
                </a:lnTo>
                <a:close/>
              </a:path>
            </a:pathLst>
          </a:custGeom>
          <a:ln w="28954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4046295" y="5572975"/>
            <a:ext cx="135743" cy="24596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dirty="0">
                <a:latin typeface="微软雅黑"/>
                <a:cs typeface="微软雅黑"/>
              </a:rPr>
              <a:t>人口</a:t>
            </a:r>
            <a:endParaRPr sz="882">
              <a:latin typeface="微软雅黑"/>
              <a:cs typeface="微软雅黑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4110825" y="5257143"/>
            <a:ext cx="0" cy="75640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85290"/>
                </a:moveTo>
                <a:lnTo>
                  <a:pt x="0" y="0"/>
                </a:lnTo>
              </a:path>
            </a:pathLst>
          </a:custGeom>
          <a:ln w="21323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110825" y="5399600"/>
            <a:ext cx="0" cy="72838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82248"/>
                </a:moveTo>
                <a:lnTo>
                  <a:pt x="0" y="0"/>
                </a:lnTo>
              </a:path>
            </a:pathLst>
          </a:custGeom>
          <a:ln w="21323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077196" y="5332399"/>
            <a:ext cx="67796" cy="67235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0" y="76161"/>
                </a:moveTo>
                <a:lnTo>
                  <a:pt x="0" y="0"/>
                </a:lnTo>
                <a:lnTo>
                  <a:pt x="76233" y="0"/>
                </a:lnTo>
                <a:lnTo>
                  <a:pt x="76233" y="76161"/>
                </a:lnTo>
                <a:lnTo>
                  <a:pt x="0" y="76161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077196" y="5332399"/>
            <a:ext cx="67796" cy="67235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0" y="76161"/>
                </a:moveTo>
                <a:lnTo>
                  <a:pt x="0" y="0"/>
                </a:lnTo>
                <a:lnTo>
                  <a:pt x="76233" y="0"/>
                </a:lnTo>
                <a:lnTo>
                  <a:pt x="76233" y="76161"/>
                </a:lnTo>
                <a:lnTo>
                  <a:pt x="0" y="76161"/>
                </a:lnTo>
                <a:close/>
              </a:path>
            </a:pathLst>
          </a:custGeom>
          <a:ln w="15239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4046295" y="5000685"/>
            <a:ext cx="135743" cy="24596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dirty="0">
                <a:latin typeface="微软雅黑"/>
                <a:cs typeface="微软雅黑"/>
              </a:rPr>
              <a:t>本科</a:t>
            </a:r>
            <a:endParaRPr sz="882">
              <a:latin typeface="微软雅黑"/>
              <a:cs typeface="微软雅黑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4110825" y="4685971"/>
            <a:ext cx="0" cy="215153"/>
          </a:xfrm>
          <a:custGeom>
            <a:avLst/>
            <a:gdLst/>
            <a:ahLst/>
            <a:cxnLst/>
            <a:rect l="l" t="t" r="r" b="b"/>
            <a:pathLst>
              <a:path h="243839">
                <a:moveTo>
                  <a:pt x="0" y="243699"/>
                </a:moveTo>
                <a:lnTo>
                  <a:pt x="0" y="0"/>
                </a:lnTo>
              </a:path>
            </a:pathLst>
          </a:custGeom>
          <a:ln w="21323">
            <a:solidFill>
              <a:srgbClr val="EA927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077196" y="4759884"/>
            <a:ext cx="67796" cy="67235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0" y="38080"/>
                </a:moveTo>
                <a:lnTo>
                  <a:pt x="76233" y="0"/>
                </a:lnTo>
                <a:lnTo>
                  <a:pt x="76233" y="76161"/>
                </a:lnTo>
                <a:lnTo>
                  <a:pt x="0" y="38080"/>
                </a:lnTo>
                <a:close/>
              </a:path>
            </a:pathLst>
          </a:custGeom>
          <a:ln w="914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4046295" y="4316845"/>
            <a:ext cx="135743" cy="35746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dirty="0">
                <a:latin typeface="微软雅黑"/>
                <a:cs typeface="微软雅黑"/>
              </a:rPr>
              <a:t>研究生</a:t>
            </a:r>
            <a:endParaRPr sz="882">
              <a:latin typeface="微软雅黑"/>
              <a:cs typeface="微软雅黑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647267" y="269109"/>
            <a:ext cx="8336988" cy="63199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4748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0816" y="3056070"/>
            <a:ext cx="135743" cy="58326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新教育</a:t>
            </a:r>
            <a:r>
              <a:rPr sz="882" spc="-9" dirty="0">
                <a:solidFill>
                  <a:srgbClr val="0070C0"/>
                </a:solidFill>
                <a:latin typeface="等线"/>
                <a:cs typeface="等线"/>
              </a:rPr>
              <a:t>时</a:t>
            </a:r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代</a:t>
            </a:r>
            <a:endParaRPr sz="882">
              <a:latin typeface="等线"/>
              <a:cs typeface="等线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02094" y="3308500"/>
            <a:ext cx="135743" cy="7956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latin typeface="Calibri Light"/>
                <a:cs typeface="Calibri Light"/>
              </a:rPr>
              <a:t>3</a:t>
            </a:r>
            <a:endParaRPr sz="882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78351" y="3619505"/>
            <a:ext cx="135743" cy="284685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>
              <a:tabLst>
                <a:tab pos="268956" algn="l"/>
              </a:tabLst>
            </a:pPr>
            <a:r>
              <a:rPr sz="882" dirty="0">
                <a:latin typeface="等线"/>
                <a:cs typeface="等线"/>
              </a:rPr>
              <a:t>籍	</a:t>
            </a:r>
            <a:r>
              <a:rPr sz="860" baseline="29914" dirty="0">
                <a:latin typeface="Times New Roman"/>
                <a:cs typeface="Times New Roman"/>
              </a:rPr>
              <a:t>8 </a:t>
            </a:r>
            <a:r>
              <a:rPr sz="860" spc="59" baseline="29914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等线"/>
                <a:cs typeface="等线"/>
              </a:rPr>
              <a:t>的</a:t>
            </a:r>
            <a:r>
              <a:rPr sz="882" spc="4" dirty="0">
                <a:latin typeface="等线"/>
                <a:cs typeface="等线"/>
              </a:rPr>
              <a:t>辅助性</a:t>
            </a:r>
            <a:r>
              <a:rPr sz="882" spc="9" dirty="0">
                <a:latin typeface="等线"/>
                <a:cs typeface="等线"/>
              </a:rPr>
              <a:t>读</a:t>
            </a:r>
            <a:r>
              <a:rPr sz="882" spc="4" dirty="0">
                <a:latin typeface="等线"/>
                <a:cs typeface="等线"/>
              </a:rPr>
              <a:t>本，帮助初</a:t>
            </a:r>
            <a:r>
              <a:rPr sz="882" spc="9" dirty="0">
                <a:latin typeface="等线"/>
                <a:cs typeface="等线"/>
              </a:rPr>
              <a:t>学</a:t>
            </a:r>
            <a:r>
              <a:rPr sz="882" spc="4" dirty="0">
                <a:latin typeface="等线"/>
                <a:cs typeface="等线"/>
              </a:rPr>
              <a:t>的科研工作</a:t>
            </a:r>
            <a:r>
              <a:rPr sz="882" spc="9" dirty="0">
                <a:latin typeface="等线"/>
                <a:cs typeface="等线"/>
              </a:rPr>
              <a:t>者</a:t>
            </a:r>
            <a:r>
              <a:rPr sz="882" spc="4" dirty="0">
                <a:latin typeface="等线"/>
                <a:cs typeface="等线"/>
              </a:rPr>
              <a:t>写作科技论</a:t>
            </a:r>
            <a:endParaRPr sz="882">
              <a:latin typeface="等线"/>
              <a:cs typeface="等线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78350" y="6232935"/>
            <a:ext cx="88358" cy="5883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574" dirty="0">
                <a:latin typeface="Times New Roman"/>
                <a:cs typeface="Times New Roman"/>
              </a:rPr>
              <a:t>7</a:t>
            </a:r>
            <a:endParaRPr sz="574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51859" y="3619494"/>
            <a:ext cx="993734" cy="284685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algn="just">
              <a:lnSpc>
                <a:spcPct val="121800"/>
              </a:lnSpc>
            </a:pPr>
            <a:r>
              <a:rPr sz="882" spc="4" dirty="0">
                <a:latin typeface="等线"/>
                <a:cs typeface="等线"/>
              </a:rPr>
              <a:t>文。当然，科技论文的水平也不仅是体现在这些表达方式 上，真正起核心作用还是论文的内容与创新，这才是论文 的核心环节、灵魂所在。科技论文写作不是一种知识，而 是一种能力，写作当中的方法、技巧和隐含的一些含义， 是需要读者用心体会的，通过不断的练习和实践才能培养 </a:t>
            </a:r>
            <a:r>
              <a:rPr sz="882" dirty="0">
                <a:latin typeface="等线"/>
                <a:cs typeface="等线"/>
              </a:rPr>
              <a:t>起来。</a:t>
            </a:r>
            <a:endParaRPr sz="882">
              <a:latin typeface="等线"/>
              <a:cs typeface="等线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22253" y="3618820"/>
            <a:ext cx="610936" cy="28474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indent="243741">
              <a:lnSpc>
                <a:spcPct val="150000"/>
              </a:lnSpc>
            </a:pPr>
            <a:r>
              <a:rPr sz="882" dirty="0">
                <a:latin typeface="等线"/>
                <a:cs typeface="等线"/>
              </a:rPr>
              <a:t>科技论文主</a:t>
            </a:r>
            <a:r>
              <a:rPr sz="882" spc="-9" dirty="0">
                <a:latin typeface="等线"/>
                <a:cs typeface="等线"/>
              </a:rPr>
              <a:t>要</a:t>
            </a:r>
            <a:r>
              <a:rPr sz="882" dirty="0">
                <a:latin typeface="等线"/>
                <a:cs typeface="等线"/>
              </a:rPr>
              <a:t>用于对科学</a:t>
            </a:r>
            <a:r>
              <a:rPr sz="882" spc="-9" dirty="0">
                <a:latin typeface="等线"/>
                <a:cs typeface="等线"/>
              </a:rPr>
              <a:t>技</a:t>
            </a:r>
            <a:r>
              <a:rPr sz="882" dirty="0">
                <a:latin typeface="等线"/>
                <a:cs typeface="等线"/>
              </a:rPr>
              <a:t>术研究成果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描述，一篇 </a:t>
            </a:r>
            <a:r>
              <a:rPr sz="882" spc="4" dirty="0">
                <a:latin typeface="等线"/>
                <a:cs typeface="等线"/>
              </a:rPr>
              <a:t>好的科技论文可以展现出你的研究能力和水平，而掌握科</a:t>
            </a:r>
            <a:endParaRPr sz="882">
              <a:latin typeface="等线"/>
              <a:cs typeface="等线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42270" y="391584"/>
            <a:ext cx="1018227" cy="28474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algn="just">
              <a:lnSpc>
                <a:spcPct val="150000"/>
              </a:lnSpc>
            </a:pPr>
            <a:r>
              <a:rPr sz="882" spc="4" dirty="0">
                <a:latin typeface="等线"/>
                <a:cs typeface="等线"/>
              </a:rPr>
              <a:t>技论文写作的方法和技巧，有利于更好的展示你的成果。 </a:t>
            </a:r>
            <a:r>
              <a:rPr sz="882" dirty="0">
                <a:latin typeface="等线"/>
                <a:cs typeface="等线"/>
              </a:rPr>
              <a:t>表</a:t>
            </a:r>
            <a:r>
              <a:rPr sz="882" spc="101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2</a:t>
            </a:r>
            <a:r>
              <a:rPr sz="882" spc="49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通过</a:t>
            </a:r>
            <a:r>
              <a:rPr sz="882" spc="-9" dirty="0">
                <a:latin typeface="等线"/>
                <a:cs typeface="等线"/>
              </a:rPr>
              <a:t>一</a:t>
            </a:r>
            <a:r>
              <a:rPr sz="882" dirty="0">
                <a:latin typeface="等线"/>
                <a:cs typeface="等线"/>
              </a:rPr>
              <a:t>个实例</a:t>
            </a:r>
            <a:r>
              <a:rPr sz="882" spc="-9" dirty="0">
                <a:latin typeface="等线"/>
                <a:cs typeface="等线"/>
              </a:rPr>
              <a:t>来</a:t>
            </a:r>
            <a:r>
              <a:rPr sz="882" dirty="0">
                <a:latin typeface="等线"/>
                <a:cs typeface="等线"/>
              </a:rPr>
              <a:t>帮</a:t>
            </a:r>
            <a:r>
              <a:rPr sz="882" spc="-9" dirty="0">
                <a:latin typeface="等线"/>
                <a:cs typeface="等线"/>
              </a:rPr>
              <a:t>助</a:t>
            </a:r>
            <a:r>
              <a:rPr sz="882" dirty="0">
                <a:latin typeface="等线"/>
                <a:cs typeface="等线"/>
              </a:rPr>
              <a:t>大家了</a:t>
            </a:r>
            <a:r>
              <a:rPr sz="882" spc="-9" dirty="0">
                <a:latin typeface="等线"/>
                <a:cs typeface="等线"/>
              </a:rPr>
              <a:t>解</a:t>
            </a:r>
            <a:r>
              <a:rPr sz="882" dirty="0">
                <a:latin typeface="等线"/>
                <a:cs typeface="等线"/>
              </a:rPr>
              <a:t>科</a:t>
            </a:r>
            <a:r>
              <a:rPr sz="882" spc="-9" dirty="0">
                <a:latin typeface="等线"/>
                <a:cs typeface="等线"/>
              </a:rPr>
              <a:t>技</a:t>
            </a:r>
            <a:r>
              <a:rPr sz="882" dirty="0">
                <a:latin typeface="等线"/>
                <a:cs typeface="等线"/>
              </a:rPr>
              <a:t>论文是</a:t>
            </a:r>
            <a:r>
              <a:rPr sz="882" spc="-9" dirty="0">
                <a:latin typeface="等线"/>
                <a:cs typeface="等线"/>
              </a:rPr>
              <a:t>什</a:t>
            </a:r>
            <a:r>
              <a:rPr sz="882" dirty="0">
                <a:latin typeface="等线"/>
                <a:cs typeface="等线"/>
              </a:rPr>
              <a:t>么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以一 </a:t>
            </a:r>
            <a:r>
              <a:rPr sz="882" spc="13" dirty="0">
                <a:latin typeface="等线"/>
                <a:cs typeface="等线"/>
              </a:rPr>
              <a:t>个很通俗化</a:t>
            </a:r>
            <a:r>
              <a:rPr sz="882" spc="9" dirty="0">
                <a:latin typeface="等线"/>
                <a:cs typeface="等线"/>
              </a:rPr>
              <a:t>的</a:t>
            </a:r>
            <a:r>
              <a:rPr sz="882" spc="13" dirty="0">
                <a:latin typeface="等线"/>
                <a:cs typeface="等线"/>
              </a:rPr>
              <a:t>“洗袜子”为</a:t>
            </a:r>
            <a:r>
              <a:rPr sz="882" spc="18" dirty="0">
                <a:latin typeface="等线"/>
                <a:cs typeface="等线"/>
              </a:rPr>
              <a:t>选</a:t>
            </a:r>
            <a:r>
              <a:rPr sz="882" spc="13" dirty="0">
                <a:latin typeface="等线"/>
                <a:cs typeface="等线"/>
              </a:rPr>
              <a:t>题，采用不</a:t>
            </a:r>
            <a:r>
              <a:rPr sz="882" spc="9" dirty="0">
                <a:latin typeface="等线"/>
                <a:cs typeface="等线"/>
              </a:rPr>
              <a:t>同</a:t>
            </a:r>
            <a:r>
              <a:rPr sz="882" spc="13" dirty="0">
                <a:latin typeface="等线"/>
                <a:cs typeface="等线"/>
              </a:rPr>
              <a:t>的表达层次</a:t>
            </a:r>
            <a:r>
              <a:rPr sz="882" spc="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体 </a:t>
            </a:r>
            <a:r>
              <a:rPr sz="882" spc="4" dirty="0">
                <a:latin typeface="等线"/>
                <a:cs typeface="等线"/>
              </a:rPr>
              <a:t>现出从本科生到博士生所涉及的深度与层次，深化与细致 </a:t>
            </a:r>
            <a:r>
              <a:rPr sz="882" dirty="0">
                <a:latin typeface="等线"/>
                <a:cs typeface="等线"/>
              </a:rPr>
              <a:t>的程度。</a:t>
            </a:r>
            <a:endParaRPr sz="882">
              <a:latin typeface="等线"/>
              <a:cs typeface="等线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81263" y="1955429"/>
            <a:ext cx="298800" cy="294714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971" b="1" i="1" dirty="0">
                <a:latin typeface="等线"/>
                <a:cs typeface="等线"/>
              </a:rPr>
              <a:t>表</a:t>
            </a:r>
            <a:r>
              <a:rPr sz="971" b="1" i="1" spc="-35" dirty="0">
                <a:latin typeface="等线"/>
                <a:cs typeface="等线"/>
              </a:rPr>
              <a:t> </a:t>
            </a:r>
            <a:r>
              <a:rPr sz="927" b="1" i="1" dirty="0">
                <a:latin typeface="Times New Roman"/>
                <a:cs typeface="Times New Roman"/>
              </a:rPr>
              <a:t>1</a:t>
            </a:r>
            <a:r>
              <a:rPr sz="927" b="1" i="1" spc="4" dirty="0">
                <a:latin typeface="Times New Roman"/>
                <a:cs typeface="Times New Roman"/>
              </a:rPr>
              <a:t> </a:t>
            </a:r>
            <a:r>
              <a:rPr sz="971" b="1" i="1" dirty="0">
                <a:latin typeface="等线"/>
                <a:cs typeface="等线"/>
              </a:rPr>
              <a:t>以</a:t>
            </a:r>
            <a:r>
              <a:rPr sz="971" b="1" i="1" spc="66" dirty="0">
                <a:latin typeface="等线"/>
                <a:cs typeface="等线"/>
              </a:rPr>
              <a:t>“</a:t>
            </a:r>
            <a:r>
              <a:rPr sz="971" b="1" i="1" dirty="0">
                <a:latin typeface="等线"/>
                <a:cs typeface="等线"/>
              </a:rPr>
              <a:t>洗</a:t>
            </a:r>
            <a:r>
              <a:rPr sz="971" b="1" i="1" spc="-9" dirty="0">
                <a:latin typeface="等线"/>
                <a:cs typeface="等线"/>
              </a:rPr>
              <a:t>袜</a:t>
            </a:r>
            <a:r>
              <a:rPr sz="971" b="1" i="1" dirty="0">
                <a:latin typeface="等线"/>
                <a:cs typeface="等线"/>
              </a:rPr>
              <a:t>子</a:t>
            </a:r>
            <a:r>
              <a:rPr sz="971" b="1" i="1" spc="66" dirty="0">
                <a:latin typeface="等线"/>
                <a:cs typeface="等线"/>
              </a:rPr>
              <a:t>”</a:t>
            </a:r>
            <a:r>
              <a:rPr sz="971" b="1" i="1" dirty="0">
                <a:latin typeface="等线"/>
                <a:cs typeface="等线"/>
              </a:rPr>
              <a:t>为主题的学士、硕士、博士论文层次对比</a:t>
            </a:r>
            <a:endParaRPr sz="971">
              <a:latin typeface="等线"/>
              <a:cs typeface="等线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15465" y="1258868"/>
            <a:ext cx="462563" cy="188034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indent="445458">
              <a:lnSpc>
                <a:spcPct val="112799"/>
              </a:lnSpc>
            </a:pPr>
            <a:r>
              <a:rPr sz="794" dirty="0">
                <a:latin typeface="等线"/>
                <a:cs typeface="等线"/>
              </a:rPr>
              <a:t>章，袜子的发明对于人类社会的 价值以及其设计上的不足</a:t>
            </a:r>
            <a:endParaRPr sz="794">
              <a:latin typeface="等线"/>
              <a:cs typeface="等线"/>
            </a:endParaRPr>
          </a:p>
          <a:p>
            <a:pPr marL="456664">
              <a:spcBef>
                <a:spcPts val="476"/>
              </a:spcBef>
            </a:pPr>
            <a:r>
              <a:rPr sz="794" dirty="0">
                <a:latin typeface="等线"/>
                <a:cs typeface="等线"/>
              </a:rPr>
              <a:t>章，基于生物质能和电能的洗袜</a:t>
            </a:r>
            <a:endParaRPr sz="794">
              <a:latin typeface="等线"/>
              <a:cs typeface="等线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48695" y="1286976"/>
            <a:ext cx="417165" cy="185233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456664"/>
            <a:r>
              <a:rPr sz="794" dirty="0">
                <a:latin typeface="等线"/>
                <a:cs typeface="等线"/>
              </a:rPr>
              <a:t>章，基于</a:t>
            </a:r>
            <a:r>
              <a:rPr sz="794" spc="-22" dirty="0">
                <a:latin typeface="等线"/>
                <a:cs typeface="等线"/>
              </a:rPr>
              <a:t> </a:t>
            </a:r>
            <a:r>
              <a:rPr sz="794" spc="-4" dirty="0">
                <a:latin typeface="Times New Roman"/>
                <a:cs typeface="Times New Roman"/>
              </a:rPr>
              <a:t>N</a:t>
            </a:r>
            <a:r>
              <a:rPr sz="794" dirty="0">
                <a:latin typeface="Times New Roman"/>
                <a:cs typeface="Times New Roman"/>
              </a:rPr>
              <a:t>aiver-</a:t>
            </a:r>
            <a:endParaRPr sz="794">
              <a:latin typeface="Times New Roman"/>
              <a:cs typeface="Times New Roman"/>
            </a:endParaRPr>
          </a:p>
          <a:p>
            <a:pPr marL="11206" marR="4483" indent="453862">
              <a:lnSpc>
                <a:spcPts val="1077"/>
              </a:lnSpc>
              <a:spcBef>
                <a:spcPts val="53"/>
              </a:spcBef>
            </a:pPr>
            <a:r>
              <a:rPr sz="794" dirty="0">
                <a:latin typeface="Times New Roman"/>
                <a:cs typeface="Times New Roman"/>
              </a:rPr>
              <a:t>rier/</a:t>
            </a:r>
            <a:r>
              <a:rPr sz="794" spc="-9" dirty="0">
                <a:latin typeface="Times New Roman"/>
                <a:cs typeface="Times New Roman"/>
              </a:rPr>
              <a:t>F</a:t>
            </a:r>
            <a:r>
              <a:rPr sz="794" dirty="0">
                <a:latin typeface="Times New Roman"/>
                <a:cs typeface="Times New Roman"/>
              </a:rPr>
              <a:t>ick</a:t>
            </a:r>
            <a:r>
              <a:rPr sz="794" spc="-40" dirty="0">
                <a:latin typeface="Times New Roman"/>
                <a:cs typeface="Times New Roman"/>
              </a:rPr>
              <a:t> </a:t>
            </a:r>
            <a:r>
              <a:rPr sz="794" dirty="0">
                <a:latin typeface="等线"/>
                <a:cs typeface="等线"/>
              </a:rPr>
              <a:t>方程的洗</a:t>
            </a:r>
            <a:r>
              <a:rPr sz="794" spc="-9" dirty="0">
                <a:latin typeface="等线"/>
                <a:cs typeface="等线"/>
              </a:rPr>
              <a:t>袜</a:t>
            </a:r>
            <a:r>
              <a:rPr sz="794" dirty="0">
                <a:latin typeface="等线"/>
                <a:cs typeface="等线"/>
              </a:rPr>
              <a:t>子过程中动 量、热量、质量传递模型建立</a:t>
            </a:r>
            <a:endParaRPr sz="794">
              <a:latin typeface="等线"/>
              <a:cs typeface="等线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93465" y="1195444"/>
            <a:ext cx="0" cy="4467225"/>
          </a:xfrm>
          <a:custGeom>
            <a:avLst/>
            <a:gdLst/>
            <a:ahLst/>
            <a:cxnLst/>
            <a:rect l="l" t="t" r="r" b="b"/>
            <a:pathLst>
              <a:path h="5062855">
                <a:moveTo>
                  <a:pt x="0" y="0"/>
                </a:moveTo>
                <a:lnTo>
                  <a:pt x="0" y="5062728"/>
                </a:lnTo>
              </a:path>
            </a:pathLst>
          </a:custGeom>
          <a:ln w="6096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790655" y="3506496"/>
            <a:ext cx="1629164" cy="295947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>
              <a:lnSpc>
                <a:spcPct val="150000"/>
              </a:lnSpc>
            </a:pPr>
            <a:r>
              <a:rPr sz="882" spc="4" dirty="0">
                <a:latin typeface="等线"/>
                <a:cs typeface="等线"/>
              </a:rPr>
              <a:t>可以看到，从学士到博士，理论含量在深度与广度方面都 在逐渐增加，所用的语言也越来越科学化，更加阳春白雪。 一个科研工作者需要和同行进行学术交流，使用一些学术 语言是必要的。通俗的讲，要想活下来，首先要把简单的 事情复杂化，才能显出自己的水平和深度。这项技能在研 究的初期是必要的，但是要从科研工作者变成一个大师， 必须能够做到可以把复杂的东西变得简单，用很简单话道 </a:t>
            </a:r>
            <a:r>
              <a:rPr sz="882" dirty="0">
                <a:latin typeface="等线"/>
                <a:cs typeface="等线"/>
              </a:rPr>
              <a:t>出一个</a:t>
            </a:r>
            <a:r>
              <a:rPr sz="882" spc="-9" dirty="0">
                <a:latin typeface="等线"/>
                <a:cs typeface="等线"/>
              </a:rPr>
              <a:t>很</a:t>
            </a:r>
            <a:r>
              <a:rPr sz="882" dirty="0">
                <a:latin typeface="等线"/>
                <a:cs typeface="等线"/>
              </a:rPr>
              <a:t>复</a:t>
            </a:r>
            <a:r>
              <a:rPr sz="882" spc="-9" dirty="0">
                <a:latin typeface="等线"/>
                <a:cs typeface="等线"/>
              </a:rPr>
              <a:t>杂</a:t>
            </a:r>
            <a:r>
              <a:rPr sz="882" dirty="0">
                <a:latin typeface="等线"/>
                <a:cs typeface="等线"/>
              </a:rPr>
              <a:t>的东西。</a:t>
            </a:r>
            <a:endParaRPr sz="882">
              <a:latin typeface="等线"/>
              <a:cs typeface="等线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37622" y="3507181"/>
            <a:ext cx="610936" cy="295891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indent="235336">
              <a:lnSpc>
                <a:spcPct val="150000"/>
              </a:lnSpc>
            </a:pPr>
            <a:r>
              <a:rPr sz="882" spc="4" dirty="0">
                <a:latin typeface="等线"/>
                <a:cs typeface="等线"/>
              </a:rPr>
              <a:t>科</a:t>
            </a:r>
            <a:r>
              <a:rPr sz="882" dirty="0">
                <a:latin typeface="等线"/>
                <a:cs typeface="等线"/>
              </a:rPr>
              <a:t>技</a:t>
            </a:r>
            <a:r>
              <a:rPr sz="882" spc="4" dirty="0">
                <a:latin typeface="等线"/>
                <a:cs typeface="等线"/>
              </a:rPr>
              <a:t>论</a:t>
            </a:r>
            <a:r>
              <a:rPr sz="882" dirty="0">
                <a:latin typeface="等线"/>
                <a:cs typeface="等线"/>
              </a:rPr>
              <a:t>文的写</a:t>
            </a:r>
            <a:r>
              <a:rPr sz="882" spc="4" dirty="0">
                <a:latin typeface="等线"/>
                <a:cs typeface="等线"/>
              </a:rPr>
              <a:t>作</a:t>
            </a:r>
            <a:r>
              <a:rPr sz="882" dirty="0">
                <a:latin typeface="等线"/>
                <a:cs typeface="等线"/>
              </a:rPr>
              <a:t>过</a:t>
            </a:r>
            <a:r>
              <a:rPr sz="882" spc="4" dirty="0">
                <a:latin typeface="等线"/>
                <a:cs typeface="等线"/>
              </a:rPr>
              <a:t>程</a:t>
            </a:r>
            <a:r>
              <a:rPr sz="882" dirty="0">
                <a:latin typeface="等线"/>
                <a:cs typeface="等线"/>
              </a:rPr>
              <a:t>可分为</a:t>
            </a:r>
            <a:r>
              <a:rPr sz="882" spc="4" dirty="0">
                <a:latin typeface="等线"/>
                <a:cs typeface="等线"/>
              </a:rPr>
              <a:t>三</a:t>
            </a:r>
            <a:r>
              <a:rPr sz="882" dirty="0">
                <a:latin typeface="等线"/>
                <a:cs typeface="等线"/>
              </a:rPr>
              <a:t>步</a:t>
            </a:r>
            <a:r>
              <a:rPr sz="882" spc="4" dirty="0">
                <a:latin typeface="等线"/>
                <a:cs typeface="等线"/>
              </a:rPr>
              <a:t>。</a:t>
            </a:r>
            <a:r>
              <a:rPr sz="882" dirty="0">
                <a:latin typeface="等线"/>
                <a:cs typeface="等线"/>
              </a:rPr>
              <a:t>第一步</a:t>
            </a:r>
            <a:r>
              <a:rPr sz="882" spc="4" dirty="0">
                <a:latin typeface="等线"/>
                <a:cs typeface="等线"/>
              </a:rPr>
              <a:t>是</a:t>
            </a:r>
            <a:r>
              <a:rPr sz="882" dirty="0">
                <a:latin typeface="等线"/>
                <a:cs typeface="等线"/>
              </a:rPr>
              <a:t>准</a:t>
            </a:r>
            <a:r>
              <a:rPr sz="882" spc="4" dirty="0">
                <a:latin typeface="等线"/>
                <a:cs typeface="等线"/>
              </a:rPr>
              <a:t>备</a:t>
            </a:r>
            <a:r>
              <a:rPr sz="882" dirty="0">
                <a:latin typeface="等线"/>
                <a:cs typeface="等线"/>
              </a:rPr>
              <a:t>工</a:t>
            </a:r>
            <a:r>
              <a:rPr sz="882" spc="4" dirty="0">
                <a:latin typeface="等线"/>
                <a:cs typeface="等线"/>
              </a:rPr>
              <a:t>作</a:t>
            </a:r>
            <a:r>
              <a:rPr sz="882" dirty="0">
                <a:latin typeface="等线"/>
                <a:cs typeface="等线"/>
              </a:rPr>
              <a:t>， </a:t>
            </a:r>
            <a:r>
              <a:rPr sz="882" spc="4" dirty="0">
                <a:latin typeface="等线"/>
                <a:cs typeface="等线"/>
              </a:rPr>
              <a:t>包括如何读、如何做。第二步是做好自己，主要讲科技论</a:t>
            </a:r>
            <a:endParaRPr sz="882">
              <a:latin typeface="等线"/>
              <a:cs typeface="等线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90318" y="392105"/>
            <a:ext cx="1832809" cy="284685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algn="just">
              <a:lnSpc>
                <a:spcPct val="150000"/>
              </a:lnSpc>
            </a:pPr>
            <a:r>
              <a:rPr sz="882" spc="4" dirty="0">
                <a:latin typeface="等线"/>
                <a:cs typeface="等线"/>
              </a:rPr>
              <a:t>文具体的写作过程，包括科技论文写作的总原则、写作的 逻辑和顺序、科技论文的结构以及如何撰写标题、摘要、 引言、正文和结论，同时介绍写作过程中的一些技巧。第 三步是了解你的观众，明确要写给谁看，介绍编辑和审稿 人的状况。撰写科技论文的辅助部分，比如参考文献、图 </a:t>
            </a:r>
            <a:r>
              <a:rPr sz="882" dirty="0">
                <a:latin typeface="等线"/>
                <a:cs typeface="等线"/>
              </a:rPr>
              <a:t>表、论文的</a:t>
            </a:r>
            <a:r>
              <a:rPr sz="882" spc="-9" dirty="0">
                <a:latin typeface="等线"/>
                <a:cs typeface="等线"/>
              </a:rPr>
              <a:t>模</a:t>
            </a:r>
            <a:r>
              <a:rPr sz="882" dirty="0">
                <a:latin typeface="等线"/>
                <a:cs typeface="等线"/>
              </a:rPr>
              <a:t>板格式，两</a:t>
            </a:r>
            <a:r>
              <a:rPr sz="882" spc="-9" dirty="0">
                <a:latin typeface="等线"/>
                <a:cs typeface="等线"/>
              </a:rPr>
              <a:t>大</a:t>
            </a:r>
            <a:r>
              <a:rPr sz="882" dirty="0">
                <a:latin typeface="等线"/>
                <a:cs typeface="等线"/>
              </a:rPr>
              <a:t>常用工具（</a:t>
            </a:r>
            <a:r>
              <a:rPr sz="882" spc="-9" dirty="0">
                <a:latin typeface="等线"/>
                <a:cs typeface="等线"/>
              </a:rPr>
              <a:t>使</a:t>
            </a:r>
            <a:r>
              <a:rPr sz="882" dirty="0">
                <a:latin typeface="等线"/>
                <a:cs typeface="等线"/>
              </a:rPr>
              <a:t>用 </a:t>
            </a:r>
            <a:r>
              <a:rPr sz="882" spc="-53" dirty="0">
                <a:latin typeface="等线"/>
                <a:cs typeface="等线"/>
              </a:rPr>
              <a:t> </a:t>
            </a:r>
            <a:r>
              <a:rPr sz="882" spc="4" dirty="0">
                <a:latin typeface="Times New Roman"/>
                <a:cs typeface="Times New Roman"/>
              </a:rPr>
              <a:t>W</a:t>
            </a:r>
            <a:r>
              <a:rPr sz="882" spc="-4" dirty="0">
                <a:latin typeface="Times New Roman"/>
                <a:cs typeface="Times New Roman"/>
              </a:rPr>
              <a:t>or</a:t>
            </a:r>
            <a:r>
              <a:rPr sz="882" dirty="0">
                <a:latin typeface="Times New Roman"/>
                <a:cs typeface="Times New Roman"/>
              </a:rPr>
              <a:t>d </a:t>
            </a:r>
            <a:r>
              <a:rPr sz="882" spc="-84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等线"/>
                <a:cs typeface="等线"/>
              </a:rPr>
              <a:t>来</a:t>
            </a:r>
            <a:r>
              <a:rPr sz="882" dirty="0">
                <a:latin typeface="等线"/>
                <a:cs typeface="等线"/>
              </a:rPr>
              <a:t>撰写 科技论</a:t>
            </a:r>
            <a:r>
              <a:rPr sz="882" spc="-9" dirty="0">
                <a:latin typeface="等线"/>
                <a:cs typeface="等线"/>
              </a:rPr>
              <a:t>文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-9" dirty="0">
                <a:latin typeface="等线"/>
                <a:cs typeface="等线"/>
              </a:rPr>
              <a:t>实</a:t>
            </a:r>
            <a:r>
              <a:rPr sz="882" dirty="0">
                <a:latin typeface="等线"/>
                <a:cs typeface="等线"/>
              </a:rPr>
              <a:t>用技巧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用</a:t>
            </a:r>
            <a:r>
              <a:rPr sz="882" spc="79" dirty="0">
                <a:latin typeface="等线"/>
                <a:cs typeface="等线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x</a:t>
            </a:r>
            <a:r>
              <a:rPr sz="882" spc="-4" dirty="0">
                <a:latin typeface="Times New Roman"/>
                <a:cs typeface="Times New Roman"/>
              </a:rPr>
              <a:t>ce</a:t>
            </a:r>
            <a:r>
              <a:rPr sz="882" dirty="0">
                <a:latin typeface="Times New Roman"/>
                <a:cs typeface="Times New Roman"/>
              </a:rPr>
              <a:t>l</a:t>
            </a:r>
            <a:r>
              <a:rPr sz="882" spc="35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加</a:t>
            </a:r>
            <a:r>
              <a:rPr sz="882" spc="75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g</a:t>
            </a:r>
            <a:r>
              <a:rPr sz="882" spc="-9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40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等线"/>
                <a:cs typeface="等线"/>
              </a:rPr>
              <a:t>做</a:t>
            </a:r>
            <a:r>
              <a:rPr sz="882" dirty="0">
                <a:latin typeface="等线"/>
                <a:cs typeface="等线"/>
              </a:rPr>
              <a:t>符合</a:t>
            </a:r>
            <a:r>
              <a:rPr sz="882" spc="-9" dirty="0">
                <a:latin typeface="等线"/>
                <a:cs typeface="等线"/>
              </a:rPr>
              <a:t>出版</a:t>
            </a:r>
            <a:r>
              <a:rPr sz="882" dirty="0">
                <a:latin typeface="等线"/>
                <a:cs typeface="等线"/>
              </a:rPr>
              <a:t>规范 </a:t>
            </a:r>
            <a:r>
              <a:rPr sz="882" spc="4" dirty="0">
                <a:latin typeface="等线"/>
                <a:cs typeface="等线"/>
              </a:rPr>
              <a:t>的科学曲线和图表）的用法，随文附有链接。下图示出了 </a:t>
            </a:r>
            <a:r>
              <a:rPr sz="882" dirty="0">
                <a:latin typeface="等线"/>
                <a:cs typeface="等线"/>
              </a:rPr>
              <a:t>本文写</a:t>
            </a:r>
            <a:r>
              <a:rPr sz="882" spc="-9" dirty="0">
                <a:latin typeface="等线"/>
                <a:cs typeface="等线"/>
              </a:rPr>
              <a:t>作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-9" dirty="0">
                <a:latin typeface="等线"/>
                <a:cs typeface="等线"/>
              </a:rPr>
              <a:t>提</a:t>
            </a:r>
            <a:r>
              <a:rPr sz="882" dirty="0">
                <a:latin typeface="等线"/>
                <a:cs typeface="等线"/>
              </a:rPr>
              <a:t>纲和基</a:t>
            </a:r>
            <a:r>
              <a:rPr sz="882" spc="-9" dirty="0">
                <a:latin typeface="等线"/>
                <a:cs typeface="等线"/>
              </a:rPr>
              <a:t>本</a:t>
            </a:r>
            <a:r>
              <a:rPr sz="882" dirty="0">
                <a:latin typeface="等线"/>
                <a:cs typeface="等线"/>
              </a:rPr>
              <a:t>内</a:t>
            </a:r>
            <a:r>
              <a:rPr sz="882" spc="-9" dirty="0">
                <a:latin typeface="等线"/>
                <a:cs typeface="等线"/>
              </a:rPr>
              <a:t>容</a:t>
            </a:r>
            <a:r>
              <a:rPr sz="882" dirty="0">
                <a:latin typeface="等线"/>
                <a:cs typeface="等线"/>
              </a:rPr>
              <a:t>：</a:t>
            </a:r>
            <a:endParaRPr sz="882">
              <a:latin typeface="等线"/>
              <a:cs typeface="等线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647267" y="269109"/>
            <a:ext cx="8336988" cy="63199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4015292" y="1195444"/>
          <a:ext cx="1534982" cy="44671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4982"/>
              </a:tblGrid>
              <a:tr h="2106145">
                <a:tc>
                  <a:txBody>
                    <a:bodyPr/>
                    <a:lstStyle/>
                    <a:p>
                      <a:pPr marL="196850" indent="751840">
                        <a:lnSpc>
                          <a:spcPct val="100000"/>
                        </a:lnSpc>
                      </a:pPr>
                      <a:r>
                        <a:rPr sz="800" dirty="0">
                          <a:latin typeface="等线"/>
                          <a:cs typeface="等线"/>
                        </a:rPr>
                        <a:t>博士生毕业论文</a:t>
                      </a:r>
                      <a:endParaRPr sz="800">
                        <a:latin typeface="等线"/>
                        <a:cs typeface="等线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9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96850">
                        <a:lnSpc>
                          <a:spcPct val="100000"/>
                        </a:lnSpc>
                      </a:pPr>
                      <a:r>
                        <a:rPr sz="800" dirty="0">
                          <a:latin typeface="等线"/>
                          <a:cs typeface="等线"/>
                        </a:rPr>
                        <a:t>子方法对袜子臭度的衰减作用及其表征</a:t>
                      </a:r>
                      <a:endParaRPr sz="800">
                        <a:latin typeface="等线"/>
                        <a:cs typeface="等线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80365">
                        <a:lnSpc>
                          <a:spcPct val="100000"/>
                        </a:lnSpc>
                      </a:pPr>
                      <a:r>
                        <a:rPr sz="800" dirty="0">
                          <a:latin typeface="等线"/>
                          <a:cs typeface="等线"/>
                        </a:rPr>
                        <a:t>……</a:t>
                      </a:r>
                      <a:endParaRPr sz="800">
                        <a:latin typeface="等线"/>
                        <a:cs typeface="等线"/>
                      </a:endParaRPr>
                    </a:p>
                  </a:txBody>
                  <a:tcPr marL="0" marR="0" marT="0" marB="0" vert="vert270">
                    <a:lnL w="6096">
                      <a:solidFill>
                        <a:srgbClr val="808080"/>
                      </a:solidFill>
                      <a:prstDash val="solid"/>
                    </a:lnL>
                    <a:lnR w="6096">
                      <a:solidFill>
                        <a:srgbClr val="808080"/>
                      </a:solidFill>
                      <a:prstDash val="solid"/>
                    </a:lnR>
                  </a:tcPr>
                </a:tc>
              </a:tr>
              <a:tr h="2360967">
                <a:tc>
                  <a:txBody>
                    <a:bodyPr/>
                    <a:lstStyle/>
                    <a:p>
                      <a:pPr marL="372745">
                        <a:lnSpc>
                          <a:spcPct val="100000"/>
                        </a:lnSpc>
                        <a:tabLst>
                          <a:tab pos="1774825" algn="l"/>
                        </a:tabLst>
                      </a:pPr>
                      <a:r>
                        <a:rPr sz="800" dirty="0">
                          <a:latin typeface="等线"/>
                          <a:cs typeface="等线"/>
                        </a:rPr>
                        <a:t>本科生毕业论文	硕士生毕业论文</a:t>
                      </a:r>
                      <a:endParaRPr sz="800">
                        <a:latin typeface="等线"/>
                        <a:cs typeface="等线"/>
                      </a:endParaRPr>
                    </a:p>
                    <a:p>
                      <a:pPr marL="67945" indent="183515">
                        <a:lnSpc>
                          <a:spcPct val="112799"/>
                        </a:lnSpc>
                        <a:spcBef>
                          <a:spcPts val="455"/>
                        </a:spcBef>
                        <a:tabLst>
                          <a:tab pos="1431925" algn="l"/>
                          <a:tab pos="1616075" algn="l"/>
                          <a:tab pos="3056255" algn="l"/>
                        </a:tabLst>
                      </a:pPr>
                      <a:r>
                        <a:rPr sz="800" spc="35" dirty="0">
                          <a:latin typeface="Segoe UI Symbol"/>
                          <a:cs typeface="Segoe UI Symbol"/>
                        </a:rPr>
                        <a:t>✦</a:t>
                      </a:r>
                      <a:r>
                        <a:rPr sz="800" spc="35" dirty="0">
                          <a:latin typeface="等线"/>
                          <a:cs typeface="等线"/>
                        </a:rPr>
                        <a:t>第一章，</a:t>
                      </a:r>
                      <a:r>
                        <a:rPr sz="800" spc="30" dirty="0">
                          <a:latin typeface="等线"/>
                          <a:cs typeface="等线"/>
                        </a:rPr>
                        <a:t>什</a:t>
                      </a:r>
                      <a:r>
                        <a:rPr sz="800" spc="35" dirty="0">
                          <a:latin typeface="等线"/>
                          <a:cs typeface="等线"/>
                        </a:rPr>
                        <a:t>么是</a:t>
                      </a:r>
                      <a:r>
                        <a:rPr sz="800" dirty="0">
                          <a:latin typeface="等线"/>
                          <a:cs typeface="等线"/>
                        </a:rPr>
                        <a:t>袜		</a:t>
                      </a:r>
                      <a:r>
                        <a:rPr sz="800" spc="110" dirty="0">
                          <a:latin typeface="Segoe UI Symbol"/>
                          <a:cs typeface="Segoe UI Symbol"/>
                        </a:rPr>
                        <a:t>✦</a:t>
                      </a:r>
                      <a:r>
                        <a:rPr sz="800" spc="105" dirty="0">
                          <a:latin typeface="等线"/>
                          <a:cs typeface="等线"/>
                        </a:rPr>
                        <a:t>第一章</a:t>
                      </a:r>
                      <a:r>
                        <a:rPr sz="800" dirty="0">
                          <a:latin typeface="等线"/>
                          <a:cs typeface="等线"/>
                        </a:rPr>
                        <a:t>，</a:t>
                      </a:r>
                      <a:r>
                        <a:rPr sz="800" spc="-135" dirty="0">
                          <a:latin typeface="等线"/>
                          <a:cs typeface="等线"/>
                        </a:rPr>
                        <a:t> </a:t>
                      </a:r>
                      <a:r>
                        <a:rPr sz="800" dirty="0">
                          <a:latin typeface="等线"/>
                          <a:cs typeface="等线"/>
                        </a:rPr>
                        <a:t>洗</a:t>
                      </a:r>
                      <a:r>
                        <a:rPr sz="800" spc="-135" dirty="0">
                          <a:latin typeface="等线"/>
                          <a:cs typeface="等线"/>
                        </a:rPr>
                        <a:t> </a:t>
                      </a:r>
                      <a:r>
                        <a:rPr sz="800" spc="105" dirty="0">
                          <a:latin typeface="等线"/>
                          <a:cs typeface="等线"/>
                        </a:rPr>
                        <a:t>袜子</a:t>
                      </a:r>
                      <a:r>
                        <a:rPr sz="800" dirty="0">
                          <a:latin typeface="等线"/>
                          <a:cs typeface="等线"/>
                        </a:rPr>
                        <a:t>的	</a:t>
                      </a:r>
                      <a:r>
                        <a:rPr sz="800" spc="-5" dirty="0">
                          <a:latin typeface="Segoe UI Symbol"/>
                          <a:cs typeface="Segoe UI Symbol"/>
                        </a:rPr>
                        <a:t>✦</a:t>
                      </a:r>
                      <a:r>
                        <a:rPr sz="800" dirty="0">
                          <a:latin typeface="等线"/>
                          <a:cs typeface="等线"/>
                        </a:rPr>
                        <a:t>第一 子，为什么人要洗袜子	</a:t>
                      </a:r>
                      <a:r>
                        <a:rPr sz="800" spc="35" dirty="0">
                          <a:latin typeface="等线"/>
                          <a:cs typeface="等线"/>
                        </a:rPr>
                        <a:t>定义及其历史演变，不同</a:t>
                      </a:r>
                      <a:endParaRPr sz="800">
                        <a:latin typeface="等线"/>
                        <a:cs typeface="等线"/>
                      </a:endParaRPr>
                    </a:p>
                    <a:p>
                      <a:pPr marL="67945" indent="183515">
                        <a:lnSpc>
                          <a:spcPct val="112799"/>
                        </a:lnSpc>
                        <a:spcBef>
                          <a:spcPts val="400"/>
                        </a:spcBef>
                        <a:tabLst>
                          <a:tab pos="1431925" algn="l"/>
                          <a:tab pos="3056255" algn="l"/>
                        </a:tabLst>
                      </a:pPr>
                      <a:r>
                        <a:rPr sz="800" spc="35" dirty="0">
                          <a:latin typeface="Segoe UI Symbol"/>
                          <a:cs typeface="Segoe UI Symbol"/>
                        </a:rPr>
                        <a:t>✦</a:t>
                      </a:r>
                      <a:r>
                        <a:rPr sz="800" spc="35" dirty="0">
                          <a:latin typeface="等线"/>
                          <a:cs typeface="等线"/>
                        </a:rPr>
                        <a:t>第二章，</a:t>
                      </a:r>
                      <a:r>
                        <a:rPr sz="800" spc="30" dirty="0">
                          <a:latin typeface="等线"/>
                          <a:cs typeface="等线"/>
                        </a:rPr>
                        <a:t>手</a:t>
                      </a:r>
                      <a:r>
                        <a:rPr sz="800" spc="35" dirty="0">
                          <a:latin typeface="等线"/>
                          <a:cs typeface="等线"/>
                        </a:rPr>
                        <a:t>洗袜</a:t>
                      </a:r>
                      <a:r>
                        <a:rPr sz="800" dirty="0">
                          <a:latin typeface="等线"/>
                          <a:cs typeface="等线"/>
                        </a:rPr>
                        <a:t>子	</a:t>
                      </a:r>
                      <a:r>
                        <a:rPr sz="1200" spc="52" baseline="24691" dirty="0">
                          <a:latin typeface="等线"/>
                          <a:cs typeface="等线"/>
                        </a:rPr>
                        <a:t>洗袜子方法对比及存在</a:t>
                      </a:r>
                      <a:r>
                        <a:rPr sz="1200" baseline="24691" dirty="0">
                          <a:latin typeface="等线"/>
                          <a:cs typeface="等线"/>
                        </a:rPr>
                        <a:t>问	</a:t>
                      </a:r>
                      <a:r>
                        <a:rPr sz="800" spc="-5" dirty="0">
                          <a:latin typeface="Segoe UI Symbol"/>
                          <a:cs typeface="Segoe UI Symbol"/>
                        </a:rPr>
                        <a:t>✦</a:t>
                      </a:r>
                      <a:r>
                        <a:rPr sz="800" dirty="0">
                          <a:latin typeface="等线"/>
                          <a:cs typeface="等线"/>
                        </a:rPr>
                        <a:t>第二 的技巧	</a:t>
                      </a:r>
                      <a:r>
                        <a:rPr sz="1200" baseline="24691" dirty="0">
                          <a:latin typeface="等线"/>
                          <a:cs typeface="等线"/>
                        </a:rPr>
                        <a:t>题</a:t>
                      </a:r>
                      <a:endParaRPr sz="1200" baseline="24691">
                        <a:latin typeface="等线"/>
                        <a:cs typeface="等线"/>
                      </a:endParaRPr>
                    </a:p>
                    <a:p>
                      <a:pPr marL="1431925" indent="-1180465">
                        <a:lnSpc>
                          <a:spcPct val="112799"/>
                        </a:lnSpc>
                        <a:tabLst>
                          <a:tab pos="1616075" algn="l"/>
                          <a:tab pos="2872740" algn="l"/>
                          <a:tab pos="3056255" algn="l"/>
                        </a:tabLst>
                      </a:pPr>
                      <a:r>
                        <a:rPr sz="1200" baseline="-15432" dirty="0">
                          <a:latin typeface="Times New Roman"/>
                          <a:cs typeface="Times New Roman"/>
                        </a:rPr>
                        <a:t>……		</a:t>
                      </a:r>
                      <a:r>
                        <a:rPr sz="800" spc="110" dirty="0">
                          <a:latin typeface="Segoe UI Symbol"/>
                          <a:cs typeface="Segoe UI Symbol"/>
                        </a:rPr>
                        <a:t>✦</a:t>
                      </a:r>
                      <a:r>
                        <a:rPr sz="800" spc="105" dirty="0">
                          <a:latin typeface="等线"/>
                          <a:cs typeface="等线"/>
                        </a:rPr>
                        <a:t>第三章</a:t>
                      </a:r>
                      <a:r>
                        <a:rPr sz="800" dirty="0">
                          <a:latin typeface="等线"/>
                          <a:cs typeface="等线"/>
                        </a:rPr>
                        <a:t>，</a:t>
                      </a:r>
                      <a:r>
                        <a:rPr sz="800" spc="-135" dirty="0">
                          <a:latin typeface="等线"/>
                          <a:cs typeface="等线"/>
                        </a:rPr>
                        <a:t> </a:t>
                      </a:r>
                      <a:r>
                        <a:rPr sz="800" dirty="0">
                          <a:latin typeface="等线"/>
                          <a:cs typeface="等线"/>
                        </a:rPr>
                        <a:t>科</a:t>
                      </a:r>
                      <a:r>
                        <a:rPr sz="800" spc="-135" dirty="0">
                          <a:latin typeface="等线"/>
                          <a:cs typeface="等线"/>
                        </a:rPr>
                        <a:t> </a:t>
                      </a:r>
                      <a:r>
                        <a:rPr sz="800" spc="105" dirty="0">
                          <a:latin typeface="等线"/>
                          <a:cs typeface="等线"/>
                        </a:rPr>
                        <a:t>学地</a:t>
                      </a:r>
                      <a:r>
                        <a:rPr sz="800" dirty="0">
                          <a:latin typeface="等线"/>
                          <a:cs typeface="等线"/>
                        </a:rPr>
                        <a:t>表		</a:t>
                      </a:r>
                      <a:r>
                        <a:rPr sz="1200" spc="-7" baseline="-24691" dirty="0">
                          <a:latin typeface="Segoe UI Symbol"/>
                          <a:cs typeface="Segoe UI Symbol"/>
                        </a:rPr>
                        <a:t>✦</a:t>
                      </a:r>
                      <a:r>
                        <a:rPr sz="1200" baseline="-24691" dirty="0">
                          <a:latin typeface="等线"/>
                          <a:cs typeface="等线"/>
                        </a:rPr>
                        <a:t>第三 </a:t>
                      </a:r>
                      <a:r>
                        <a:rPr sz="800" spc="35" dirty="0">
                          <a:latin typeface="等线"/>
                          <a:cs typeface="等线"/>
                        </a:rPr>
                        <a:t>征洗袜子的效果，洗衣</a:t>
                      </a:r>
                      <a:r>
                        <a:rPr sz="800" dirty="0">
                          <a:latin typeface="等线"/>
                          <a:cs typeface="等线"/>
                        </a:rPr>
                        <a:t>粉	</a:t>
                      </a:r>
                      <a:r>
                        <a:rPr sz="1200" spc="-7" baseline="-24691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200" baseline="-24691" dirty="0">
                          <a:latin typeface="Times New Roman"/>
                          <a:cs typeface="Times New Roman"/>
                        </a:rPr>
                        <a:t>toke</a:t>
                      </a:r>
                      <a:r>
                        <a:rPr sz="1200" spc="-7" baseline="-24691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200" baseline="-24691" dirty="0"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sz="1200" spc="-7" baseline="-24691" dirty="0"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sz="1200" baseline="-24691" dirty="0">
                          <a:latin typeface="Times New Roman"/>
                          <a:cs typeface="Times New Roman"/>
                        </a:rPr>
                        <a:t>ou</a:t>
                      </a:r>
                      <a:endParaRPr sz="1200" baseline="-24691">
                        <a:latin typeface="Times New Roman"/>
                        <a:cs typeface="Times New Roman"/>
                      </a:endParaRPr>
                    </a:p>
                    <a:p>
                      <a:pPr marL="1431925">
                        <a:lnSpc>
                          <a:spcPct val="112799"/>
                        </a:lnSpc>
                        <a:spcBef>
                          <a:spcPts val="5"/>
                        </a:spcBef>
                      </a:pPr>
                      <a:r>
                        <a:rPr sz="800" spc="35" dirty="0">
                          <a:latin typeface="等线"/>
                          <a:cs typeface="等线"/>
                        </a:rPr>
                        <a:t>用量、水温对洗袜子过程 </a:t>
                      </a:r>
                      <a:r>
                        <a:rPr sz="800" dirty="0">
                          <a:latin typeface="等线"/>
                          <a:cs typeface="等线"/>
                        </a:rPr>
                        <a:t>的影响</a:t>
                      </a:r>
                      <a:endParaRPr sz="800">
                        <a:latin typeface="等线"/>
                        <a:cs typeface="等线"/>
                      </a:endParaRPr>
                    </a:p>
                    <a:p>
                      <a:pPr marL="71628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800" dirty="0">
                          <a:latin typeface="等线"/>
                          <a:cs typeface="等线"/>
                        </a:rPr>
                        <a:t>……</a:t>
                      </a:r>
                      <a:endParaRPr sz="800">
                        <a:latin typeface="等线"/>
                        <a:cs typeface="等线"/>
                      </a:endParaRPr>
                    </a:p>
                  </a:txBody>
                  <a:tcPr marL="0" marR="0" marT="0" marB="0" vert="vert270">
                    <a:lnL w="6096">
                      <a:solidFill>
                        <a:srgbClr val="808080"/>
                      </a:solidFill>
                      <a:prstDash val="solid"/>
                    </a:lnL>
                    <a:lnR w="6096">
                      <a:solidFill>
                        <a:srgbClr val="808080"/>
                      </a:solidFill>
                      <a:prstDash val="solid"/>
                    </a:ln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1664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0816" y="3056070"/>
            <a:ext cx="135743" cy="58326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新教育</a:t>
            </a:r>
            <a:r>
              <a:rPr sz="882" spc="-9" dirty="0">
                <a:solidFill>
                  <a:srgbClr val="0070C0"/>
                </a:solidFill>
                <a:latin typeface="等线"/>
                <a:cs typeface="等线"/>
              </a:rPr>
              <a:t>时</a:t>
            </a:r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代</a:t>
            </a:r>
            <a:endParaRPr sz="882">
              <a:latin typeface="等线"/>
              <a:cs typeface="等线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02094" y="3308500"/>
            <a:ext cx="135743" cy="7956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latin typeface="Calibri Light"/>
                <a:cs typeface="Calibri Light"/>
              </a:rPr>
              <a:t>4</a:t>
            </a:r>
            <a:endParaRPr sz="882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89052" y="2257982"/>
            <a:ext cx="285335" cy="218010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927" i="1" dirty="0">
                <a:latin typeface="等线"/>
                <a:cs typeface="等线"/>
              </a:rPr>
              <a:t>图</a:t>
            </a:r>
            <a:r>
              <a:rPr sz="927" i="1" spc="-35" dirty="0">
                <a:latin typeface="等线"/>
                <a:cs typeface="等线"/>
              </a:rPr>
              <a:t> </a:t>
            </a:r>
            <a:r>
              <a:rPr sz="882" i="1" dirty="0">
                <a:latin typeface="Times New Roman"/>
                <a:cs typeface="Times New Roman"/>
              </a:rPr>
              <a:t>2  </a:t>
            </a:r>
            <a:r>
              <a:rPr sz="927" i="1" spc="-9" dirty="0">
                <a:latin typeface="等线"/>
                <a:cs typeface="等线"/>
              </a:rPr>
              <a:t>完</a:t>
            </a:r>
            <a:r>
              <a:rPr sz="927" i="1" dirty="0">
                <a:latin typeface="等线"/>
                <a:cs typeface="等线"/>
              </a:rPr>
              <a:t>成</a:t>
            </a:r>
            <a:r>
              <a:rPr sz="927" i="1" spc="-9" dirty="0">
                <a:latin typeface="等线"/>
                <a:cs typeface="等线"/>
              </a:rPr>
              <a:t>一</a:t>
            </a:r>
            <a:r>
              <a:rPr sz="927" i="1" dirty="0">
                <a:latin typeface="等线"/>
                <a:cs typeface="等线"/>
              </a:rPr>
              <a:t>部科技</a:t>
            </a:r>
            <a:r>
              <a:rPr sz="927" i="1" spc="-9" dirty="0">
                <a:latin typeface="等线"/>
                <a:cs typeface="等线"/>
              </a:rPr>
              <a:t>论</a:t>
            </a:r>
            <a:r>
              <a:rPr sz="927" i="1" dirty="0">
                <a:latin typeface="等线"/>
                <a:cs typeface="等线"/>
              </a:rPr>
              <a:t>文</a:t>
            </a:r>
            <a:r>
              <a:rPr sz="927" i="1" spc="-9" dirty="0">
                <a:latin typeface="等线"/>
                <a:cs typeface="等线"/>
              </a:rPr>
              <a:t>需</a:t>
            </a:r>
            <a:r>
              <a:rPr sz="927" i="1" dirty="0">
                <a:latin typeface="等线"/>
                <a:cs typeface="等线"/>
              </a:rPr>
              <a:t>要的三</a:t>
            </a:r>
            <a:r>
              <a:rPr sz="927" i="1" spc="-9" dirty="0">
                <a:latin typeface="等线"/>
                <a:cs typeface="等线"/>
              </a:rPr>
              <a:t>个</a:t>
            </a:r>
            <a:r>
              <a:rPr sz="927" i="1" dirty="0">
                <a:latin typeface="等线"/>
                <a:cs typeface="等线"/>
              </a:rPr>
              <a:t>主</a:t>
            </a:r>
            <a:r>
              <a:rPr sz="927" i="1" spc="-9" dirty="0">
                <a:latin typeface="等线"/>
                <a:cs typeface="等线"/>
              </a:rPr>
              <a:t>要</a:t>
            </a:r>
            <a:r>
              <a:rPr sz="927" i="1" dirty="0">
                <a:latin typeface="等线"/>
                <a:cs typeface="等线"/>
              </a:rPr>
              <a:t>步骤</a:t>
            </a:r>
            <a:endParaRPr sz="927">
              <a:latin typeface="等线"/>
              <a:cs typeface="等线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60422" y="389505"/>
            <a:ext cx="662489" cy="60763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indent="161934" algn="just">
              <a:lnSpc>
                <a:spcPct val="121800"/>
              </a:lnSpc>
            </a:pPr>
            <a:r>
              <a:rPr sz="882" spc="9" dirty="0">
                <a:latin typeface="等线"/>
                <a:cs typeface="等线"/>
              </a:rPr>
              <a:t>科</a:t>
            </a:r>
            <a:r>
              <a:rPr sz="882" spc="4" dirty="0">
                <a:latin typeface="等线"/>
                <a:cs typeface="等线"/>
              </a:rPr>
              <a:t>技</a:t>
            </a:r>
            <a:r>
              <a:rPr sz="882" spc="9" dirty="0">
                <a:latin typeface="等线"/>
                <a:cs typeface="等线"/>
              </a:rPr>
              <a:t>论</a:t>
            </a:r>
            <a:r>
              <a:rPr sz="882" spc="4" dirty="0">
                <a:latin typeface="等线"/>
                <a:cs typeface="等线"/>
              </a:rPr>
              <a:t>文</a:t>
            </a:r>
            <a:r>
              <a:rPr sz="882" spc="9" dirty="0">
                <a:latin typeface="等线"/>
                <a:cs typeface="等线"/>
              </a:rPr>
              <a:t>主</a:t>
            </a:r>
            <a:r>
              <a:rPr sz="882" spc="4" dirty="0">
                <a:latin typeface="等线"/>
                <a:cs typeface="等线"/>
              </a:rPr>
              <a:t>要</a:t>
            </a:r>
            <a:r>
              <a:rPr sz="882" spc="9" dirty="0">
                <a:latin typeface="等线"/>
                <a:cs typeface="等线"/>
              </a:rPr>
              <a:t>有</a:t>
            </a:r>
            <a:r>
              <a:rPr sz="882" spc="4" dirty="0">
                <a:latin typeface="等线"/>
                <a:cs typeface="等线"/>
              </a:rPr>
              <a:t>两</a:t>
            </a:r>
            <a:r>
              <a:rPr sz="882" spc="9" dirty="0">
                <a:latin typeface="等线"/>
                <a:cs typeface="等线"/>
              </a:rPr>
              <a:t>大</a:t>
            </a:r>
            <a:r>
              <a:rPr sz="882" spc="4" dirty="0">
                <a:latin typeface="等线"/>
                <a:cs typeface="等线"/>
              </a:rPr>
              <a:t>类</a:t>
            </a:r>
            <a:r>
              <a:rPr sz="882" spc="9" dirty="0">
                <a:latin typeface="等线"/>
                <a:cs typeface="等线"/>
              </a:rPr>
              <a:t>。</a:t>
            </a:r>
            <a:r>
              <a:rPr sz="882" spc="4" dirty="0">
                <a:latin typeface="等线"/>
                <a:cs typeface="等线"/>
              </a:rPr>
              <a:t>一</a:t>
            </a:r>
            <a:r>
              <a:rPr sz="882" spc="9" dirty="0">
                <a:latin typeface="等线"/>
                <a:cs typeface="等线"/>
              </a:rPr>
              <a:t>类</a:t>
            </a:r>
            <a:r>
              <a:rPr sz="882" spc="4" dirty="0">
                <a:latin typeface="等线"/>
                <a:cs typeface="等线"/>
              </a:rPr>
              <a:t>是</a:t>
            </a:r>
            <a:r>
              <a:rPr sz="882" spc="9" dirty="0">
                <a:latin typeface="等线"/>
                <a:cs typeface="等线"/>
              </a:rPr>
              <a:t>科</a:t>
            </a:r>
            <a:r>
              <a:rPr sz="882" spc="4" dirty="0">
                <a:latin typeface="等线"/>
                <a:cs typeface="等线"/>
              </a:rPr>
              <a:t>技</a:t>
            </a:r>
            <a:r>
              <a:rPr sz="882" spc="9" dirty="0">
                <a:latin typeface="等线"/>
                <a:cs typeface="等线"/>
              </a:rPr>
              <a:t>报</a:t>
            </a:r>
            <a:r>
              <a:rPr sz="882" spc="4" dirty="0">
                <a:latin typeface="等线"/>
                <a:cs typeface="等线"/>
              </a:rPr>
              <a:t>告</a:t>
            </a:r>
            <a:r>
              <a:rPr sz="882" spc="9" dirty="0">
                <a:latin typeface="等线"/>
                <a:cs typeface="等线"/>
              </a:rPr>
              <a:t>型</a:t>
            </a:r>
            <a:r>
              <a:rPr sz="882" spc="4" dirty="0">
                <a:latin typeface="等线"/>
                <a:cs typeface="等线"/>
              </a:rPr>
              <a:t>，</a:t>
            </a:r>
            <a:r>
              <a:rPr sz="882" spc="9" dirty="0">
                <a:latin typeface="等线"/>
                <a:cs typeface="等线"/>
              </a:rPr>
              <a:t>即</a:t>
            </a:r>
            <a:r>
              <a:rPr sz="882" spc="4" dirty="0">
                <a:latin typeface="等线"/>
                <a:cs typeface="等线"/>
              </a:rPr>
              <a:t>描</a:t>
            </a:r>
            <a:r>
              <a:rPr sz="882" spc="9" dirty="0">
                <a:latin typeface="等线"/>
                <a:cs typeface="等线"/>
              </a:rPr>
              <a:t>述</a:t>
            </a:r>
            <a:r>
              <a:rPr sz="882" spc="4" dirty="0">
                <a:latin typeface="等线"/>
                <a:cs typeface="等线"/>
              </a:rPr>
              <a:t>一</a:t>
            </a:r>
            <a:r>
              <a:rPr sz="882" spc="9" dirty="0">
                <a:latin typeface="等线"/>
                <a:cs typeface="等线"/>
              </a:rPr>
              <a:t>项</a:t>
            </a:r>
            <a:r>
              <a:rPr sz="882" spc="4" dirty="0">
                <a:latin typeface="等线"/>
                <a:cs typeface="等线"/>
              </a:rPr>
              <a:t>具</a:t>
            </a:r>
            <a:r>
              <a:rPr sz="882" spc="9" dirty="0">
                <a:latin typeface="等线"/>
                <a:cs typeface="等线"/>
              </a:rPr>
              <a:t>体</a:t>
            </a:r>
            <a:r>
              <a:rPr sz="882" spc="4" dirty="0">
                <a:latin typeface="等线"/>
                <a:cs typeface="等线"/>
              </a:rPr>
              <a:t>的</a:t>
            </a:r>
            <a:r>
              <a:rPr sz="882" spc="9" dirty="0">
                <a:latin typeface="等线"/>
                <a:cs typeface="等线"/>
              </a:rPr>
              <a:t>科</a:t>
            </a:r>
            <a:r>
              <a:rPr sz="882" spc="4" dirty="0">
                <a:latin typeface="等线"/>
                <a:cs typeface="等线"/>
              </a:rPr>
              <a:t>学</a:t>
            </a:r>
            <a:r>
              <a:rPr sz="882" spc="9" dirty="0">
                <a:latin typeface="等线"/>
                <a:cs typeface="等线"/>
              </a:rPr>
              <a:t>技</a:t>
            </a:r>
            <a:r>
              <a:rPr sz="882" spc="4" dirty="0">
                <a:latin typeface="等线"/>
                <a:cs typeface="等线"/>
              </a:rPr>
              <a:t>术</a:t>
            </a:r>
            <a:r>
              <a:rPr sz="882" spc="9" dirty="0">
                <a:latin typeface="等线"/>
                <a:cs typeface="等线"/>
              </a:rPr>
              <a:t>研</a:t>
            </a:r>
            <a:r>
              <a:rPr sz="882" spc="4" dirty="0">
                <a:latin typeface="等线"/>
                <a:cs typeface="等线"/>
              </a:rPr>
              <a:t>究</a:t>
            </a:r>
            <a:r>
              <a:rPr sz="882" spc="9" dirty="0">
                <a:latin typeface="等线"/>
                <a:cs typeface="等线"/>
              </a:rPr>
              <a:t>的</a:t>
            </a:r>
            <a:r>
              <a:rPr sz="882" spc="4" dirty="0">
                <a:latin typeface="等线"/>
                <a:cs typeface="等线"/>
              </a:rPr>
              <a:t>成</a:t>
            </a:r>
            <a:r>
              <a:rPr sz="882" spc="9" dirty="0">
                <a:latin typeface="等线"/>
                <a:cs typeface="等线"/>
              </a:rPr>
              <a:t>果</a:t>
            </a:r>
            <a:r>
              <a:rPr sz="882" spc="4" dirty="0">
                <a:latin typeface="等线"/>
                <a:cs typeface="等线"/>
              </a:rPr>
              <a:t>或</a:t>
            </a:r>
            <a:r>
              <a:rPr sz="882" spc="9" dirty="0">
                <a:latin typeface="等线"/>
                <a:cs typeface="等线"/>
              </a:rPr>
              <a:t>者</a:t>
            </a:r>
            <a:r>
              <a:rPr sz="882" spc="4" dirty="0">
                <a:latin typeface="等线"/>
                <a:cs typeface="等线"/>
              </a:rPr>
              <a:t>进</a:t>
            </a:r>
            <a:r>
              <a:rPr sz="882" spc="9" dirty="0">
                <a:latin typeface="等线"/>
                <a:cs typeface="等线"/>
              </a:rPr>
              <a:t>展</a:t>
            </a:r>
            <a:r>
              <a:rPr sz="882" spc="4" dirty="0">
                <a:latin typeface="等线"/>
                <a:cs typeface="等线"/>
              </a:rPr>
              <a:t>。</a:t>
            </a:r>
            <a:r>
              <a:rPr sz="882" spc="9" dirty="0">
                <a:latin typeface="等线"/>
                <a:cs typeface="等线"/>
              </a:rPr>
              <a:t>另</a:t>
            </a:r>
            <a:r>
              <a:rPr sz="882" spc="4" dirty="0">
                <a:latin typeface="等线"/>
                <a:cs typeface="等线"/>
              </a:rPr>
              <a:t>一</a:t>
            </a:r>
            <a:r>
              <a:rPr sz="882" spc="9" dirty="0">
                <a:latin typeface="等线"/>
                <a:cs typeface="等线"/>
              </a:rPr>
              <a:t>类</a:t>
            </a:r>
            <a:r>
              <a:rPr sz="882" spc="4" dirty="0">
                <a:latin typeface="等线"/>
                <a:cs typeface="等线"/>
              </a:rPr>
              <a:t>是</a:t>
            </a:r>
            <a:r>
              <a:rPr sz="882" spc="9" dirty="0">
                <a:latin typeface="等线"/>
                <a:cs typeface="等线"/>
              </a:rPr>
              <a:t>综</a:t>
            </a:r>
            <a:r>
              <a:rPr sz="882" spc="4" dirty="0">
                <a:latin typeface="等线"/>
                <a:cs typeface="等线"/>
              </a:rPr>
              <a:t>述</a:t>
            </a:r>
            <a:r>
              <a:rPr sz="882" spc="9" dirty="0">
                <a:latin typeface="等线"/>
                <a:cs typeface="等线"/>
              </a:rPr>
              <a:t>性</a:t>
            </a:r>
            <a:r>
              <a:rPr sz="882" spc="4" dirty="0">
                <a:latin typeface="等线"/>
                <a:cs typeface="等线"/>
              </a:rPr>
              <a:t>科</a:t>
            </a:r>
            <a:r>
              <a:rPr sz="882" spc="9" dirty="0">
                <a:latin typeface="等线"/>
                <a:cs typeface="等线"/>
              </a:rPr>
              <a:t>技论 </a:t>
            </a:r>
            <a:r>
              <a:rPr sz="882" dirty="0">
                <a:latin typeface="等线"/>
                <a:cs typeface="等线"/>
              </a:rPr>
              <a:t>文，这</a:t>
            </a:r>
            <a:r>
              <a:rPr sz="882" spc="-9" dirty="0">
                <a:latin typeface="等线"/>
                <a:cs typeface="等线"/>
              </a:rPr>
              <a:t>类</a:t>
            </a:r>
            <a:r>
              <a:rPr sz="882" dirty="0">
                <a:latin typeface="等线"/>
                <a:cs typeface="等线"/>
              </a:rPr>
              <a:t>科</a:t>
            </a:r>
            <a:r>
              <a:rPr sz="882" spc="-9" dirty="0">
                <a:latin typeface="等线"/>
                <a:cs typeface="等线"/>
              </a:rPr>
              <a:t>技</a:t>
            </a:r>
            <a:r>
              <a:rPr sz="882" dirty="0">
                <a:latin typeface="等线"/>
                <a:cs typeface="等线"/>
              </a:rPr>
              <a:t>论文不</a:t>
            </a:r>
            <a:r>
              <a:rPr sz="882" spc="-9" dirty="0">
                <a:latin typeface="等线"/>
                <a:cs typeface="等线"/>
              </a:rPr>
              <a:t>要</a:t>
            </a:r>
            <a:r>
              <a:rPr sz="882" dirty="0">
                <a:latin typeface="等线"/>
                <a:cs typeface="等线"/>
              </a:rPr>
              <a:t>求</a:t>
            </a:r>
            <a:r>
              <a:rPr sz="882" spc="-9" dirty="0">
                <a:latin typeface="等线"/>
                <a:cs typeface="等线"/>
              </a:rPr>
              <a:t>在</a:t>
            </a:r>
            <a:r>
              <a:rPr sz="882" dirty="0">
                <a:latin typeface="等线"/>
                <a:cs typeface="等线"/>
              </a:rPr>
              <a:t>内容上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首</a:t>
            </a:r>
            <a:r>
              <a:rPr sz="882" spc="-9" dirty="0">
                <a:latin typeface="等线"/>
                <a:cs typeface="等线"/>
              </a:rPr>
              <a:t>创</a:t>
            </a:r>
            <a:r>
              <a:rPr sz="882" dirty="0">
                <a:latin typeface="等线"/>
                <a:cs typeface="等线"/>
              </a:rPr>
              <a:t>性，更</a:t>
            </a:r>
            <a:r>
              <a:rPr sz="882" spc="-9" dirty="0">
                <a:latin typeface="等线"/>
                <a:cs typeface="等线"/>
              </a:rPr>
              <a:t>多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-9" dirty="0">
                <a:latin typeface="等线"/>
                <a:cs typeface="等线"/>
              </a:rPr>
              <a:t>是</a:t>
            </a:r>
            <a:r>
              <a:rPr sz="882" dirty="0">
                <a:latin typeface="等线"/>
                <a:cs typeface="等线"/>
              </a:rPr>
              <a:t>要求撰</a:t>
            </a:r>
            <a:r>
              <a:rPr sz="882" spc="-9" dirty="0">
                <a:latin typeface="等线"/>
                <a:cs typeface="等线"/>
              </a:rPr>
              <a:t>稿</a:t>
            </a:r>
            <a:r>
              <a:rPr sz="882" dirty="0">
                <a:latin typeface="等线"/>
                <a:cs typeface="等线"/>
              </a:rPr>
              <a:t>人</a:t>
            </a:r>
            <a:r>
              <a:rPr sz="882" spc="-9" dirty="0">
                <a:latin typeface="等线"/>
                <a:cs typeface="等线"/>
              </a:rPr>
              <a:t>在</a:t>
            </a:r>
            <a:r>
              <a:rPr sz="882" dirty="0">
                <a:latin typeface="等线"/>
                <a:cs typeface="等线"/>
              </a:rPr>
              <a:t>综合分</a:t>
            </a:r>
            <a:r>
              <a:rPr sz="882" spc="-9" dirty="0">
                <a:latin typeface="等线"/>
                <a:cs typeface="等线"/>
              </a:rPr>
              <a:t>析</a:t>
            </a:r>
            <a:r>
              <a:rPr sz="882" dirty="0">
                <a:latin typeface="等线"/>
                <a:cs typeface="等线"/>
              </a:rPr>
              <a:t>与</a:t>
            </a:r>
            <a:r>
              <a:rPr sz="882" spc="-9" dirty="0">
                <a:latin typeface="等线"/>
                <a:cs typeface="等线"/>
              </a:rPr>
              <a:t>评</a:t>
            </a:r>
            <a:r>
              <a:rPr sz="882" dirty="0">
                <a:latin typeface="等线"/>
                <a:cs typeface="等线"/>
              </a:rPr>
              <a:t>价了现</a:t>
            </a:r>
            <a:r>
              <a:rPr sz="882" spc="-9" dirty="0">
                <a:latin typeface="等线"/>
                <a:cs typeface="等线"/>
              </a:rPr>
              <a:t>有</a:t>
            </a:r>
            <a:r>
              <a:rPr sz="882" dirty="0">
                <a:latin typeface="等线"/>
                <a:cs typeface="等线"/>
              </a:rPr>
              <a:t>资</a:t>
            </a:r>
            <a:r>
              <a:rPr sz="882" spc="-9" dirty="0">
                <a:latin typeface="等线"/>
                <a:cs typeface="等线"/>
              </a:rPr>
              <a:t>料</a:t>
            </a:r>
            <a:r>
              <a:rPr sz="882" dirty="0">
                <a:latin typeface="等线"/>
                <a:cs typeface="等线"/>
              </a:rPr>
              <a:t>后，提</a:t>
            </a:r>
            <a:r>
              <a:rPr sz="882" spc="-9" dirty="0">
                <a:latin typeface="等线"/>
                <a:cs typeface="等线"/>
              </a:rPr>
              <a:t>出</a:t>
            </a:r>
            <a:r>
              <a:rPr sz="882" dirty="0">
                <a:latin typeface="等线"/>
                <a:cs typeface="等线"/>
              </a:rPr>
              <a:t>在</a:t>
            </a:r>
            <a:r>
              <a:rPr sz="882" spc="-9" dirty="0">
                <a:latin typeface="等线"/>
                <a:cs typeface="等线"/>
              </a:rPr>
              <a:t>特</a:t>
            </a:r>
            <a:r>
              <a:rPr sz="882" dirty="0">
                <a:latin typeface="等线"/>
                <a:cs typeface="等线"/>
              </a:rPr>
              <a:t>定时期</a:t>
            </a:r>
            <a:r>
              <a:rPr sz="882" spc="-9" dirty="0">
                <a:latin typeface="等线"/>
                <a:cs typeface="等线"/>
              </a:rPr>
              <a:t>内</a:t>
            </a:r>
            <a:r>
              <a:rPr sz="882" dirty="0">
                <a:latin typeface="等线"/>
                <a:cs typeface="等线"/>
              </a:rPr>
              <a:t>有关 专业课</a:t>
            </a:r>
            <a:r>
              <a:rPr sz="882" spc="-9" dirty="0">
                <a:latin typeface="等线"/>
                <a:cs typeface="等线"/>
              </a:rPr>
              <a:t>题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-9" dirty="0">
                <a:latin typeface="等线"/>
                <a:cs typeface="等线"/>
              </a:rPr>
              <a:t>发</a:t>
            </a:r>
            <a:r>
              <a:rPr sz="882" dirty="0">
                <a:latin typeface="等线"/>
                <a:cs typeface="等线"/>
              </a:rPr>
              <a:t>展演变</a:t>
            </a:r>
            <a:r>
              <a:rPr sz="882" spc="-9" dirty="0">
                <a:latin typeface="等线"/>
                <a:cs typeface="等线"/>
              </a:rPr>
              <a:t>规</a:t>
            </a:r>
            <a:r>
              <a:rPr sz="882" dirty="0">
                <a:latin typeface="等线"/>
                <a:cs typeface="等线"/>
              </a:rPr>
              <a:t>律</a:t>
            </a:r>
            <a:r>
              <a:rPr sz="882" spc="-9" dirty="0">
                <a:latin typeface="等线"/>
                <a:cs typeface="等线"/>
              </a:rPr>
              <a:t>和</a:t>
            </a:r>
            <a:r>
              <a:rPr sz="882" dirty="0">
                <a:latin typeface="等线"/>
                <a:cs typeface="等线"/>
              </a:rPr>
              <a:t>趋势。</a:t>
            </a:r>
            <a:r>
              <a:rPr sz="882" spc="-9" dirty="0">
                <a:latin typeface="等线"/>
                <a:cs typeface="等线"/>
              </a:rPr>
              <a:t>这</a:t>
            </a:r>
            <a:r>
              <a:rPr sz="882" dirty="0">
                <a:latin typeface="等线"/>
                <a:cs typeface="等线"/>
              </a:rPr>
              <a:t>类</a:t>
            </a:r>
            <a:r>
              <a:rPr sz="882" spc="-9" dirty="0">
                <a:latin typeface="等线"/>
                <a:cs typeface="等线"/>
              </a:rPr>
              <a:t>在</a:t>
            </a:r>
            <a:r>
              <a:rPr sz="882" dirty="0">
                <a:latin typeface="等线"/>
                <a:cs typeface="等线"/>
              </a:rPr>
              <a:t>写作时</a:t>
            </a:r>
            <a:r>
              <a:rPr sz="882" spc="-9" dirty="0">
                <a:latin typeface="等线"/>
                <a:cs typeface="等线"/>
              </a:rPr>
              <a:t>着</a:t>
            </a:r>
            <a:r>
              <a:rPr sz="882" dirty="0">
                <a:latin typeface="等线"/>
                <a:cs typeface="等线"/>
              </a:rPr>
              <a:t>重</a:t>
            </a:r>
            <a:r>
              <a:rPr sz="882" spc="-9" dirty="0">
                <a:latin typeface="等线"/>
                <a:cs typeface="等线"/>
              </a:rPr>
              <a:t>评</a:t>
            </a:r>
            <a:r>
              <a:rPr sz="882" dirty="0">
                <a:latin typeface="等线"/>
                <a:cs typeface="等线"/>
              </a:rPr>
              <a:t>述，即</a:t>
            </a:r>
            <a:r>
              <a:rPr sz="882" spc="-9" dirty="0">
                <a:latin typeface="等线"/>
                <a:cs typeface="等线"/>
              </a:rPr>
              <a:t>通</a:t>
            </a:r>
            <a:r>
              <a:rPr sz="882" dirty="0">
                <a:latin typeface="等线"/>
                <a:cs typeface="等线"/>
              </a:rPr>
              <a:t>过</a:t>
            </a:r>
            <a:r>
              <a:rPr sz="882" spc="-9" dirty="0">
                <a:latin typeface="等线"/>
                <a:cs typeface="等线"/>
              </a:rPr>
              <a:t>回</a:t>
            </a:r>
            <a:r>
              <a:rPr sz="882" dirty="0">
                <a:latin typeface="等线"/>
                <a:cs typeface="等线"/>
              </a:rPr>
              <a:t>顾、观</a:t>
            </a:r>
            <a:r>
              <a:rPr sz="882" spc="-9" dirty="0">
                <a:latin typeface="等线"/>
                <a:cs typeface="等线"/>
              </a:rPr>
              <a:t>察</a:t>
            </a:r>
            <a:r>
              <a:rPr sz="882" dirty="0">
                <a:latin typeface="等线"/>
                <a:cs typeface="等线"/>
              </a:rPr>
              <a:t>和</a:t>
            </a:r>
            <a:r>
              <a:rPr sz="882" spc="-9" dirty="0">
                <a:latin typeface="等线"/>
                <a:cs typeface="等线"/>
              </a:rPr>
              <a:t>展</a:t>
            </a:r>
            <a:r>
              <a:rPr sz="882" dirty="0">
                <a:latin typeface="等线"/>
                <a:cs typeface="等线"/>
              </a:rPr>
              <a:t>望，提</a:t>
            </a:r>
            <a:r>
              <a:rPr sz="882" spc="-9" dirty="0">
                <a:latin typeface="等线"/>
                <a:cs typeface="等线"/>
              </a:rPr>
              <a:t>出</a:t>
            </a:r>
            <a:r>
              <a:rPr sz="882" dirty="0">
                <a:latin typeface="等线"/>
                <a:cs typeface="等线"/>
              </a:rPr>
              <a:t>合</a:t>
            </a:r>
            <a:r>
              <a:rPr sz="882" spc="-9" dirty="0">
                <a:latin typeface="等线"/>
                <a:cs typeface="等线"/>
              </a:rPr>
              <a:t>乎</a:t>
            </a:r>
            <a:r>
              <a:rPr sz="882" dirty="0">
                <a:latin typeface="等线"/>
                <a:cs typeface="等线"/>
              </a:rPr>
              <a:t>逻辑的</a:t>
            </a:r>
            <a:r>
              <a:rPr sz="882" spc="-9" dirty="0">
                <a:latin typeface="等线"/>
                <a:cs typeface="等线"/>
              </a:rPr>
              <a:t>、</a:t>
            </a:r>
            <a:r>
              <a:rPr sz="882" dirty="0">
                <a:latin typeface="等线"/>
                <a:cs typeface="等线"/>
              </a:rPr>
              <a:t>具</a:t>
            </a:r>
            <a:r>
              <a:rPr sz="882" spc="-9" dirty="0">
                <a:latin typeface="等线"/>
                <a:cs typeface="等线"/>
              </a:rPr>
              <a:t>有</a:t>
            </a:r>
            <a:r>
              <a:rPr sz="882" dirty="0">
                <a:latin typeface="等线"/>
                <a:cs typeface="等线"/>
              </a:rPr>
              <a:t>启迪性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看法 和建议</a:t>
            </a:r>
            <a:r>
              <a:rPr sz="882" spc="-9" dirty="0">
                <a:latin typeface="等线"/>
                <a:cs typeface="等线"/>
              </a:rPr>
              <a:t>。</a:t>
            </a:r>
            <a:r>
              <a:rPr sz="882" dirty="0">
                <a:latin typeface="等线"/>
                <a:cs typeface="等线"/>
              </a:rPr>
              <a:t>这</a:t>
            </a:r>
            <a:r>
              <a:rPr sz="882" spc="-9" dirty="0">
                <a:latin typeface="等线"/>
                <a:cs typeface="等线"/>
              </a:rPr>
              <a:t>两</a:t>
            </a:r>
            <a:r>
              <a:rPr sz="882" dirty="0">
                <a:latin typeface="等线"/>
                <a:cs typeface="等线"/>
              </a:rPr>
              <a:t>类文章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写</a:t>
            </a:r>
            <a:r>
              <a:rPr sz="882" spc="-9" dirty="0">
                <a:latin typeface="等线"/>
                <a:cs typeface="等线"/>
              </a:rPr>
              <a:t>作</a:t>
            </a:r>
            <a:r>
              <a:rPr sz="882" dirty="0">
                <a:latin typeface="等线"/>
                <a:cs typeface="等线"/>
              </a:rPr>
              <a:t>结构和</a:t>
            </a:r>
            <a:r>
              <a:rPr sz="882" spc="-9" dirty="0">
                <a:latin typeface="等线"/>
                <a:cs typeface="等线"/>
              </a:rPr>
              <a:t>方</a:t>
            </a:r>
            <a:r>
              <a:rPr sz="882" dirty="0">
                <a:latin typeface="等线"/>
                <a:cs typeface="等线"/>
              </a:rPr>
              <a:t>法</a:t>
            </a:r>
            <a:r>
              <a:rPr sz="882" spc="-9" dirty="0">
                <a:latin typeface="等线"/>
                <a:cs typeface="等线"/>
              </a:rPr>
              <a:t>不</a:t>
            </a:r>
            <a:r>
              <a:rPr sz="882" dirty="0">
                <a:latin typeface="等线"/>
                <a:cs typeface="等线"/>
              </a:rPr>
              <a:t>甚相同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会</a:t>
            </a:r>
            <a:r>
              <a:rPr sz="882" spc="-9" dirty="0">
                <a:latin typeface="等线"/>
                <a:cs typeface="等线"/>
              </a:rPr>
              <a:t>在</a:t>
            </a:r>
            <a:r>
              <a:rPr sz="882" dirty="0">
                <a:latin typeface="等线"/>
                <a:cs typeface="等线"/>
              </a:rPr>
              <a:t>本文中</a:t>
            </a:r>
            <a:r>
              <a:rPr sz="882" spc="-9" dirty="0">
                <a:latin typeface="等线"/>
                <a:cs typeface="等线"/>
              </a:rPr>
              <a:t>以</a:t>
            </a:r>
            <a:r>
              <a:rPr sz="882" dirty="0">
                <a:latin typeface="等线"/>
                <a:cs typeface="等线"/>
              </a:rPr>
              <a:t>一</a:t>
            </a:r>
            <a:r>
              <a:rPr sz="882" spc="-9" dirty="0">
                <a:latin typeface="等线"/>
                <a:cs typeface="等线"/>
              </a:rPr>
              <a:t>一</a:t>
            </a:r>
            <a:r>
              <a:rPr sz="882" dirty="0">
                <a:latin typeface="等线"/>
                <a:cs typeface="等线"/>
              </a:rPr>
              <a:t>论述。</a:t>
            </a:r>
            <a:endParaRPr sz="882">
              <a:latin typeface="等线"/>
              <a:cs typeface="等线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76284" y="4180018"/>
            <a:ext cx="86733" cy="1042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52796" y="2674843"/>
            <a:ext cx="149400" cy="140857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971" b="1" dirty="0">
                <a:latin typeface="等线"/>
                <a:cs typeface="等线"/>
              </a:rPr>
              <a:t>准备工</a:t>
            </a:r>
            <a:r>
              <a:rPr sz="971" b="1" spc="4" dirty="0">
                <a:latin typeface="等线"/>
                <a:cs typeface="等线"/>
              </a:rPr>
              <a:t>作：</a:t>
            </a:r>
            <a:r>
              <a:rPr sz="971" b="1" dirty="0">
                <a:latin typeface="等线"/>
                <a:cs typeface="等线"/>
              </a:rPr>
              <a:t>怎么读</a:t>
            </a:r>
            <a:r>
              <a:rPr sz="971" b="1" spc="4" dirty="0">
                <a:latin typeface="等线"/>
                <a:cs typeface="等线"/>
              </a:rPr>
              <a:t>·</a:t>
            </a:r>
            <a:r>
              <a:rPr sz="971" b="1" dirty="0">
                <a:latin typeface="等线"/>
                <a:cs typeface="等线"/>
              </a:rPr>
              <a:t>如</a:t>
            </a:r>
            <a:r>
              <a:rPr sz="971" b="1" spc="4" dirty="0">
                <a:latin typeface="等线"/>
                <a:cs typeface="等线"/>
              </a:rPr>
              <a:t>何</a:t>
            </a:r>
            <a:r>
              <a:rPr sz="971" b="1" dirty="0">
                <a:latin typeface="等线"/>
                <a:cs typeface="等线"/>
              </a:rPr>
              <a:t>做</a:t>
            </a:r>
            <a:endParaRPr sz="971">
              <a:latin typeface="等线"/>
              <a:cs typeface="等线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60341" y="279909"/>
            <a:ext cx="2933688" cy="618620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i="1" dirty="0">
                <a:latin typeface="Times New Roman"/>
                <a:cs typeface="Times New Roman"/>
              </a:rPr>
              <a:t>1.  </a:t>
            </a:r>
            <a:r>
              <a:rPr sz="882" b="1" i="1" spc="-57" dirty="0">
                <a:latin typeface="Times New Roman"/>
                <a:cs typeface="Times New Roman"/>
              </a:rPr>
              <a:t> </a:t>
            </a:r>
            <a:r>
              <a:rPr sz="927" b="1" i="1" dirty="0">
                <a:latin typeface="等线"/>
                <a:cs typeface="等线"/>
              </a:rPr>
              <a:t>怎么读</a:t>
            </a:r>
            <a:endParaRPr sz="927">
              <a:latin typeface="等线"/>
              <a:cs typeface="等线"/>
            </a:endParaRPr>
          </a:p>
          <a:p>
            <a:pPr marL="11206" marR="113746" indent="161934" algn="just">
              <a:lnSpc>
                <a:spcPct val="122000"/>
              </a:lnSpc>
              <a:spcBef>
                <a:spcPts val="247"/>
              </a:spcBef>
            </a:pPr>
            <a:r>
              <a:rPr sz="882" spc="9" dirty="0">
                <a:latin typeface="等线"/>
                <a:cs typeface="等线"/>
              </a:rPr>
              <a:t>科</a:t>
            </a:r>
            <a:r>
              <a:rPr sz="882" spc="4" dirty="0">
                <a:latin typeface="等线"/>
                <a:cs typeface="等线"/>
              </a:rPr>
              <a:t>技</a:t>
            </a:r>
            <a:r>
              <a:rPr sz="882" spc="9" dirty="0">
                <a:latin typeface="等线"/>
                <a:cs typeface="等线"/>
              </a:rPr>
              <a:t>论</a:t>
            </a:r>
            <a:r>
              <a:rPr sz="882" spc="4" dirty="0">
                <a:latin typeface="等线"/>
                <a:cs typeface="等线"/>
              </a:rPr>
              <a:t>文</a:t>
            </a:r>
            <a:r>
              <a:rPr sz="882" spc="9" dirty="0">
                <a:latin typeface="等线"/>
                <a:cs typeface="等线"/>
              </a:rPr>
              <a:t>写</a:t>
            </a:r>
            <a:r>
              <a:rPr sz="882" spc="4" dirty="0">
                <a:latin typeface="等线"/>
                <a:cs typeface="等线"/>
              </a:rPr>
              <a:t>作</a:t>
            </a:r>
            <a:r>
              <a:rPr sz="882" spc="9" dirty="0">
                <a:latin typeface="等线"/>
                <a:cs typeface="等线"/>
              </a:rPr>
              <a:t>可</a:t>
            </a:r>
            <a:r>
              <a:rPr sz="882" spc="4" dirty="0">
                <a:latin typeface="等线"/>
                <a:cs typeface="等线"/>
              </a:rPr>
              <a:t>分</a:t>
            </a:r>
            <a:r>
              <a:rPr sz="882" spc="9" dirty="0">
                <a:latin typeface="等线"/>
                <a:cs typeface="等线"/>
              </a:rPr>
              <a:t>为</a:t>
            </a:r>
            <a:r>
              <a:rPr sz="882" spc="4" dirty="0">
                <a:latin typeface="等线"/>
                <a:cs typeface="等线"/>
              </a:rPr>
              <a:t>两</a:t>
            </a:r>
            <a:r>
              <a:rPr sz="882" spc="9" dirty="0">
                <a:latin typeface="等线"/>
                <a:cs typeface="等线"/>
              </a:rPr>
              <a:t>个</a:t>
            </a:r>
            <a:r>
              <a:rPr sz="882" spc="4" dirty="0">
                <a:latin typeface="等线"/>
                <a:cs typeface="等线"/>
              </a:rPr>
              <a:t>步</a:t>
            </a:r>
            <a:r>
              <a:rPr sz="882" spc="9" dirty="0">
                <a:latin typeface="等线"/>
                <a:cs typeface="等线"/>
              </a:rPr>
              <a:t>骤</a:t>
            </a:r>
            <a:r>
              <a:rPr sz="882" spc="4" dirty="0">
                <a:latin typeface="等线"/>
                <a:cs typeface="等线"/>
              </a:rPr>
              <a:t>，</a:t>
            </a:r>
            <a:r>
              <a:rPr sz="882" spc="9" dirty="0">
                <a:latin typeface="等线"/>
                <a:cs typeface="等线"/>
              </a:rPr>
              <a:t>其</a:t>
            </a:r>
            <a:r>
              <a:rPr sz="882" spc="4" dirty="0">
                <a:latin typeface="等线"/>
                <a:cs typeface="等线"/>
              </a:rPr>
              <a:t>一</a:t>
            </a:r>
            <a:r>
              <a:rPr sz="882" spc="9" dirty="0">
                <a:latin typeface="等线"/>
                <a:cs typeface="等线"/>
              </a:rPr>
              <a:t>是</a:t>
            </a:r>
            <a:r>
              <a:rPr sz="882" spc="4" dirty="0">
                <a:latin typeface="等线"/>
                <a:cs typeface="等线"/>
              </a:rPr>
              <a:t>阅</a:t>
            </a:r>
            <a:r>
              <a:rPr sz="882" spc="9" dirty="0">
                <a:latin typeface="等线"/>
                <a:cs typeface="等线"/>
              </a:rPr>
              <a:t>读</a:t>
            </a:r>
            <a:r>
              <a:rPr sz="882" spc="4" dirty="0">
                <a:latin typeface="等线"/>
                <a:cs typeface="等线"/>
              </a:rPr>
              <a:t>，</a:t>
            </a:r>
            <a:r>
              <a:rPr sz="882" spc="9" dirty="0">
                <a:latin typeface="等线"/>
                <a:cs typeface="等线"/>
              </a:rPr>
              <a:t>这</a:t>
            </a:r>
            <a:r>
              <a:rPr sz="882" spc="4" dirty="0">
                <a:latin typeface="等线"/>
                <a:cs typeface="等线"/>
              </a:rPr>
              <a:t>是</a:t>
            </a:r>
            <a:r>
              <a:rPr sz="882" spc="9" dirty="0">
                <a:latin typeface="等线"/>
                <a:cs typeface="等线"/>
              </a:rPr>
              <a:t>论</a:t>
            </a:r>
            <a:r>
              <a:rPr sz="882" spc="4" dirty="0">
                <a:latin typeface="等线"/>
                <a:cs typeface="等线"/>
              </a:rPr>
              <a:t>文</a:t>
            </a:r>
            <a:r>
              <a:rPr sz="882" spc="9" dirty="0">
                <a:latin typeface="等线"/>
                <a:cs typeface="等线"/>
              </a:rPr>
              <a:t>写</a:t>
            </a:r>
            <a:r>
              <a:rPr sz="882" spc="4" dirty="0">
                <a:latin typeface="等线"/>
                <a:cs typeface="等线"/>
              </a:rPr>
              <a:t>作</a:t>
            </a:r>
            <a:r>
              <a:rPr sz="882" spc="9" dirty="0">
                <a:latin typeface="等线"/>
                <a:cs typeface="等线"/>
              </a:rPr>
              <a:t>中</a:t>
            </a:r>
            <a:r>
              <a:rPr sz="882" spc="4" dirty="0">
                <a:latin typeface="等线"/>
                <a:cs typeface="等线"/>
              </a:rPr>
              <a:t>准</a:t>
            </a:r>
            <a:r>
              <a:rPr sz="882" spc="9" dirty="0">
                <a:latin typeface="等线"/>
                <a:cs typeface="等线"/>
              </a:rPr>
              <a:t>备</a:t>
            </a:r>
            <a:r>
              <a:rPr sz="882" spc="4" dirty="0">
                <a:latin typeface="等线"/>
                <a:cs typeface="等线"/>
              </a:rPr>
              <a:t>工</a:t>
            </a:r>
            <a:r>
              <a:rPr sz="882" spc="9" dirty="0">
                <a:latin typeface="等线"/>
                <a:cs typeface="等线"/>
              </a:rPr>
              <a:t>作</a:t>
            </a:r>
            <a:r>
              <a:rPr sz="882" spc="4" dirty="0">
                <a:latin typeface="等线"/>
                <a:cs typeface="等线"/>
              </a:rPr>
              <a:t>的</a:t>
            </a:r>
            <a:r>
              <a:rPr sz="882" spc="9" dirty="0">
                <a:latin typeface="等线"/>
                <a:cs typeface="等线"/>
              </a:rPr>
              <a:t>核</a:t>
            </a:r>
            <a:r>
              <a:rPr sz="882" spc="4" dirty="0">
                <a:latin typeface="等线"/>
                <a:cs typeface="等线"/>
              </a:rPr>
              <a:t>心</a:t>
            </a:r>
            <a:r>
              <a:rPr sz="882" spc="9" dirty="0">
                <a:latin typeface="等线"/>
                <a:cs typeface="等线"/>
              </a:rPr>
              <a:t>所</a:t>
            </a:r>
            <a:r>
              <a:rPr sz="882" spc="4" dirty="0">
                <a:latin typeface="等线"/>
                <a:cs typeface="等线"/>
              </a:rPr>
              <a:t>在</a:t>
            </a:r>
            <a:r>
              <a:rPr sz="882" spc="9" dirty="0">
                <a:latin typeface="等线"/>
                <a:cs typeface="等线"/>
              </a:rPr>
              <a:t>；</a:t>
            </a:r>
            <a:r>
              <a:rPr sz="882" spc="4" dirty="0">
                <a:latin typeface="等线"/>
                <a:cs typeface="等线"/>
              </a:rPr>
              <a:t>其</a:t>
            </a:r>
            <a:r>
              <a:rPr sz="882" spc="9" dirty="0">
                <a:latin typeface="等线"/>
                <a:cs typeface="等线"/>
              </a:rPr>
              <a:t>二</a:t>
            </a:r>
            <a:r>
              <a:rPr sz="882" spc="4" dirty="0">
                <a:latin typeface="等线"/>
                <a:cs typeface="等线"/>
              </a:rPr>
              <a:t>是</a:t>
            </a:r>
            <a:r>
              <a:rPr sz="882" spc="9" dirty="0">
                <a:latin typeface="等线"/>
                <a:cs typeface="等线"/>
              </a:rPr>
              <a:t>做</a:t>
            </a:r>
            <a:r>
              <a:rPr sz="882" spc="4" dirty="0">
                <a:latin typeface="等线"/>
                <a:cs typeface="等线"/>
              </a:rPr>
              <a:t>，</a:t>
            </a:r>
            <a:r>
              <a:rPr sz="882" spc="9" dirty="0">
                <a:latin typeface="等线"/>
                <a:cs typeface="等线"/>
              </a:rPr>
              <a:t>这</a:t>
            </a:r>
            <a:r>
              <a:rPr sz="882" spc="4" dirty="0">
                <a:latin typeface="等线"/>
                <a:cs typeface="等线"/>
              </a:rPr>
              <a:t>里</a:t>
            </a:r>
            <a:r>
              <a:rPr sz="882" spc="9" dirty="0">
                <a:latin typeface="等线"/>
                <a:cs typeface="等线"/>
              </a:rPr>
              <a:t>指</a:t>
            </a:r>
            <a:r>
              <a:rPr sz="882" spc="4" dirty="0">
                <a:latin typeface="等线"/>
                <a:cs typeface="等线"/>
              </a:rPr>
              <a:t>作</a:t>
            </a:r>
            <a:r>
              <a:rPr sz="882" spc="9" dirty="0">
                <a:latin typeface="等线"/>
                <a:cs typeface="等线"/>
              </a:rPr>
              <a:t>为</a:t>
            </a:r>
            <a:r>
              <a:rPr sz="882" spc="4" dirty="0">
                <a:latin typeface="等线"/>
                <a:cs typeface="等线"/>
              </a:rPr>
              <a:t>论</a:t>
            </a:r>
            <a:r>
              <a:rPr sz="882" spc="9" dirty="0">
                <a:latin typeface="等线"/>
                <a:cs typeface="等线"/>
              </a:rPr>
              <a:t>文</a:t>
            </a:r>
            <a:r>
              <a:rPr sz="882" spc="4" dirty="0">
                <a:latin typeface="等线"/>
                <a:cs typeface="等线"/>
              </a:rPr>
              <a:t>素</a:t>
            </a:r>
            <a:r>
              <a:rPr sz="882" spc="9" dirty="0">
                <a:latin typeface="等线"/>
                <a:cs typeface="等线"/>
              </a:rPr>
              <a:t>材的 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dirty="0">
                <a:latin typeface="等线"/>
                <a:cs typeface="等线"/>
              </a:rPr>
              <a:t>实验部分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该部分</a:t>
            </a:r>
            <a:r>
              <a:rPr sz="882" spc="-9" dirty="0">
                <a:latin typeface="等线"/>
                <a:cs typeface="等线"/>
              </a:rPr>
              <a:t>是</a:t>
            </a:r>
            <a:r>
              <a:rPr sz="882" dirty="0">
                <a:latin typeface="等线"/>
                <a:cs typeface="等线"/>
              </a:rPr>
              <a:t>具</a:t>
            </a:r>
            <a:r>
              <a:rPr sz="882" spc="-9" dirty="0">
                <a:latin typeface="等线"/>
                <a:cs typeface="等线"/>
              </a:rPr>
              <a:t>体</a:t>
            </a:r>
            <a:r>
              <a:rPr sz="882" dirty="0">
                <a:latin typeface="等线"/>
                <a:cs typeface="等线"/>
              </a:rPr>
              <a:t>的手动</a:t>
            </a:r>
            <a:r>
              <a:rPr sz="882" spc="-9" dirty="0">
                <a:latin typeface="等线"/>
                <a:cs typeface="等线"/>
              </a:rPr>
              <a:t>操</a:t>
            </a:r>
            <a:r>
              <a:rPr sz="882" dirty="0">
                <a:latin typeface="等线"/>
                <a:cs typeface="等线"/>
              </a:rPr>
              <a:t>作</a:t>
            </a:r>
            <a:r>
              <a:rPr sz="882" spc="-9" dirty="0">
                <a:latin typeface="等线"/>
                <a:cs typeface="等线"/>
              </a:rPr>
              <a:t>过</a:t>
            </a:r>
            <a:r>
              <a:rPr sz="882" dirty="0">
                <a:latin typeface="等线"/>
                <a:cs typeface="等线"/>
              </a:rPr>
              <a:t>程，区</a:t>
            </a:r>
            <a:r>
              <a:rPr sz="882" spc="-9" dirty="0">
                <a:latin typeface="等线"/>
                <a:cs typeface="等线"/>
              </a:rPr>
              <a:t>别</a:t>
            </a:r>
            <a:r>
              <a:rPr sz="882" dirty="0">
                <a:latin typeface="等线"/>
                <a:cs typeface="等线"/>
              </a:rPr>
              <a:t>于</a:t>
            </a:r>
            <a:r>
              <a:rPr sz="882" spc="-9" dirty="0">
                <a:latin typeface="等线"/>
                <a:cs typeface="等线"/>
              </a:rPr>
              <a:t>阅</a:t>
            </a:r>
            <a:r>
              <a:rPr sz="882" dirty="0">
                <a:latin typeface="等线"/>
                <a:cs typeface="等线"/>
              </a:rPr>
              <a:t>读部分。</a:t>
            </a:r>
            <a:endParaRPr sz="882">
              <a:latin typeface="等线"/>
              <a:cs typeface="等线"/>
            </a:endParaRPr>
          </a:p>
          <a:p>
            <a:pPr marL="11206" marR="4483" indent="161934">
              <a:lnSpc>
                <a:spcPct val="121900"/>
              </a:lnSpc>
              <a:spcBef>
                <a:spcPts val="260"/>
              </a:spcBef>
            </a:pPr>
            <a:r>
              <a:rPr sz="882" spc="13" dirty="0">
                <a:latin typeface="等线"/>
                <a:cs typeface="等线"/>
              </a:rPr>
              <a:t>在</a:t>
            </a:r>
            <a:r>
              <a:rPr sz="882" spc="9" dirty="0">
                <a:latin typeface="等线"/>
                <a:cs typeface="等线"/>
              </a:rPr>
              <a:t>准备</a:t>
            </a:r>
            <a:r>
              <a:rPr sz="882" spc="13" dirty="0">
                <a:latin typeface="等线"/>
                <a:cs typeface="等线"/>
              </a:rPr>
              <a:t>工</a:t>
            </a:r>
            <a:r>
              <a:rPr sz="882" spc="9" dirty="0">
                <a:latin typeface="等线"/>
                <a:cs typeface="等线"/>
              </a:rPr>
              <a:t>作中</a:t>
            </a:r>
            <a:r>
              <a:rPr sz="882" spc="13" dirty="0">
                <a:latin typeface="等线"/>
                <a:cs typeface="等线"/>
              </a:rPr>
              <a:t>，</a:t>
            </a:r>
            <a:r>
              <a:rPr sz="882" spc="9" dirty="0">
                <a:latin typeface="等线"/>
                <a:cs typeface="等线"/>
              </a:rPr>
              <a:t>阅读</a:t>
            </a:r>
            <a:r>
              <a:rPr sz="882" spc="13" dirty="0">
                <a:latin typeface="等线"/>
                <a:cs typeface="等线"/>
              </a:rPr>
              <a:t>是</a:t>
            </a:r>
            <a:r>
              <a:rPr sz="882" spc="9" dirty="0">
                <a:latin typeface="等线"/>
                <a:cs typeface="等线"/>
              </a:rPr>
              <a:t>第一</a:t>
            </a:r>
            <a:r>
              <a:rPr sz="882" spc="13" dirty="0">
                <a:latin typeface="等线"/>
                <a:cs typeface="等线"/>
              </a:rPr>
              <a:t>个</a:t>
            </a:r>
            <a:r>
              <a:rPr sz="882" spc="9" dirty="0">
                <a:latin typeface="等线"/>
                <a:cs typeface="等线"/>
              </a:rPr>
              <a:t>步骤</a:t>
            </a:r>
            <a:r>
              <a:rPr sz="882" spc="13" dirty="0">
                <a:latin typeface="等线"/>
                <a:cs typeface="等线"/>
              </a:rPr>
              <a:t>。</a:t>
            </a:r>
            <a:r>
              <a:rPr sz="882" spc="9" dirty="0">
                <a:latin typeface="等线"/>
                <a:cs typeface="等线"/>
              </a:rPr>
              <a:t>读的</a:t>
            </a:r>
            <a:r>
              <a:rPr sz="882" spc="13" dirty="0">
                <a:latin typeface="等线"/>
                <a:cs typeface="等线"/>
              </a:rPr>
              <a:t>目</a:t>
            </a:r>
            <a:r>
              <a:rPr sz="882" spc="9" dirty="0">
                <a:latin typeface="等线"/>
                <a:cs typeface="等线"/>
              </a:rPr>
              <a:t>的之</a:t>
            </a:r>
            <a:r>
              <a:rPr sz="882" spc="13" dirty="0">
                <a:latin typeface="等线"/>
                <a:cs typeface="等线"/>
              </a:rPr>
              <a:t>一</a:t>
            </a:r>
            <a:r>
              <a:rPr sz="882" spc="9" dirty="0">
                <a:latin typeface="等线"/>
                <a:cs typeface="等线"/>
              </a:rPr>
              <a:t>是在</a:t>
            </a:r>
            <a:r>
              <a:rPr sz="882" spc="13" dirty="0">
                <a:latin typeface="等线"/>
                <a:cs typeface="等线"/>
              </a:rPr>
              <a:t>于</a:t>
            </a:r>
            <a:r>
              <a:rPr sz="882" spc="9" dirty="0">
                <a:latin typeface="等线"/>
                <a:cs typeface="等线"/>
              </a:rPr>
              <a:t>后期</a:t>
            </a:r>
            <a:r>
              <a:rPr sz="882" spc="13" dirty="0">
                <a:latin typeface="等线"/>
                <a:cs typeface="等线"/>
              </a:rPr>
              <a:t>的“写</a:t>
            </a:r>
            <a:r>
              <a:rPr sz="882" spc="4" dirty="0">
                <a:latin typeface="等线"/>
                <a:cs typeface="等线"/>
              </a:rPr>
              <a:t>”</a:t>
            </a:r>
            <a:r>
              <a:rPr sz="882" spc="13" dirty="0">
                <a:latin typeface="等线"/>
                <a:cs typeface="等线"/>
              </a:rPr>
              <a:t>，</a:t>
            </a:r>
            <a:r>
              <a:rPr sz="882" spc="9" dirty="0">
                <a:latin typeface="等线"/>
                <a:cs typeface="等线"/>
              </a:rPr>
              <a:t>通过</a:t>
            </a:r>
            <a:r>
              <a:rPr sz="882" spc="13" dirty="0">
                <a:latin typeface="等线"/>
                <a:cs typeface="等线"/>
              </a:rPr>
              <a:t>该</a:t>
            </a:r>
            <a:r>
              <a:rPr sz="882" spc="9" dirty="0">
                <a:latin typeface="等线"/>
                <a:cs typeface="等线"/>
              </a:rPr>
              <a:t>过程</a:t>
            </a:r>
            <a:r>
              <a:rPr sz="882" spc="13" dirty="0">
                <a:latin typeface="等线"/>
                <a:cs typeface="等线"/>
              </a:rPr>
              <a:t>仔</a:t>
            </a:r>
            <a:r>
              <a:rPr sz="882" spc="9" dirty="0">
                <a:latin typeface="等线"/>
                <a:cs typeface="等线"/>
              </a:rPr>
              <a:t>细研</a:t>
            </a:r>
            <a:r>
              <a:rPr sz="882" spc="13" dirty="0">
                <a:latin typeface="等线"/>
                <a:cs typeface="等线"/>
              </a:rPr>
              <a:t>究</a:t>
            </a:r>
            <a:r>
              <a:rPr sz="882" spc="9" dirty="0">
                <a:latin typeface="等线"/>
                <a:cs typeface="等线"/>
              </a:rPr>
              <a:t>文章</a:t>
            </a:r>
            <a:r>
              <a:rPr sz="882" spc="13" dirty="0">
                <a:latin typeface="等线"/>
                <a:cs typeface="等线"/>
              </a:rPr>
              <a:t>的</a:t>
            </a:r>
            <a:r>
              <a:rPr sz="882" spc="9" dirty="0">
                <a:latin typeface="等线"/>
                <a:cs typeface="等线"/>
              </a:rPr>
              <a:t>具体</a:t>
            </a:r>
            <a:r>
              <a:rPr sz="882" spc="13" dirty="0">
                <a:latin typeface="等线"/>
                <a:cs typeface="等线"/>
              </a:rPr>
              <a:t>写</a:t>
            </a:r>
            <a:r>
              <a:rPr sz="882" spc="9" dirty="0">
                <a:latin typeface="等线"/>
                <a:cs typeface="等线"/>
              </a:rPr>
              <a:t>作方</a:t>
            </a:r>
            <a:r>
              <a:rPr sz="882" spc="13" dirty="0">
                <a:latin typeface="等线"/>
                <a:cs typeface="等线"/>
              </a:rPr>
              <a:t>法</a:t>
            </a:r>
            <a:r>
              <a:rPr sz="882" spc="9" dirty="0">
                <a:latin typeface="等线"/>
                <a:cs typeface="等线"/>
              </a:rPr>
              <a:t>。</a:t>
            </a:r>
            <a:r>
              <a:rPr sz="882" spc="13" dirty="0">
                <a:latin typeface="等线"/>
                <a:cs typeface="等线"/>
              </a:rPr>
              <a:t>这</a:t>
            </a:r>
            <a:r>
              <a:rPr sz="882" dirty="0">
                <a:latin typeface="等线"/>
                <a:cs typeface="等线"/>
              </a:rPr>
              <a:t>个 </a:t>
            </a:r>
            <a:r>
              <a:rPr sz="882" spc="9" dirty="0">
                <a:latin typeface="等线"/>
                <a:cs typeface="等线"/>
              </a:rPr>
              <a:t>研</a:t>
            </a:r>
            <a:r>
              <a:rPr sz="882" spc="13" dirty="0">
                <a:latin typeface="等线"/>
                <a:cs typeface="等线"/>
              </a:rPr>
              <a:t>读</a:t>
            </a:r>
            <a:r>
              <a:rPr sz="882" spc="9" dirty="0">
                <a:latin typeface="等线"/>
                <a:cs typeface="等线"/>
              </a:rPr>
              <a:t>的过程可通</a:t>
            </a:r>
            <a:r>
              <a:rPr sz="882" spc="13" dirty="0">
                <a:latin typeface="等线"/>
                <a:cs typeface="等线"/>
              </a:rPr>
              <a:t>过“</a:t>
            </a:r>
            <a:r>
              <a:rPr sz="882" spc="9" dirty="0">
                <a:latin typeface="等线"/>
                <a:cs typeface="等线"/>
              </a:rPr>
              <a:t>抄</a:t>
            </a:r>
            <a:r>
              <a:rPr sz="882" spc="13" dirty="0">
                <a:latin typeface="等线"/>
                <a:cs typeface="等线"/>
              </a:rPr>
              <a:t>”</a:t>
            </a:r>
            <a:r>
              <a:rPr sz="882" spc="9" dirty="0">
                <a:latin typeface="等线"/>
                <a:cs typeface="等线"/>
              </a:rPr>
              <a:t>来进行</a:t>
            </a:r>
            <a:r>
              <a:rPr sz="882" spc="13" dirty="0">
                <a:latin typeface="等线"/>
                <a:cs typeface="等线"/>
              </a:rPr>
              <a:t>，即</a:t>
            </a:r>
            <a:r>
              <a:rPr sz="882" spc="4" dirty="0">
                <a:latin typeface="等线"/>
                <a:cs typeface="等线"/>
              </a:rPr>
              <a:t>“</a:t>
            </a:r>
            <a:r>
              <a:rPr sz="882" spc="9" dirty="0">
                <a:latin typeface="等线"/>
                <a:cs typeface="等线"/>
              </a:rPr>
              <a:t>用笔来</a:t>
            </a:r>
            <a:r>
              <a:rPr sz="882" spc="13" dirty="0">
                <a:latin typeface="等线"/>
                <a:cs typeface="等线"/>
              </a:rPr>
              <a:t>抄写</a:t>
            </a:r>
            <a:r>
              <a:rPr sz="882" spc="4" dirty="0">
                <a:latin typeface="等线"/>
                <a:cs typeface="等线"/>
              </a:rPr>
              <a:t>”</a:t>
            </a:r>
            <a:r>
              <a:rPr sz="882" spc="9" dirty="0">
                <a:latin typeface="等线"/>
                <a:cs typeface="等线"/>
              </a:rPr>
              <a:t>而非计</a:t>
            </a:r>
            <a:r>
              <a:rPr sz="882" spc="13" dirty="0">
                <a:latin typeface="等线"/>
                <a:cs typeface="等线"/>
              </a:rPr>
              <a:t>算</a:t>
            </a:r>
            <a:r>
              <a:rPr sz="882" spc="9" dirty="0">
                <a:latin typeface="等线"/>
                <a:cs typeface="等线"/>
              </a:rPr>
              <a:t>机中的复制</a:t>
            </a:r>
            <a:r>
              <a:rPr sz="882" spc="13" dirty="0">
                <a:latin typeface="等线"/>
                <a:cs typeface="等线"/>
              </a:rPr>
              <a:t>和</a:t>
            </a:r>
            <a:r>
              <a:rPr sz="882" spc="9" dirty="0">
                <a:latin typeface="等线"/>
                <a:cs typeface="等线"/>
              </a:rPr>
              <a:t>粘贴操作。</a:t>
            </a:r>
            <a:r>
              <a:rPr sz="882" spc="13" dirty="0">
                <a:latin typeface="等线"/>
                <a:cs typeface="等线"/>
              </a:rPr>
              <a:t>这</a:t>
            </a:r>
            <a:r>
              <a:rPr sz="882" spc="9" dirty="0">
                <a:latin typeface="等线"/>
                <a:cs typeface="等线"/>
              </a:rPr>
              <a:t>里</a:t>
            </a:r>
            <a:r>
              <a:rPr sz="882" spc="13" dirty="0">
                <a:latin typeface="等线"/>
                <a:cs typeface="等线"/>
              </a:rPr>
              <a:t>的</a:t>
            </a:r>
            <a:r>
              <a:rPr sz="882" spc="4" dirty="0">
                <a:latin typeface="等线"/>
                <a:cs typeface="等线"/>
              </a:rPr>
              <a:t>“</a:t>
            </a:r>
            <a:r>
              <a:rPr sz="882" spc="13" dirty="0">
                <a:latin typeface="等线"/>
                <a:cs typeface="等线"/>
              </a:rPr>
              <a:t>抄</a:t>
            </a:r>
            <a:r>
              <a:rPr sz="882" spc="4" dirty="0">
                <a:latin typeface="等线"/>
                <a:cs typeface="等线"/>
              </a:rPr>
              <a:t>”</a:t>
            </a:r>
            <a:r>
              <a:rPr sz="882" spc="9" dirty="0">
                <a:latin typeface="等线"/>
                <a:cs typeface="等线"/>
              </a:rPr>
              <a:t>不</a:t>
            </a:r>
            <a:r>
              <a:rPr sz="882" spc="13" dirty="0">
                <a:latin typeface="等线"/>
                <a:cs typeface="等线"/>
              </a:rPr>
              <a:t>是</a:t>
            </a:r>
            <a:r>
              <a:rPr sz="882" spc="9" dirty="0">
                <a:latin typeface="等线"/>
                <a:cs typeface="等线"/>
              </a:rPr>
              <a:t>指抄袭（抄</a:t>
            </a:r>
            <a:r>
              <a:rPr sz="882" spc="13" dirty="0">
                <a:latin typeface="等线"/>
                <a:cs typeface="等线"/>
              </a:rPr>
              <a:t>袭</a:t>
            </a:r>
            <a:r>
              <a:rPr sz="882" spc="9" dirty="0">
                <a:latin typeface="等线"/>
                <a:cs typeface="等线"/>
              </a:rPr>
              <a:t>是违背</a:t>
            </a:r>
            <a:r>
              <a:rPr sz="882" spc="13" dirty="0">
                <a:latin typeface="等线"/>
                <a:cs typeface="等线"/>
              </a:rPr>
              <a:t>学</a:t>
            </a:r>
            <a:r>
              <a:rPr sz="882" dirty="0">
                <a:latin typeface="等线"/>
                <a:cs typeface="等线"/>
              </a:rPr>
              <a:t>术 </a:t>
            </a:r>
            <a:r>
              <a:rPr sz="882" spc="4" dirty="0">
                <a:latin typeface="等线"/>
                <a:cs typeface="等线"/>
              </a:rPr>
              <a:t>道德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4" dirty="0">
                <a:latin typeface="等线"/>
                <a:cs typeface="等线"/>
              </a:rPr>
              <a:t>）</a:t>
            </a:r>
            <a:r>
              <a:rPr sz="882" dirty="0">
                <a:latin typeface="等线"/>
                <a:cs typeface="等线"/>
              </a:rPr>
              <a:t>，而</a:t>
            </a:r>
            <a:r>
              <a:rPr sz="882" spc="4" dirty="0">
                <a:latin typeface="等线"/>
                <a:cs typeface="等线"/>
              </a:rPr>
              <a:t>是</a:t>
            </a:r>
            <a:r>
              <a:rPr sz="882" dirty="0">
                <a:latin typeface="等线"/>
                <a:cs typeface="等线"/>
              </a:rPr>
              <a:t>“</a:t>
            </a:r>
            <a:r>
              <a:rPr sz="882" spc="4" dirty="0">
                <a:latin typeface="等线"/>
                <a:cs typeface="等线"/>
              </a:rPr>
              <a:t>抄</a:t>
            </a:r>
            <a:r>
              <a:rPr sz="882" dirty="0">
                <a:latin typeface="等线"/>
                <a:cs typeface="等线"/>
              </a:rPr>
              <a:t>”</a:t>
            </a:r>
            <a:r>
              <a:rPr sz="882" spc="4" dirty="0">
                <a:latin typeface="等线"/>
                <a:cs typeface="等线"/>
              </a:rPr>
              <a:t>指</a:t>
            </a:r>
            <a:r>
              <a:rPr sz="882" dirty="0">
                <a:latin typeface="等线"/>
                <a:cs typeface="等线"/>
              </a:rPr>
              <a:t>具体</a:t>
            </a:r>
            <a:r>
              <a:rPr sz="882" spc="4" dirty="0">
                <a:latin typeface="等线"/>
                <a:cs typeface="等线"/>
              </a:rPr>
              <a:t>的写</a:t>
            </a:r>
            <a:r>
              <a:rPr sz="882" dirty="0">
                <a:latin typeface="等线"/>
                <a:cs typeface="等线"/>
              </a:rPr>
              <a:t>作</a:t>
            </a:r>
            <a:r>
              <a:rPr sz="882" spc="4" dirty="0">
                <a:latin typeface="等线"/>
                <a:cs typeface="等线"/>
              </a:rPr>
              <a:t>规</a:t>
            </a:r>
            <a:r>
              <a:rPr sz="882" dirty="0">
                <a:latin typeface="等线"/>
                <a:cs typeface="等线"/>
              </a:rPr>
              <a:t>范、</a:t>
            </a:r>
            <a:r>
              <a:rPr sz="882" spc="4" dirty="0">
                <a:latin typeface="等线"/>
                <a:cs typeface="等线"/>
              </a:rPr>
              <a:t>写作</a:t>
            </a:r>
            <a:r>
              <a:rPr sz="882" dirty="0">
                <a:latin typeface="等线"/>
                <a:cs typeface="等线"/>
              </a:rPr>
              <a:t>方</a:t>
            </a:r>
            <a:r>
              <a:rPr sz="882" spc="4" dirty="0">
                <a:latin typeface="等线"/>
                <a:cs typeface="等线"/>
              </a:rPr>
              <a:t>法</a:t>
            </a:r>
            <a:r>
              <a:rPr sz="882" dirty="0">
                <a:latin typeface="等线"/>
                <a:cs typeface="等线"/>
              </a:rPr>
              <a:t>，并</a:t>
            </a:r>
            <a:r>
              <a:rPr sz="882" spc="4" dirty="0">
                <a:latin typeface="等线"/>
                <a:cs typeface="等线"/>
              </a:rPr>
              <a:t>非写</a:t>
            </a:r>
            <a:r>
              <a:rPr sz="882" dirty="0">
                <a:latin typeface="等线"/>
                <a:cs typeface="等线"/>
              </a:rPr>
              <a:t>作</a:t>
            </a:r>
            <a:r>
              <a:rPr sz="882" spc="4" dirty="0">
                <a:latin typeface="等线"/>
                <a:cs typeface="等线"/>
              </a:rPr>
              <a:t>内</a:t>
            </a:r>
            <a:r>
              <a:rPr sz="882" dirty="0">
                <a:latin typeface="等线"/>
                <a:cs typeface="等线"/>
              </a:rPr>
              <a:t>容。</a:t>
            </a:r>
            <a:r>
              <a:rPr sz="882" spc="4" dirty="0">
                <a:latin typeface="等线"/>
                <a:cs typeface="等线"/>
              </a:rPr>
              <a:t>弗朗</a:t>
            </a:r>
            <a:r>
              <a:rPr sz="882" dirty="0">
                <a:latin typeface="等线"/>
                <a:cs typeface="等线"/>
              </a:rPr>
              <a:t>西</a:t>
            </a:r>
            <a:r>
              <a:rPr sz="882" spc="4" dirty="0">
                <a:latin typeface="等线"/>
                <a:cs typeface="等线"/>
              </a:rPr>
              <a:t>斯</a:t>
            </a:r>
            <a:r>
              <a:rPr sz="882" dirty="0">
                <a:latin typeface="等线"/>
                <a:cs typeface="等线"/>
              </a:rPr>
              <a:t>培根</a:t>
            </a:r>
            <a:r>
              <a:rPr sz="882" spc="4" dirty="0">
                <a:latin typeface="等线"/>
                <a:cs typeface="等线"/>
              </a:rPr>
              <a:t>讲过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4" dirty="0">
                <a:latin typeface="等线"/>
                <a:cs typeface="等线"/>
              </a:rPr>
              <a:t>抄</a:t>
            </a:r>
            <a:r>
              <a:rPr sz="882" dirty="0">
                <a:latin typeface="等线"/>
                <a:cs typeface="等线"/>
              </a:rPr>
              <a:t>写会</a:t>
            </a:r>
            <a:r>
              <a:rPr sz="882" spc="4" dirty="0">
                <a:latin typeface="等线"/>
                <a:cs typeface="等线"/>
              </a:rPr>
              <a:t>培养</a:t>
            </a:r>
            <a:r>
              <a:rPr sz="882" dirty="0">
                <a:latin typeface="等线"/>
                <a:cs typeface="等线"/>
              </a:rPr>
              <a:t>人</a:t>
            </a:r>
            <a:r>
              <a:rPr sz="882" spc="4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准确</a:t>
            </a:r>
            <a:r>
              <a:rPr sz="882" spc="4" dirty="0">
                <a:latin typeface="等线"/>
                <a:cs typeface="等线"/>
              </a:rPr>
              <a:t>和精</a:t>
            </a:r>
            <a:r>
              <a:rPr sz="882" dirty="0">
                <a:latin typeface="等线"/>
                <a:cs typeface="等线"/>
              </a:rPr>
              <a:t>确</a:t>
            </a:r>
            <a:r>
              <a:rPr sz="882" spc="9" dirty="0">
                <a:latin typeface="等线"/>
                <a:cs typeface="等线"/>
              </a:rPr>
              <a:t>。</a:t>
            </a:r>
            <a:r>
              <a:rPr sz="882" spc="4" dirty="0">
                <a:latin typeface="等线"/>
                <a:cs typeface="等线"/>
              </a:rPr>
              <a:t>通过 </a:t>
            </a:r>
            <a:r>
              <a:rPr sz="882" dirty="0">
                <a:latin typeface="等线"/>
                <a:cs typeface="等线"/>
              </a:rPr>
              <a:t>抄写体</a:t>
            </a:r>
            <a:r>
              <a:rPr sz="882" spc="-9" dirty="0">
                <a:latin typeface="等线"/>
                <a:cs typeface="等线"/>
              </a:rPr>
              <a:t>会</a:t>
            </a:r>
            <a:r>
              <a:rPr sz="882" dirty="0">
                <a:latin typeface="等线"/>
                <a:cs typeface="等线"/>
              </a:rPr>
              <a:t>写</a:t>
            </a:r>
            <a:r>
              <a:rPr sz="882" spc="-9" dirty="0">
                <a:latin typeface="等线"/>
                <a:cs typeface="等线"/>
              </a:rPr>
              <a:t>作</a:t>
            </a:r>
            <a:r>
              <a:rPr sz="882" dirty="0">
                <a:latin typeface="等线"/>
                <a:cs typeface="等线"/>
              </a:rPr>
              <a:t>规范，</a:t>
            </a:r>
            <a:r>
              <a:rPr sz="882" spc="-9" dirty="0">
                <a:latin typeface="等线"/>
                <a:cs typeface="等线"/>
              </a:rPr>
              <a:t>没</a:t>
            </a:r>
            <a:r>
              <a:rPr sz="882" dirty="0">
                <a:latin typeface="等线"/>
                <a:cs typeface="等线"/>
              </a:rPr>
              <a:t>有</a:t>
            </a:r>
            <a:r>
              <a:rPr sz="882" spc="-9" dirty="0">
                <a:latin typeface="等线"/>
                <a:cs typeface="等线"/>
              </a:rPr>
              <a:t>学</a:t>
            </a:r>
            <a:r>
              <a:rPr sz="882" dirty="0">
                <a:latin typeface="等线"/>
                <a:cs typeface="等线"/>
              </a:rPr>
              <a:t>会抄，</a:t>
            </a:r>
            <a:r>
              <a:rPr sz="882" spc="-9" dirty="0">
                <a:latin typeface="等线"/>
                <a:cs typeface="等线"/>
              </a:rPr>
              <a:t>就</a:t>
            </a:r>
            <a:r>
              <a:rPr sz="882" dirty="0">
                <a:latin typeface="等线"/>
                <a:cs typeface="等线"/>
              </a:rPr>
              <a:t>不</a:t>
            </a:r>
            <a:r>
              <a:rPr sz="882" spc="-9" dirty="0">
                <a:latin typeface="等线"/>
                <a:cs typeface="等线"/>
              </a:rPr>
              <a:t>知</a:t>
            </a:r>
            <a:r>
              <a:rPr sz="882" dirty="0">
                <a:latin typeface="等线"/>
                <a:cs typeface="等线"/>
              </a:rPr>
              <a:t>道怎么</a:t>
            </a:r>
            <a:r>
              <a:rPr sz="882" spc="-9" dirty="0">
                <a:latin typeface="等线"/>
                <a:cs typeface="等线"/>
              </a:rPr>
              <a:t>去</a:t>
            </a:r>
            <a:r>
              <a:rPr sz="882" dirty="0">
                <a:latin typeface="等线"/>
                <a:cs typeface="等线"/>
              </a:rPr>
              <a:t>写</a:t>
            </a:r>
            <a:r>
              <a:rPr sz="882" spc="-9" dirty="0">
                <a:latin typeface="等线"/>
                <a:cs typeface="等线"/>
              </a:rPr>
              <a:t>。</a:t>
            </a:r>
            <a:r>
              <a:rPr sz="882" dirty="0">
                <a:latin typeface="等线"/>
                <a:cs typeface="等线"/>
              </a:rPr>
              <a:t>读的另</a:t>
            </a:r>
            <a:r>
              <a:rPr sz="882" spc="-9" dirty="0">
                <a:latin typeface="等线"/>
                <a:cs typeface="等线"/>
              </a:rPr>
              <a:t>外</a:t>
            </a:r>
            <a:r>
              <a:rPr sz="882" dirty="0">
                <a:latin typeface="等线"/>
                <a:cs typeface="等线"/>
              </a:rPr>
              <a:t>一</a:t>
            </a:r>
            <a:r>
              <a:rPr sz="882" spc="-9" dirty="0">
                <a:latin typeface="等线"/>
                <a:cs typeface="等线"/>
              </a:rPr>
              <a:t>个</a:t>
            </a:r>
            <a:r>
              <a:rPr sz="882" dirty="0">
                <a:latin typeface="等线"/>
                <a:cs typeface="等线"/>
              </a:rPr>
              <a:t>目的是</a:t>
            </a:r>
            <a:r>
              <a:rPr sz="882" spc="-9" dirty="0">
                <a:latin typeface="等线"/>
                <a:cs typeface="等线"/>
              </a:rPr>
              <a:t>为</a:t>
            </a:r>
            <a:r>
              <a:rPr sz="882" dirty="0">
                <a:latin typeface="等线"/>
                <a:cs typeface="等线"/>
              </a:rPr>
              <a:t>了</a:t>
            </a:r>
            <a:r>
              <a:rPr sz="882" spc="-9" dirty="0">
                <a:latin typeface="等线"/>
                <a:cs typeface="等线"/>
              </a:rPr>
              <a:t>做</a:t>
            </a:r>
            <a:r>
              <a:rPr sz="882" dirty="0">
                <a:latin typeface="等线"/>
                <a:cs typeface="等线"/>
              </a:rPr>
              <a:t>，通过</a:t>
            </a:r>
            <a:r>
              <a:rPr sz="882" spc="-9" dirty="0">
                <a:latin typeface="等线"/>
                <a:cs typeface="等线"/>
              </a:rPr>
              <a:t>了</a:t>
            </a:r>
            <a:r>
              <a:rPr sz="882" dirty="0">
                <a:latin typeface="等线"/>
                <a:cs typeface="等线"/>
              </a:rPr>
              <a:t>解</a:t>
            </a:r>
            <a:r>
              <a:rPr sz="882" spc="-9" dirty="0">
                <a:latin typeface="等线"/>
                <a:cs typeface="等线"/>
              </a:rPr>
              <a:t>前</a:t>
            </a:r>
            <a:r>
              <a:rPr sz="882" dirty="0">
                <a:latin typeface="等线"/>
                <a:cs typeface="等线"/>
              </a:rPr>
              <a:t>人的工</a:t>
            </a:r>
            <a:r>
              <a:rPr sz="882" spc="-9" dirty="0">
                <a:latin typeface="等线"/>
                <a:cs typeface="等线"/>
              </a:rPr>
              <a:t>作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-9" dirty="0">
                <a:latin typeface="等线"/>
                <a:cs typeface="等线"/>
              </a:rPr>
              <a:t>分</a:t>
            </a:r>
            <a:r>
              <a:rPr sz="882" dirty="0">
                <a:latin typeface="等线"/>
                <a:cs typeface="等线"/>
              </a:rPr>
              <a:t>析他们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不</a:t>
            </a:r>
            <a:r>
              <a:rPr sz="882" spc="-9" dirty="0">
                <a:latin typeface="等线"/>
                <a:cs typeface="等线"/>
              </a:rPr>
              <a:t>足</a:t>
            </a:r>
            <a:r>
              <a:rPr sz="882" dirty="0">
                <a:latin typeface="等线"/>
                <a:cs typeface="等线"/>
              </a:rPr>
              <a:t>， 形成自</a:t>
            </a:r>
            <a:r>
              <a:rPr sz="882" spc="-9" dirty="0">
                <a:latin typeface="等线"/>
                <a:cs typeface="等线"/>
              </a:rPr>
              <a:t>己</a:t>
            </a:r>
            <a:r>
              <a:rPr sz="882" dirty="0">
                <a:latin typeface="等线"/>
                <a:cs typeface="等线"/>
              </a:rPr>
              <a:t>解</a:t>
            </a:r>
            <a:r>
              <a:rPr sz="882" spc="-9" dirty="0">
                <a:latin typeface="等线"/>
                <a:cs typeface="等线"/>
              </a:rPr>
              <a:t>决</a:t>
            </a:r>
            <a:r>
              <a:rPr sz="882" dirty="0">
                <a:latin typeface="等线"/>
                <a:cs typeface="等线"/>
              </a:rPr>
              <a:t>问题的</a:t>
            </a:r>
            <a:r>
              <a:rPr sz="882" spc="-9" dirty="0">
                <a:latin typeface="等线"/>
                <a:cs typeface="等线"/>
              </a:rPr>
              <a:t>思</a:t>
            </a:r>
            <a:r>
              <a:rPr sz="882" dirty="0">
                <a:latin typeface="等线"/>
                <a:cs typeface="等线"/>
              </a:rPr>
              <a:t>路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从而引</a:t>
            </a:r>
            <a:r>
              <a:rPr sz="882" spc="-9" dirty="0">
                <a:latin typeface="等线"/>
                <a:cs typeface="等线"/>
              </a:rPr>
              <a:t>导</a:t>
            </a:r>
            <a:r>
              <a:rPr sz="882" dirty="0">
                <a:latin typeface="等线"/>
                <a:cs typeface="等线"/>
              </a:rPr>
              <a:t>自</a:t>
            </a:r>
            <a:r>
              <a:rPr sz="882" spc="-9" dirty="0">
                <a:latin typeface="等线"/>
                <a:cs typeface="等线"/>
              </a:rPr>
              <a:t>己</a:t>
            </a:r>
            <a:r>
              <a:rPr sz="882" dirty="0">
                <a:latin typeface="等线"/>
                <a:cs typeface="等线"/>
              </a:rPr>
              <a:t>去进行</a:t>
            </a:r>
            <a:r>
              <a:rPr sz="882" spc="-9" dirty="0">
                <a:latin typeface="等线"/>
                <a:cs typeface="等线"/>
              </a:rPr>
              <a:t>实</a:t>
            </a:r>
            <a:r>
              <a:rPr sz="882" dirty="0">
                <a:latin typeface="等线"/>
                <a:cs typeface="等线"/>
              </a:rPr>
              <a:t>践。</a:t>
            </a:r>
            <a:endParaRPr sz="882">
              <a:latin typeface="等线"/>
              <a:cs typeface="等线"/>
            </a:endParaRPr>
          </a:p>
          <a:p>
            <a:pPr marL="11206" marR="113746" indent="161934" algn="just">
              <a:lnSpc>
                <a:spcPct val="121800"/>
              </a:lnSpc>
              <a:spcBef>
                <a:spcPts val="260"/>
              </a:spcBef>
            </a:pPr>
            <a:r>
              <a:rPr sz="882" spc="9" dirty="0">
                <a:latin typeface="等线"/>
                <a:cs typeface="等线"/>
              </a:rPr>
              <a:t>就</a:t>
            </a:r>
            <a:r>
              <a:rPr sz="882" spc="4" dirty="0">
                <a:latin typeface="等线"/>
                <a:cs typeface="等线"/>
              </a:rPr>
              <a:t>具</a:t>
            </a:r>
            <a:r>
              <a:rPr sz="882" spc="9" dirty="0">
                <a:latin typeface="等线"/>
                <a:cs typeface="等线"/>
              </a:rPr>
              <a:t>体</a:t>
            </a:r>
            <a:r>
              <a:rPr sz="882" spc="4" dirty="0">
                <a:latin typeface="等线"/>
                <a:cs typeface="等线"/>
              </a:rPr>
              <a:t>如</a:t>
            </a:r>
            <a:r>
              <a:rPr sz="882" spc="9" dirty="0">
                <a:latin typeface="等线"/>
                <a:cs typeface="等线"/>
              </a:rPr>
              <a:t>何</a:t>
            </a:r>
            <a:r>
              <a:rPr sz="882" spc="4" dirty="0">
                <a:latin typeface="等线"/>
                <a:cs typeface="等线"/>
              </a:rPr>
              <a:t>读</a:t>
            </a:r>
            <a:r>
              <a:rPr sz="882" spc="9" dirty="0">
                <a:latin typeface="等线"/>
                <a:cs typeface="等线"/>
              </a:rPr>
              <a:t>而</a:t>
            </a:r>
            <a:r>
              <a:rPr sz="882" spc="4" dirty="0">
                <a:latin typeface="等线"/>
                <a:cs typeface="等线"/>
              </a:rPr>
              <a:t>言</a:t>
            </a:r>
            <a:r>
              <a:rPr sz="882" spc="9" dirty="0">
                <a:latin typeface="等线"/>
                <a:cs typeface="等线"/>
              </a:rPr>
              <a:t>，</a:t>
            </a:r>
            <a:r>
              <a:rPr sz="882" spc="4" dirty="0">
                <a:latin typeface="等线"/>
                <a:cs typeface="等线"/>
              </a:rPr>
              <a:t>阅</a:t>
            </a:r>
            <a:r>
              <a:rPr sz="882" spc="9" dirty="0">
                <a:latin typeface="等线"/>
                <a:cs typeface="等线"/>
              </a:rPr>
              <a:t>读</a:t>
            </a:r>
            <a:r>
              <a:rPr sz="882" spc="4" dirty="0">
                <a:latin typeface="等线"/>
                <a:cs typeface="等线"/>
              </a:rPr>
              <a:t>的</a:t>
            </a:r>
            <a:r>
              <a:rPr sz="882" spc="9" dirty="0">
                <a:latin typeface="等线"/>
                <a:cs typeface="等线"/>
              </a:rPr>
              <a:t>方</a:t>
            </a:r>
            <a:r>
              <a:rPr sz="882" spc="4" dirty="0">
                <a:latin typeface="等线"/>
                <a:cs typeface="等线"/>
              </a:rPr>
              <a:t>式</a:t>
            </a:r>
            <a:r>
              <a:rPr sz="882" spc="9" dirty="0">
                <a:latin typeface="等线"/>
                <a:cs typeface="等线"/>
              </a:rPr>
              <a:t>可</a:t>
            </a:r>
            <a:r>
              <a:rPr sz="882" spc="4" dirty="0">
                <a:latin typeface="等线"/>
                <a:cs typeface="等线"/>
              </a:rPr>
              <a:t>分</a:t>
            </a:r>
            <a:r>
              <a:rPr sz="882" spc="9" dirty="0">
                <a:latin typeface="等线"/>
                <a:cs typeface="等线"/>
              </a:rPr>
              <a:t>为</a:t>
            </a:r>
            <a:r>
              <a:rPr sz="882" spc="4" dirty="0">
                <a:latin typeface="等线"/>
                <a:cs typeface="等线"/>
              </a:rPr>
              <a:t>两</a:t>
            </a:r>
            <a:r>
              <a:rPr sz="882" spc="9" dirty="0">
                <a:latin typeface="等线"/>
                <a:cs typeface="等线"/>
              </a:rPr>
              <a:t>部</a:t>
            </a:r>
            <a:r>
              <a:rPr sz="882" spc="4" dirty="0">
                <a:latin typeface="等线"/>
                <a:cs typeface="等线"/>
              </a:rPr>
              <a:t>分</a:t>
            </a:r>
            <a:r>
              <a:rPr sz="882" spc="9" dirty="0">
                <a:latin typeface="等线"/>
                <a:cs typeface="等线"/>
              </a:rPr>
              <a:t>：</a:t>
            </a:r>
            <a:r>
              <a:rPr sz="882" spc="4" dirty="0">
                <a:latin typeface="等线"/>
                <a:cs typeface="等线"/>
              </a:rPr>
              <a:t>技</a:t>
            </a:r>
            <a:r>
              <a:rPr sz="882" spc="9" dirty="0">
                <a:latin typeface="等线"/>
                <a:cs typeface="等线"/>
              </a:rPr>
              <a:t>法</a:t>
            </a:r>
            <a:r>
              <a:rPr sz="882" spc="4" dirty="0">
                <a:latin typeface="等线"/>
                <a:cs typeface="等线"/>
              </a:rPr>
              <a:t>和</a:t>
            </a:r>
            <a:r>
              <a:rPr sz="882" spc="9" dirty="0">
                <a:latin typeface="等线"/>
                <a:cs typeface="等线"/>
              </a:rPr>
              <a:t>内</a:t>
            </a:r>
            <a:r>
              <a:rPr sz="882" spc="4" dirty="0">
                <a:latin typeface="等线"/>
                <a:cs typeface="等线"/>
              </a:rPr>
              <a:t>容</a:t>
            </a:r>
            <a:r>
              <a:rPr sz="882" spc="9" dirty="0">
                <a:latin typeface="等线"/>
                <a:cs typeface="等线"/>
              </a:rPr>
              <a:t>。</a:t>
            </a:r>
            <a:r>
              <a:rPr sz="882" spc="4" dirty="0">
                <a:latin typeface="等线"/>
                <a:cs typeface="等线"/>
              </a:rPr>
              <a:t>前</a:t>
            </a:r>
            <a:r>
              <a:rPr sz="882" spc="9" dirty="0">
                <a:latin typeface="等线"/>
                <a:cs typeface="等线"/>
              </a:rPr>
              <a:t>者</a:t>
            </a:r>
            <a:r>
              <a:rPr sz="882" spc="4" dirty="0">
                <a:latin typeface="等线"/>
                <a:cs typeface="等线"/>
              </a:rPr>
              <a:t>的</a:t>
            </a:r>
            <a:r>
              <a:rPr sz="882" spc="9" dirty="0">
                <a:latin typeface="等线"/>
                <a:cs typeface="等线"/>
              </a:rPr>
              <a:t>目</a:t>
            </a:r>
            <a:r>
              <a:rPr sz="882" spc="4" dirty="0">
                <a:latin typeface="等线"/>
                <a:cs typeface="等线"/>
              </a:rPr>
              <a:t>的</a:t>
            </a:r>
            <a:r>
              <a:rPr sz="882" spc="9" dirty="0">
                <a:latin typeface="等线"/>
                <a:cs typeface="等线"/>
              </a:rPr>
              <a:t>在</a:t>
            </a:r>
            <a:r>
              <a:rPr sz="882" spc="4" dirty="0">
                <a:latin typeface="等线"/>
                <a:cs typeface="等线"/>
              </a:rPr>
              <a:t>于</a:t>
            </a:r>
            <a:r>
              <a:rPr sz="882" spc="9" dirty="0">
                <a:latin typeface="等线"/>
                <a:cs typeface="等线"/>
              </a:rPr>
              <a:t>了</a:t>
            </a:r>
            <a:r>
              <a:rPr sz="882" spc="4" dirty="0">
                <a:latin typeface="等线"/>
                <a:cs typeface="等线"/>
              </a:rPr>
              <a:t>解</a:t>
            </a:r>
            <a:r>
              <a:rPr sz="882" spc="9" dirty="0">
                <a:latin typeface="等线"/>
                <a:cs typeface="等线"/>
              </a:rPr>
              <a:t>写</a:t>
            </a:r>
            <a:r>
              <a:rPr sz="882" spc="4" dirty="0">
                <a:latin typeface="等线"/>
                <a:cs typeface="等线"/>
              </a:rPr>
              <a:t>作</a:t>
            </a:r>
            <a:r>
              <a:rPr sz="882" spc="9" dirty="0">
                <a:latin typeface="等线"/>
                <a:cs typeface="等线"/>
              </a:rPr>
              <a:t>结</a:t>
            </a:r>
            <a:r>
              <a:rPr sz="882" spc="4" dirty="0">
                <a:latin typeface="等线"/>
                <a:cs typeface="等线"/>
              </a:rPr>
              <a:t>构</a:t>
            </a:r>
            <a:r>
              <a:rPr sz="882" spc="9" dirty="0">
                <a:latin typeface="等线"/>
                <a:cs typeface="等线"/>
              </a:rPr>
              <a:t>，</a:t>
            </a:r>
            <a:r>
              <a:rPr sz="882" spc="4" dirty="0">
                <a:latin typeface="等线"/>
                <a:cs typeface="等线"/>
              </a:rPr>
              <a:t>练</a:t>
            </a:r>
            <a:r>
              <a:rPr sz="882" spc="9" dirty="0">
                <a:latin typeface="等线"/>
                <a:cs typeface="等线"/>
              </a:rPr>
              <a:t>习</a:t>
            </a:r>
            <a:r>
              <a:rPr sz="882" spc="4" dirty="0">
                <a:latin typeface="等线"/>
                <a:cs typeface="等线"/>
              </a:rPr>
              <a:t>写</a:t>
            </a:r>
            <a:r>
              <a:rPr sz="882" spc="9" dirty="0">
                <a:latin typeface="等线"/>
                <a:cs typeface="等线"/>
              </a:rPr>
              <a:t>作</a:t>
            </a:r>
            <a:r>
              <a:rPr sz="882" spc="4" dirty="0">
                <a:latin typeface="等线"/>
                <a:cs typeface="等线"/>
              </a:rPr>
              <a:t>方</a:t>
            </a:r>
            <a:r>
              <a:rPr sz="882" spc="9" dirty="0">
                <a:latin typeface="等线"/>
                <a:cs typeface="等线"/>
              </a:rPr>
              <a:t>法</a:t>
            </a:r>
            <a:r>
              <a:rPr sz="882" spc="4" dirty="0">
                <a:latin typeface="等线"/>
                <a:cs typeface="等线"/>
              </a:rPr>
              <a:t>和</a:t>
            </a:r>
            <a:r>
              <a:rPr sz="882" spc="9" dirty="0">
                <a:latin typeface="等线"/>
                <a:cs typeface="等线"/>
              </a:rPr>
              <a:t>技</a:t>
            </a:r>
            <a:r>
              <a:rPr sz="882" spc="4" dirty="0">
                <a:latin typeface="等线"/>
                <a:cs typeface="等线"/>
              </a:rPr>
              <a:t>巧</a:t>
            </a:r>
            <a:r>
              <a:rPr sz="882" spc="9" dirty="0">
                <a:latin typeface="等线"/>
                <a:cs typeface="等线"/>
              </a:rPr>
              <a:t>，这 </a:t>
            </a:r>
            <a:r>
              <a:rPr sz="882" spc="4" dirty="0">
                <a:latin typeface="等线"/>
                <a:cs typeface="等线"/>
              </a:rPr>
              <a:t>里读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4" dirty="0">
                <a:latin typeface="等线"/>
                <a:cs typeface="等线"/>
              </a:rPr>
              <a:t>重</a:t>
            </a:r>
            <a:r>
              <a:rPr sz="882" dirty="0">
                <a:latin typeface="等线"/>
                <a:cs typeface="等线"/>
              </a:rPr>
              <a:t>点并</a:t>
            </a:r>
            <a:r>
              <a:rPr sz="882" spc="4" dirty="0">
                <a:latin typeface="等线"/>
                <a:cs typeface="等线"/>
              </a:rPr>
              <a:t>非在</a:t>
            </a:r>
            <a:r>
              <a:rPr sz="882" dirty="0">
                <a:latin typeface="等线"/>
                <a:cs typeface="等线"/>
              </a:rPr>
              <a:t>于</a:t>
            </a:r>
            <a:r>
              <a:rPr sz="882" spc="4" dirty="0">
                <a:latin typeface="等线"/>
                <a:cs typeface="等线"/>
              </a:rPr>
              <a:t>内</a:t>
            </a:r>
            <a:r>
              <a:rPr sz="882" dirty="0">
                <a:latin typeface="等线"/>
                <a:cs typeface="等线"/>
              </a:rPr>
              <a:t>容，</a:t>
            </a:r>
            <a:r>
              <a:rPr sz="882" spc="4" dirty="0">
                <a:latin typeface="等线"/>
                <a:cs typeface="等线"/>
              </a:rPr>
              <a:t>而在</a:t>
            </a:r>
            <a:r>
              <a:rPr sz="882" dirty="0">
                <a:latin typeface="等线"/>
                <a:cs typeface="等线"/>
              </a:rPr>
              <a:t>于</a:t>
            </a:r>
            <a:r>
              <a:rPr sz="882" spc="4" dirty="0">
                <a:latin typeface="等线"/>
                <a:cs typeface="等线"/>
              </a:rPr>
              <a:t>技</a:t>
            </a:r>
            <a:r>
              <a:rPr sz="882" dirty="0">
                <a:latin typeface="等线"/>
                <a:cs typeface="等线"/>
              </a:rPr>
              <a:t>法。</a:t>
            </a:r>
            <a:r>
              <a:rPr sz="882" spc="4" dirty="0">
                <a:latin typeface="等线"/>
                <a:cs typeface="等线"/>
              </a:rPr>
              <a:t>具体</a:t>
            </a:r>
            <a:r>
              <a:rPr sz="882" dirty="0">
                <a:latin typeface="等线"/>
                <a:cs typeface="等线"/>
              </a:rPr>
              <a:t>而</a:t>
            </a:r>
            <a:r>
              <a:rPr sz="882" spc="4" dirty="0">
                <a:latin typeface="等线"/>
                <a:cs typeface="等线"/>
              </a:rPr>
              <a:t>言</a:t>
            </a:r>
            <a:r>
              <a:rPr sz="882" dirty="0">
                <a:latin typeface="等线"/>
                <a:cs typeface="等线"/>
              </a:rPr>
              <a:t>则是</a:t>
            </a:r>
            <a:r>
              <a:rPr sz="882" spc="4" dirty="0">
                <a:latin typeface="等线"/>
                <a:cs typeface="等线"/>
              </a:rPr>
              <a:t>后文的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spc="4" dirty="0">
                <a:latin typeface="等线"/>
                <a:cs typeface="等线"/>
              </a:rPr>
              <a:t>如</a:t>
            </a:r>
            <a:r>
              <a:rPr sz="882" dirty="0">
                <a:latin typeface="等线"/>
                <a:cs typeface="等线"/>
              </a:rPr>
              <a:t>何</a:t>
            </a:r>
            <a:r>
              <a:rPr sz="882" spc="4" dirty="0">
                <a:latin typeface="等线"/>
                <a:cs typeface="等线"/>
              </a:rPr>
              <a:t>写</a:t>
            </a:r>
            <a:r>
              <a:rPr sz="882" dirty="0">
                <a:latin typeface="等线"/>
                <a:cs typeface="等线"/>
              </a:rPr>
              <a:t>”</a:t>
            </a:r>
            <a:r>
              <a:rPr sz="882" spc="4" dirty="0">
                <a:latin typeface="等线"/>
                <a:cs typeface="等线"/>
              </a:rPr>
              <a:t>这</a:t>
            </a:r>
            <a:r>
              <a:rPr sz="882" dirty="0">
                <a:latin typeface="等线"/>
                <a:cs typeface="等线"/>
              </a:rPr>
              <a:t>部</a:t>
            </a:r>
            <a:r>
              <a:rPr sz="882" spc="4" dirty="0">
                <a:latin typeface="等线"/>
                <a:cs typeface="等线"/>
              </a:rPr>
              <a:t>分</a:t>
            </a:r>
            <a:r>
              <a:rPr sz="882" dirty="0">
                <a:latin typeface="等线"/>
                <a:cs typeface="等线"/>
              </a:rPr>
              <a:t>内</a:t>
            </a:r>
            <a:r>
              <a:rPr sz="882" spc="4" dirty="0">
                <a:latin typeface="等线"/>
                <a:cs typeface="等线"/>
              </a:rPr>
              <a:t>容，</a:t>
            </a:r>
            <a:r>
              <a:rPr sz="882" dirty="0">
                <a:latin typeface="等线"/>
                <a:cs typeface="等线"/>
              </a:rPr>
              <a:t>尽</a:t>
            </a:r>
            <a:r>
              <a:rPr sz="882" spc="4" dirty="0">
                <a:latin typeface="等线"/>
                <a:cs typeface="等线"/>
              </a:rPr>
              <a:t>管</a:t>
            </a:r>
            <a:r>
              <a:rPr sz="882" dirty="0">
                <a:latin typeface="等线"/>
                <a:cs typeface="等线"/>
              </a:rPr>
              <a:t>不</a:t>
            </a:r>
            <a:r>
              <a:rPr sz="882" spc="-4" dirty="0">
                <a:latin typeface="等线"/>
                <a:cs typeface="等线"/>
              </a:rPr>
              <a:t>懂</a:t>
            </a:r>
            <a:r>
              <a:rPr sz="882" spc="4" dirty="0">
                <a:latin typeface="等线"/>
                <a:cs typeface="等线"/>
              </a:rPr>
              <a:t>文章</a:t>
            </a:r>
            <a:r>
              <a:rPr sz="882" dirty="0">
                <a:latin typeface="等线"/>
                <a:cs typeface="等线"/>
              </a:rPr>
              <a:t>中</a:t>
            </a:r>
            <a:r>
              <a:rPr sz="882" spc="4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专业</a:t>
            </a:r>
            <a:r>
              <a:rPr sz="882" spc="4" dirty="0">
                <a:latin typeface="等线"/>
                <a:cs typeface="等线"/>
              </a:rPr>
              <a:t>词汇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4" dirty="0">
                <a:latin typeface="等线"/>
                <a:cs typeface="等线"/>
              </a:rPr>
              <a:t>但</a:t>
            </a:r>
            <a:r>
              <a:rPr sz="882" dirty="0">
                <a:latin typeface="等线"/>
                <a:cs typeface="等线"/>
              </a:rPr>
              <a:t>尚</a:t>
            </a:r>
            <a:r>
              <a:rPr sz="882" spc="4" dirty="0">
                <a:latin typeface="等线"/>
                <a:cs typeface="等线"/>
              </a:rPr>
              <a:t>可从 中学</a:t>
            </a:r>
            <a:r>
              <a:rPr sz="882" dirty="0">
                <a:latin typeface="等线"/>
                <a:cs typeface="等线"/>
              </a:rPr>
              <a:t>到</a:t>
            </a:r>
            <a:r>
              <a:rPr sz="882" spc="4" dirty="0">
                <a:latin typeface="等线"/>
                <a:cs typeface="等线"/>
              </a:rPr>
              <a:t>写</a:t>
            </a:r>
            <a:r>
              <a:rPr sz="882" dirty="0">
                <a:latin typeface="等线"/>
                <a:cs typeface="等线"/>
              </a:rPr>
              <a:t>作的</a:t>
            </a:r>
            <a:r>
              <a:rPr sz="882" spc="4" dirty="0">
                <a:latin typeface="等线"/>
                <a:cs typeface="等线"/>
              </a:rPr>
              <a:t>规则</a:t>
            </a:r>
            <a:r>
              <a:rPr sz="882" dirty="0">
                <a:latin typeface="等线"/>
                <a:cs typeface="等线"/>
              </a:rPr>
              <a:t>和</a:t>
            </a:r>
            <a:r>
              <a:rPr sz="882" spc="4" dirty="0">
                <a:latin typeface="等线"/>
                <a:cs typeface="等线"/>
              </a:rPr>
              <a:t>技</a:t>
            </a:r>
            <a:r>
              <a:rPr sz="882" dirty="0">
                <a:latin typeface="等线"/>
                <a:cs typeface="等线"/>
              </a:rPr>
              <a:t>巧；</a:t>
            </a:r>
            <a:r>
              <a:rPr sz="882" spc="4" dirty="0">
                <a:latin typeface="等线"/>
                <a:cs typeface="等线"/>
              </a:rPr>
              <a:t>后者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4" dirty="0">
                <a:latin typeface="等线"/>
                <a:cs typeface="等线"/>
              </a:rPr>
              <a:t>目</a:t>
            </a:r>
            <a:r>
              <a:rPr sz="882" dirty="0">
                <a:latin typeface="等线"/>
                <a:cs typeface="等线"/>
              </a:rPr>
              <a:t>的在</a:t>
            </a:r>
            <a:r>
              <a:rPr sz="882" spc="4" dirty="0">
                <a:latin typeface="等线"/>
                <a:cs typeface="等线"/>
              </a:rPr>
              <a:t>于将</a:t>
            </a:r>
            <a:r>
              <a:rPr sz="882" dirty="0">
                <a:latin typeface="等线"/>
                <a:cs typeface="等线"/>
              </a:rPr>
              <a:t>论</a:t>
            </a:r>
            <a:r>
              <a:rPr sz="882" spc="4" dirty="0">
                <a:latin typeface="等线"/>
                <a:cs typeface="等线"/>
              </a:rPr>
              <a:t>文</a:t>
            </a:r>
            <a:r>
              <a:rPr sz="882" dirty="0">
                <a:latin typeface="等线"/>
                <a:cs typeface="等线"/>
              </a:rPr>
              <a:t>的工</a:t>
            </a:r>
            <a:r>
              <a:rPr sz="882" spc="4" dirty="0">
                <a:latin typeface="等线"/>
                <a:cs typeface="等线"/>
              </a:rPr>
              <a:t>作做</a:t>
            </a:r>
            <a:r>
              <a:rPr sz="882" dirty="0">
                <a:latin typeface="等线"/>
                <a:cs typeface="等线"/>
              </a:rPr>
              <a:t>好</a:t>
            </a:r>
            <a:r>
              <a:rPr sz="882" spc="4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此处</a:t>
            </a:r>
            <a:r>
              <a:rPr sz="882" spc="4" dirty="0">
                <a:latin typeface="等线"/>
                <a:cs typeface="等线"/>
              </a:rPr>
              <a:t>的重</a:t>
            </a:r>
            <a:r>
              <a:rPr sz="882" dirty="0">
                <a:latin typeface="等线"/>
                <a:cs typeface="等线"/>
              </a:rPr>
              <a:t>点</a:t>
            </a:r>
            <a:r>
              <a:rPr sz="882" spc="4" dirty="0">
                <a:latin typeface="等线"/>
                <a:cs typeface="等线"/>
              </a:rPr>
              <a:t>是</a:t>
            </a:r>
            <a:r>
              <a:rPr sz="882" dirty="0">
                <a:latin typeface="等线"/>
                <a:cs typeface="等线"/>
              </a:rPr>
              <a:t>内容</a:t>
            </a:r>
            <a:r>
              <a:rPr sz="882" spc="4" dirty="0">
                <a:latin typeface="等线"/>
                <a:cs typeface="等线"/>
              </a:rPr>
              <a:t>，其</a:t>
            </a:r>
            <a:r>
              <a:rPr sz="882" dirty="0">
                <a:latin typeface="等线"/>
                <a:cs typeface="等线"/>
              </a:rPr>
              <a:t>意</a:t>
            </a:r>
            <a:r>
              <a:rPr sz="882" spc="4" dirty="0">
                <a:latin typeface="等线"/>
                <a:cs typeface="等线"/>
              </a:rPr>
              <a:t>义</a:t>
            </a:r>
            <a:r>
              <a:rPr sz="882" dirty="0">
                <a:latin typeface="等线"/>
                <a:cs typeface="等线"/>
              </a:rPr>
              <a:t>在于</a:t>
            </a:r>
            <a:r>
              <a:rPr sz="882" spc="4" dirty="0">
                <a:latin typeface="等线"/>
                <a:cs typeface="等线"/>
              </a:rPr>
              <a:t>汲取</a:t>
            </a:r>
            <a:r>
              <a:rPr sz="882" dirty="0">
                <a:latin typeface="等线"/>
                <a:cs typeface="等线"/>
              </a:rPr>
              <a:t>营</a:t>
            </a:r>
            <a:r>
              <a:rPr sz="882" spc="4" dirty="0">
                <a:latin typeface="等线"/>
                <a:cs typeface="等线"/>
              </a:rPr>
              <a:t>养来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spc="4" dirty="0">
                <a:latin typeface="等线"/>
                <a:cs typeface="等线"/>
              </a:rPr>
              <a:t>滋养</a:t>
            </a:r>
            <a:r>
              <a:rPr sz="882" dirty="0">
                <a:latin typeface="等线"/>
                <a:cs typeface="等线"/>
              </a:rPr>
              <a:t>”作</a:t>
            </a:r>
            <a:r>
              <a:rPr sz="882" spc="4" dirty="0">
                <a:latin typeface="等线"/>
                <a:cs typeface="等线"/>
              </a:rPr>
              <a:t>者的科 </a:t>
            </a:r>
            <a:r>
              <a:rPr sz="882" dirty="0">
                <a:latin typeface="等线"/>
                <a:cs typeface="等线"/>
              </a:rPr>
              <a:t>研工作。</a:t>
            </a:r>
            <a:endParaRPr sz="882">
              <a:latin typeface="等线"/>
              <a:cs typeface="等线"/>
            </a:endParaRPr>
          </a:p>
          <a:p>
            <a:pPr marL="11206" marR="115987" indent="161934" algn="just">
              <a:lnSpc>
                <a:spcPct val="121800"/>
              </a:lnSpc>
              <a:spcBef>
                <a:spcPts val="265"/>
              </a:spcBef>
            </a:pPr>
            <a:r>
              <a:rPr sz="882" dirty="0">
                <a:latin typeface="等线"/>
                <a:cs typeface="等线"/>
              </a:rPr>
              <a:t>技</a:t>
            </a:r>
            <a:r>
              <a:rPr sz="882" spc="4" dirty="0">
                <a:latin typeface="等线"/>
                <a:cs typeface="等线"/>
              </a:rPr>
              <a:t>法</a:t>
            </a:r>
            <a:r>
              <a:rPr sz="882" dirty="0">
                <a:latin typeface="等线"/>
                <a:cs typeface="等线"/>
              </a:rPr>
              <a:t>的培育要通</a:t>
            </a:r>
            <a:r>
              <a:rPr sz="882" spc="4" dirty="0">
                <a:latin typeface="等线"/>
                <a:cs typeface="等线"/>
              </a:rPr>
              <a:t>过</a:t>
            </a:r>
            <a:r>
              <a:rPr sz="882" dirty="0">
                <a:latin typeface="等线"/>
                <a:cs typeface="等线"/>
              </a:rPr>
              <a:t>精读。精读</a:t>
            </a:r>
            <a:r>
              <a:rPr sz="882" spc="4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方法是：选 </a:t>
            </a:r>
            <a:r>
              <a:rPr sz="882" spc="-44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5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篇</a:t>
            </a:r>
            <a:r>
              <a:rPr sz="882" spc="4" dirty="0">
                <a:latin typeface="等线"/>
                <a:cs typeface="等线"/>
              </a:rPr>
              <a:t>自</a:t>
            </a:r>
            <a:r>
              <a:rPr sz="882" dirty="0">
                <a:latin typeface="等线"/>
                <a:cs typeface="等线"/>
              </a:rPr>
              <a:t>己觉</a:t>
            </a:r>
            <a:r>
              <a:rPr sz="882" spc="4" dirty="0">
                <a:latin typeface="等线"/>
                <a:cs typeface="等线"/>
              </a:rPr>
              <a:t>得</a:t>
            </a:r>
            <a:r>
              <a:rPr sz="882" dirty="0">
                <a:latin typeface="等线"/>
                <a:cs typeface="等线"/>
              </a:rPr>
              <a:t>非常好的经</a:t>
            </a:r>
            <a:r>
              <a:rPr sz="882" spc="4" dirty="0">
                <a:latin typeface="等线"/>
                <a:cs typeface="等线"/>
              </a:rPr>
              <a:t>典</a:t>
            </a:r>
            <a:r>
              <a:rPr sz="882" dirty="0">
                <a:latin typeface="等线"/>
                <a:cs typeface="等线"/>
              </a:rPr>
              <a:t>的著作或论</a:t>
            </a:r>
            <a:r>
              <a:rPr sz="882" spc="4" dirty="0">
                <a:latin typeface="等线"/>
                <a:cs typeface="等线"/>
              </a:rPr>
              <a:t>文</a:t>
            </a:r>
            <a:r>
              <a:rPr sz="882" dirty="0">
                <a:latin typeface="等线"/>
                <a:cs typeface="等线"/>
              </a:rPr>
              <a:t>，每天精读</a:t>
            </a:r>
            <a:r>
              <a:rPr sz="882" spc="4" dirty="0">
                <a:latin typeface="等线"/>
                <a:cs typeface="等线"/>
              </a:rPr>
              <a:t>题</a:t>
            </a:r>
            <a:r>
              <a:rPr sz="882" dirty="0">
                <a:latin typeface="等线"/>
                <a:cs typeface="等线"/>
              </a:rPr>
              <a:t>目、摘要和</a:t>
            </a:r>
            <a:r>
              <a:rPr sz="882" spc="4" dirty="0">
                <a:latin typeface="等线"/>
                <a:cs typeface="等线"/>
              </a:rPr>
              <a:t>引</a:t>
            </a:r>
            <a:r>
              <a:rPr sz="882" dirty="0">
                <a:latin typeface="等线"/>
                <a:cs typeface="等线"/>
              </a:rPr>
              <a:t>言，以 培养感</a:t>
            </a:r>
            <a:r>
              <a:rPr sz="882" spc="-9" dirty="0">
                <a:latin typeface="等线"/>
                <a:cs typeface="等线"/>
              </a:rPr>
              <a:t>觉</a:t>
            </a:r>
            <a:r>
              <a:rPr sz="882" dirty="0">
                <a:latin typeface="等线"/>
                <a:cs typeface="等线"/>
              </a:rPr>
              <a:t>。</a:t>
            </a:r>
            <a:r>
              <a:rPr sz="882" spc="-9" dirty="0">
                <a:latin typeface="等线"/>
                <a:cs typeface="等线"/>
              </a:rPr>
              <a:t>每</a:t>
            </a:r>
            <a:r>
              <a:rPr sz="882" dirty="0">
                <a:latin typeface="等线"/>
                <a:cs typeface="等线"/>
              </a:rPr>
              <a:t>日需读</a:t>
            </a:r>
            <a:r>
              <a:rPr sz="882" spc="-9" dirty="0">
                <a:latin typeface="等线"/>
                <a:cs typeface="等线"/>
              </a:rPr>
              <a:t>上</a:t>
            </a:r>
            <a:r>
              <a:rPr sz="882" dirty="0">
                <a:latin typeface="等线"/>
                <a:cs typeface="等线"/>
              </a:rPr>
              <a:t>至</a:t>
            </a:r>
            <a:r>
              <a:rPr sz="882" spc="-9" dirty="0">
                <a:latin typeface="等线"/>
                <a:cs typeface="等线"/>
              </a:rPr>
              <a:t>少</a:t>
            </a:r>
            <a:r>
              <a:rPr sz="882" dirty="0">
                <a:latin typeface="等线"/>
                <a:cs typeface="等线"/>
              </a:rPr>
              <a:t>一遍，</a:t>
            </a:r>
            <a:r>
              <a:rPr sz="882" spc="-9" dirty="0">
                <a:latin typeface="等线"/>
                <a:cs typeface="等线"/>
              </a:rPr>
              <a:t>并</a:t>
            </a:r>
            <a:r>
              <a:rPr sz="882" dirty="0">
                <a:latin typeface="等线"/>
                <a:cs typeface="等线"/>
              </a:rPr>
              <a:t>至</a:t>
            </a:r>
            <a:r>
              <a:rPr sz="882" spc="-9" dirty="0">
                <a:latin typeface="等线"/>
                <a:cs typeface="等线"/>
              </a:rPr>
              <a:t>少</a:t>
            </a:r>
            <a:r>
              <a:rPr sz="882" dirty="0">
                <a:latin typeface="等线"/>
                <a:cs typeface="等线"/>
              </a:rPr>
              <a:t>能够坚</a:t>
            </a:r>
            <a:r>
              <a:rPr sz="882" spc="-9" dirty="0">
                <a:latin typeface="等线"/>
                <a:cs typeface="等线"/>
              </a:rPr>
              <a:t>持</a:t>
            </a:r>
            <a:r>
              <a:rPr sz="882" dirty="0">
                <a:latin typeface="等线"/>
                <a:cs typeface="等线"/>
              </a:rPr>
              <a:t>一</a:t>
            </a:r>
            <a:r>
              <a:rPr sz="882" spc="-9" dirty="0">
                <a:latin typeface="等线"/>
                <a:cs typeface="等线"/>
              </a:rPr>
              <a:t>个</a:t>
            </a:r>
            <a:r>
              <a:rPr sz="882" dirty="0">
                <a:latin typeface="等线"/>
                <a:cs typeface="等线"/>
              </a:rPr>
              <a:t>星期。</a:t>
            </a:r>
            <a:r>
              <a:rPr sz="882" spc="-9" dirty="0">
                <a:latin typeface="等线"/>
                <a:cs typeface="等线"/>
              </a:rPr>
              <a:t>如</a:t>
            </a:r>
            <a:r>
              <a:rPr sz="882" dirty="0">
                <a:latin typeface="等线"/>
                <a:cs typeface="等线"/>
              </a:rPr>
              <a:t>有</a:t>
            </a:r>
            <a:r>
              <a:rPr sz="882" spc="-9" dirty="0">
                <a:latin typeface="等线"/>
                <a:cs typeface="等线"/>
              </a:rPr>
              <a:t>必</a:t>
            </a:r>
            <a:r>
              <a:rPr sz="882" spc="-4" dirty="0">
                <a:latin typeface="等线"/>
                <a:cs typeface="等线"/>
              </a:rPr>
              <a:t>要</a:t>
            </a:r>
            <a:r>
              <a:rPr sz="882" dirty="0">
                <a:latin typeface="等线"/>
                <a:cs typeface="等线"/>
              </a:rPr>
              <a:t>可出</a:t>
            </a:r>
            <a:r>
              <a:rPr sz="882" spc="-9" dirty="0">
                <a:latin typeface="等线"/>
                <a:cs typeface="等线"/>
              </a:rPr>
              <a:t>声</a:t>
            </a:r>
            <a:r>
              <a:rPr sz="882" dirty="0">
                <a:latin typeface="等线"/>
                <a:cs typeface="等线"/>
              </a:rPr>
              <a:t>朗</a:t>
            </a:r>
            <a:r>
              <a:rPr sz="882" spc="-9" dirty="0">
                <a:latin typeface="等线"/>
                <a:cs typeface="等线"/>
              </a:rPr>
              <a:t>读</a:t>
            </a:r>
            <a:r>
              <a:rPr sz="882" dirty="0">
                <a:latin typeface="等线"/>
                <a:cs typeface="等线"/>
              </a:rPr>
              <a:t>，或用</a:t>
            </a:r>
            <a:r>
              <a:rPr sz="882" spc="-9" dirty="0">
                <a:latin typeface="等线"/>
                <a:cs typeface="等线"/>
              </a:rPr>
              <a:t>笔</a:t>
            </a:r>
            <a:r>
              <a:rPr sz="882" dirty="0">
                <a:latin typeface="等线"/>
                <a:cs typeface="等线"/>
              </a:rPr>
              <a:t>抄</a:t>
            </a:r>
            <a:r>
              <a:rPr sz="882" spc="-9" dirty="0">
                <a:latin typeface="等线"/>
                <a:cs typeface="等线"/>
              </a:rPr>
              <a:t>录</a:t>
            </a:r>
            <a:r>
              <a:rPr sz="882" dirty="0">
                <a:latin typeface="等线"/>
                <a:cs typeface="等线"/>
              </a:rPr>
              <a:t>。在精</a:t>
            </a:r>
            <a:r>
              <a:rPr sz="882" spc="-9" dirty="0">
                <a:latin typeface="等线"/>
                <a:cs typeface="等线"/>
              </a:rPr>
              <a:t>读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-9" dirty="0">
                <a:latin typeface="等线"/>
                <a:cs typeface="等线"/>
              </a:rPr>
              <a:t>过</a:t>
            </a:r>
            <a:r>
              <a:rPr sz="882" dirty="0">
                <a:latin typeface="等线"/>
                <a:cs typeface="等线"/>
              </a:rPr>
              <a:t>程中了</a:t>
            </a:r>
            <a:r>
              <a:rPr sz="882" spc="-9" dirty="0">
                <a:latin typeface="等线"/>
                <a:cs typeface="等线"/>
              </a:rPr>
              <a:t>解</a:t>
            </a:r>
            <a:r>
              <a:rPr sz="882" dirty="0">
                <a:latin typeface="等线"/>
                <a:cs typeface="等线"/>
              </a:rPr>
              <a:t>文章 </a:t>
            </a:r>
            <a:r>
              <a:rPr sz="882" spc="4" dirty="0">
                <a:latin typeface="等线"/>
                <a:cs typeface="等线"/>
              </a:rPr>
              <a:t>结构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4" dirty="0">
                <a:latin typeface="等线"/>
                <a:cs typeface="等线"/>
              </a:rPr>
              <a:t>体</a:t>
            </a:r>
            <a:r>
              <a:rPr sz="882" dirty="0">
                <a:latin typeface="等线"/>
                <a:cs typeface="等线"/>
              </a:rPr>
              <a:t>会写</a:t>
            </a:r>
            <a:r>
              <a:rPr sz="882" spc="4" dirty="0">
                <a:latin typeface="等线"/>
                <a:cs typeface="等线"/>
              </a:rPr>
              <a:t>作规</a:t>
            </a:r>
            <a:r>
              <a:rPr sz="882" dirty="0">
                <a:latin typeface="等线"/>
                <a:cs typeface="等线"/>
              </a:rPr>
              <a:t>范</a:t>
            </a:r>
            <a:r>
              <a:rPr sz="882" spc="4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可以</a:t>
            </a:r>
            <a:r>
              <a:rPr sz="882" spc="4" dirty="0">
                <a:latin typeface="等线"/>
                <a:cs typeface="等线"/>
              </a:rPr>
              <a:t>此为</a:t>
            </a:r>
            <a:r>
              <a:rPr sz="882" spc="-4" dirty="0">
                <a:latin typeface="等线"/>
                <a:cs typeface="等线"/>
              </a:rPr>
              <a:t>模</a:t>
            </a:r>
            <a:r>
              <a:rPr sz="882" spc="4" dirty="0">
                <a:latin typeface="等线"/>
                <a:cs typeface="等线"/>
              </a:rPr>
              <a:t>板</a:t>
            </a:r>
            <a:r>
              <a:rPr sz="882" dirty="0">
                <a:latin typeface="等线"/>
                <a:cs typeface="等线"/>
              </a:rPr>
              <a:t>植入</a:t>
            </a:r>
            <a:r>
              <a:rPr sz="882" spc="4" dirty="0">
                <a:latin typeface="等线"/>
                <a:cs typeface="等线"/>
              </a:rPr>
              <a:t>作者</a:t>
            </a:r>
            <a:r>
              <a:rPr sz="882" dirty="0">
                <a:latin typeface="等线"/>
                <a:cs typeface="等线"/>
              </a:rPr>
              <a:t>自</a:t>
            </a:r>
            <a:r>
              <a:rPr sz="882" spc="4" dirty="0">
                <a:latin typeface="等线"/>
                <a:cs typeface="等线"/>
              </a:rPr>
              <a:t>己</a:t>
            </a:r>
            <a:r>
              <a:rPr sz="882" dirty="0">
                <a:latin typeface="等线"/>
                <a:cs typeface="等线"/>
              </a:rPr>
              <a:t>的内</a:t>
            </a:r>
            <a:r>
              <a:rPr sz="882" spc="4" dirty="0">
                <a:latin typeface="等线"/>
                <a:cs typeface="等线"/>
              </a:rPr>
              <a:t>容。</a:t>
            </a:r>
            <a:r>
              <a:rPr sz="882" dirty="0">
                <a:latin typeface="等线"/>
                <a:cs typeface="等线"/>
              </a:rPr>
              <a:t>科</a:t>
            </a:r>
            <a:r>
              <a:rPr sz="882" spc="4" dirty="0">
                <a:latin typeface="等线"/>
                <a:cs typeface="等线"/>
              </a:rPr>
              <a:t>技</a:t>
            </a:r>
            <a:r>
              <a:rPr sz="882" dirty="0">
                <a:latin typeface="等线"/>
                <a:cs typeface="等线"/>
              </a:rPr>
              <a:t>论文</a:t>
            </a:r>
            <a:r>
              <a:rPr sz="882" spc="4" dirty="0">
                <a:latin typeface="等线"/>
                <a:cs typeface="等线"/>
              </a:rPr>
              <a:t>写作</a:t>
            </a:r>
            <a:r>
              <a:rPr sz="882" dirty="0">
                <a:latin typeface="等线"/>
                <a:cs typeface="等线"/>
              </a:rPr>
              <a:t>最</a:t>
            </a:r>
            <a:r>
              <a:rPr sz="882" spc="4" dirty="0">
                <a:latin typeface="等线"/>
                <a:cs typeface="等线"/>
              </a:rPr>
              <a:t>实</a:t>
            </a:r>
            <a:r>
              <a:rPr sz="882" dirty="0">
                <a:latin typeface="等线"/>
                <a:cs typeface="等线"/>
              </a:rPr>
              <a:t>用的</a:t>
            </a:r>
            <a:r>
              <a:rPr sz="882" spc="4" dirty="0">
                <a:latin typeface="等线"/>
                <a:cs typeface="等线"/>
              </a:rPr>
              <a:t>方法为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spc="4" dirty="0">
                <a:latin typeface="等线"/>
                <a:cs typeface="等线"/>
              </a:rPr>
              <a:t>照</a:t>
            </a:r>
            <a:r>
              <a:rPr sz="882" dirty="0">
                <a:latin typeface="等线"/>
                <a:cs typeface="等线"/>
              </a:rPr>
              <a:t>葫</a:t>
            </a:r>
            <a:r>
              <a:rPr sz="882" spc="4" dirty="0">
                <a:latin typeface="等线"/>
                <a:cs typeface="等线"/>
              </a:rPr>
              <a:t>芦画瓢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spc="4" dirty="0">
                <a:latin typeface="等线"/>
                <a:cs typeface="等线"/>
              </a:rPr>
              <a:t>。</a:t>
            </a:r>
            <a:r>
              <a:rPr sz="882" dirty="0">
                <a:latin typeface="等线"/>
                <a:cs typeface="等线"/>
              </a:rPr>
              <a:t>如</a:t>
            </a:r>
            <a:r>
              <a:rPr sz="882" spc="4" dirty="0">
                <a:latin typeface="等线"/>
                <a:cs typeface="等线"/>
              </a:rPr>
              <a:t>同画</a:t>
            </a:r>
            <a:r>
              <a:rPr sz="882" dirty="0">
                <a:latin typeface="等线"/>
                <a:cs typeface="等线"/>
              </a:rPr>
              <a:t>画</a:t>
            </a:r>
            <a:r>
              <a:rPr sz="882" spc="4" dirty="0">
                <a:latin typeface="等线"/>
                <a:cs typeface="等线"/>
              </a:rPr>
              <a:t>素</a:t>
            </a:r>
            <a:r>
              <a:rPr sz="882" dirty="0">
                <a:latin typeface="等线"/>
                <a:cs typeface="等线"/>
              </a:rPr>
              <a:t>描</a:t>
            </a:r>
            <a:r>
              <a:rPr sz="882" spc="4" dirty="0">
                <a:latin typeface="等线"/>
                <a:cs typeface="等线"/>
              </a:rPr>
              <a:t>的练 </a:t>
            </a:r>
            <a:r>
              <a:rPr sz="882" dirty="0">
                <a:latin typeface="等线"/>
                <a:cs typeface="等线"/>
              </a:rPr>
              <a:t>习过程</a:t>
            </a:r>
            <a:r>
              <a:rPr sz="882" spc="-9" dirty="0">
                <a:latin typeface="等线"/>
                <a:cs typeface="等线"/>
              </a:rPr>
              <a:t>。</a:t>
            </a:r>
            <a:r>
              <a:rPr sz="882" dirty="0">
                <a:latin typeface="等线"/>
                <a:cs typeface="等线"/>
              </a:rPr>
              <a:t>抄</a:t>
            </a:r>
            <a:r>
              <a:rPr sz="882" spc="-9" dirty="0">
                <a:latin typeface="等线"/>
                <a:cs typeface="等线"/>
              </a:rPr>
              <a:t>写</a:t>
            </a:r>
            <a:r>
              <a:rPr sz="882" dirty="0">
                <a:latin typeface="等线"/>
                <a:cs typeface="等线"/>
              </a:rPr>
              <a:t>的多了</a:t>
            </a:r>
            <a:r>
              <a:rPr sz="882" spc="-9" dirty="0">
                <a:latin typeface="等线"/>
                <a:cs typeface="等线"/>
              </a:rPr>
              <a:t>则</a:t>
            </a:r>
            <a:r>
              <a:rPr sz="882" dirty="0">
                <a:latin typeface="等线"/>
                <a:cs typeface="等线"/>
              </a:rPr>
              <a:t>会</a:t>
            </a:r>
            <a:r>
              <a:rPr sz="882" spc="-9" dirty="0">
                <a:latin typeface="等线"/>
                <a:cs typeface="等线"/>
              </a:rPr>
              <a:t>由</a:t>
            </a:r>
            <a:r>
              <a:rPr sz="882" dirty="0">
                <a:latin typeface="等线"/>
                <a:cs typeface="等线"/>
              </a:rPr>
              <a:t>量变引</a:t>
            </a:r>
            <a:r>
              <a:rPr sz="882" spc="-9" dirty="0">
                <a:latin typeface="等线"/>
                <a:cs typeface="等线"/>
              </a:rPr>
              <a:t>起</a:t>
            </a:r>
            <a:r>
              <a:rPr sz="882" dirty="0">
                <a:latin typeface="等线"/>
                <a:cs typeface="等线"/>
              </a:rPr>
              <a:t>质</a:t>
            </a:r>
            <a:r>
              <a:rPr sz="882" spc="-9" dirty="0">
                <a:latin typeface="等线"/>
                <a:cs typeface="等线"/>
              </a:rPr>
              <a:t>变</a:t>
            </a:r>
            <a:r>
              <a:rPr sz="882" dirty="0">
                <a:latin typeface="等线"/>
                <a:cs typeface="等线"/>
              </a:rPr>
              <a:t>，形成</a:t>
            </a:r>
            <a:r>
              <a:rPr sz="882" spc="-9" dirty="0">
                <a:latin typeface="等线"/>
                <a:cs typeface="等线"/>
              </a:rPr>
              <a:t>写</a:t>
            </a:r>
            <a:r>
              <a:rPr sz="882" dirty="0">
                <a:latin typeface="等线"/>
                <a:cs typeface="等线"/>
              </a:rPr>
              <a:t>作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感觉，</a:t>
            </a:r>
            <a:r>
              <a:rPr sz="882" spc="-9" dirty="0">
                <a:latin typeface="等线"/>
                <a:cs typeface="等线"/>
              </a:rPr>
              <a:t>养</a:t>
            </a:r>
            <a:r>
              <a:rPr sz="882" dirty="0">
                <a:latin typeface="等线"/>
                <a:cs typeface="等线"/>
              </a:rPr>
              <a:t>成</a:t>
            </a:r>
            <a:r>
              <a:rPr sz="882" spc="-9" dirty="0">
                <a:latin typeface="等线"/>
                <a:cs typeface="等线"/>
              </a:rPr>
              <a:t>良</a:t>
            </a:r>
            <a:r>
              <a:rPr sz="882" dirty="0">
                <a:latin typeface="等线"/>
                <a:cs typeface="等线"/>
              </a:rPr>
              <a:t>好的写</a:t>
            </a:r>
            <a:r>
              <a:rPr sz="882" spc="-9" dirty="0">
                <a:latin typeface="等线"/>
                <a:cs typeface="等线"/>
              </a:rPr>
              <a:t>作</a:t>
            </a:r>
            <a:r>
              <a:rPr sz="882" dirty="0">
                <a:latin typeface="等线"/>
                <a:cs typeface="等线"/>
              </a:rPr>
              <a:t>习</a:t>
            </a:r>
            <a:r>
              <a:rPr sz="882" spc="-9" dirty="0">
                <a:latin typeface="等线"/>
                <a:cs typeface="等线"/>
              </a:rPr>
              <a:t>惯</a:t>
            </a:r>
            <a:r>
              <a:rPr sz="882" dirty="0">
                <a:latin typeface="等线"/>
                <a:cs typeface="等线"/>
              </a:rPr>
              <a:t>和培育</a:t>
            </a:r>
            <a:r>
              <a:rPr sz="882" spc="-9" dirty="0">
                <a:latin typeface="等线"/>
                <a:cs typeface="等线"/>
              </a:rPr>
              <a:t>正</a:t>
            </a:r>
            <a:r>
              <a:rPr sz="882" dirty="0">
                <a:latin typeface="等线"/>
                <a:cs typeface="等线"/>
              </a:rPr>
              <a:t>确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写作规</a:t>
            </a:r>
            <a:r>
              <a:rPr sz="882" spc="-9" dirty="0">
                <a:latin typeface="等线"/>
                <a:cs typeface="等线"/>
              </a:rPr>
              <a:t>范</a:t>
            </a:r>
            <a:r>
              <a:rPr sz="882" dirty="0">
                <a:latin typeface="等线"/>
                <a:cs typeface="等线"/>
              </a:rPr>
              <a:t>。</a:t>
            </a:r>
            <a:r>
              <a:rPr sz="882" spc="-9" dirty="0">
                <a:latin typeface="等线"/>
                <a:cs typeface="等线"/>
              </a:rPr>
              <a:t>抄</a:t>
            </a:r>
            <a:r>
              <a:rPr sz="882" dirty="0">
                <a:latin typeface="等线"/>
                <a:cs typeface="等线"/>
              </a:rPr>
              <a:t>写是一</a:t>
            </a:r>
            <a:r>
              <a:rPr sz="882" spc="-9" dirty="0">
                <a:latin typeface="等线"/>
                <a:cs typeface="等线"/>
              </a:rPr>
              <a:t>个</a:t>
            </a:r>
            <a:r>
              <a:rPr sz="882" dirty="0">
                <a:latin typeface="等线"/>
                <a:cs typeface="等线"/>
              </a:rPr>
              <a:t>较好</a:t>
            </a:r>
            <a:endParaRPr sz="882">
              <a:latin typeface="等线"/>
              <a:cs typeface="等线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79407" y="1577348"/>
            <a:ext cx="3261514" cy="3543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47267" y="269109"/>
            <a:ext cx="8336988" cy="63199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937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0816" y="277809"/>
            <a:ext cx="3808863" cy="618844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indent="2826274"/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新教育</a:t>
            </a:r>
            <a:r>
              <a:rPr sz="882" spc="-9" dirty="0">
                <a:solidFill>
                  <a:srgbClr val="0070C0"/>
                </a:solidFill>
                <a:latin typeface="等线"/>
                <a:cs typeface="等线"/>
              </a:rPr>
              <a:t>时</a:t>
            </a:r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代</a:t>
            </a:r>
            <a:endParaRPr sz="882">
              <a:latin typeface="等线"/>
              <a:cs typeface="等线"/>
            </a:endParaRPr>
          </a:p>
          <a:p>
            <a:pPr marL="11206" marR="118228">
              <a:lnSpc>
                <a:spcPct val="121500"/>
              </a:lnSpc>
              <a:spcBef>
                <a:spcPts val="269"/>
              </a:spcBef>
            </a:pPr>
            <a:r>
              <a:rPr sz="882" dirty="0">
                <a:latin typeface="等线"/>
                <a:cs typeface="等线"/>
              </a:rPr>
              <a:t>的学习</a:t>
            </a:r>
            <a:r>
              <a:rPr sz="882" spc="-9" dirty="0">
                <a:latin typeface="等线"/>
                <a:cs typeface="等线"/>
              </a:rPr>
              <a:t>和</a:t>
            </a:r>
            <a:r>
              <a:rPr sz="882" dirty="0">
                <a:latin typeface="等线"/>
                <a:cs typeface="等线"/>
              </a:rPr>
              <a:t>练</a:t>
            </a:r>
            <a:r>
              <a:rPr sz="882" spc="-9" dirty="0">
                <a:latin typeface="等线"/>
                <a:cs typeface="等线"/>
              </a:rPr>
              <a:t>习</a:t>
            </a:r>
            <a:r>
              <a:rPr sz="882" dirty="0">
                <a:latin typeface="等线"/>
                <a:cs typeface="等线"/>
              </a:rPr>
              <a:t>方法，</a:t>
            </a:r>
            <a:r>
              <a:rPr sz="882" spc="-9" dirty="0">
                <a:latin typeface="等线"/>
                <a:cs typeface="等线"/>
              </a:rPr>
              <a:t>通</a:t>
            </a:r>
            <a:r>
              <a:rPr sz="882" dirty="0">
                <a:latin typeface="等线"/>
                <a:cs typeface="等线"/>
              </a:rPr>
              <a:t>过</a:t>
            </a:r>
            <a:r>
              <a:rPr sz="882" spc="-9" dirty="0">
                <a:latin typeface="等线"/>
                <a:cs typeface="等线"/>
              </a:rPr>
              <a:t>此</a:t>
            </a:r>
            <a:r>
              <a:rPr sz="882" dirty="0">
                <a:latin typeface="等线"/>
                <a:cs typeface="等线"/>
              </a:rPr>
              <a:t>方法来</a:t>
            </a:r>
            <a:r>
              <a:rPr sz="882" spc="-9" dirty="0">
                <a:latin typeface="等线"/>
                <a:cs typeface="等线"/>
              </a:rPr>
              <a:t>揣</a:t>
            </a:r>
            <a:r>
              <a:rPr sz="882" dirty="0">
                <a:latin typeface="等线"/>
                <a:cs typeface="等线"/>
              </a:rPr>
              <a:t>摩</a:t>
            </a:r>
            <a:r>
              <a:rPr sz="882" spc="-9" dirty="0">
                <a:latin typeface="等线"/>
                <a:cs typeface="等线"/>
              </a:rPr>
              <a:t>论</a:t>
            </a:r>
            <a:r>
              <a:rPr sz="882" dirty="0">
                <a:latin typeface="等线"/>
                <a:cs typeface="等线"/>
              </a:rPr>
              <a:t>文组织</a:t>
            </a:r>
            <a:r>
              <a:rPr sz="882" spc="-9" dirty="0">
                <a:latin typeface="等线"/>
                <a:cs typeface="等线"/>
              </a:rPr>
              <a:t>、</a:t>
            </a:r>
            <a:r>
              <a:rPr sz="882" dirty="0">
                <a:latin typeface="等线"/>
                <a:cs typeface="等线"/>
              </a:rPr>
              <a:t>写</a:t>
            </a:r>
            <a:r>
              <a:rPr sz="882" spc="-9" dirty="0">
                <a:latin typeface="等线"/>
                <a:cs typeface="等线"/>
              </a:rPr>
              <a:t>作</a:t>
            </a:r>
            <a:r>
              <a:rPr sz="882" dirty="0">
                <a:latin typeface="等线"/>
                <a:cs typeface="等线"/>
              </a:rPr>
              <a:t>方法和</a:t>
            </a:r>
            <a:r>
              <a:rPr sz="882" spc="-9" dirty="0">
                <a:latin typeface="等线"/>
                <a:cs typeface="等线"/>
              </a:rPr>
              <a:t>和</a:t>
            </a:r>
            <a:r>
              <a:rPr sz="882" dirty="0">
                <a:latin typeface="等线"/>
                <a:cs typeface="等线"/>
              </a:rPr>
              <a:t>写</a:t>
            </a:r>
            <a:r>
              <a:rPr sz="882" spc="-9" dirty="0">
                <a:latin typeface="等线"/>
                <a:cs typeface="等线"/>
              </a:rPr>
              <a:t>作</a:t>
            </a:r>
            <a:r>
              <a:rPr sz="882" dirty="0">
                <a:latin typeface="等线"/>
                <a:cs typeface="等线"/>
              </a:rPr>
              <a:t>逻辑。</a:t>
            </a:r>
            <a:r>
              <a:rPr sz="882" spc="-9" dirty="0">
                <a:latin typeface="等线"/>
                <a:cs typeface="等线"/>
              </a:rPr>
              <a:t>概</a:t>
            </a:r>
            <a:r>
              <a:rPr sz="882" dirty="0">
                <a:latin typeface="等线"/>
                <a:cs typeface="等线"/>
              </a:rPr>
              <a:t>括</a:t>
            </a:r>
            <a:r>
              <a:rPr sz="882" spc="-9" dirty="0">
                <a:latin typeface="等线"/>
                <a:cs typeface="等线"/>
              </a:rPr>
              <a:t>而</a:t>
            </a:r>
            <a:r>
              <a:rPr sz="882" dirty="0">
                <a:latin typeface="等线"/>
                <a:cs typeface="等线"/>
              </a:rPr>
              <a:t>言，在</a:t>
            </a:r>
            <a:r>
              <a:rPr sz="882" spc="-9" dirty="0">
                <a:latin typeface="等线"/>
                <a:cs typeface="等线"/>
              </a:rPr>
              <a:t>研</a:t>
            </a:r>
            <a:r>
              <a:rPr sz="882" dirty="0">
                <a:latin typeface="等线"/>
                <a:cs typeface="等线"/>
              </a:rPr>
              <a:t>究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初期多</a:t>
            </a:r>
            <a:r>
              <a:rPr sz="882" spc="-9" dirty="0">
                <a:latin typeface="等线"/>
                <a:cs typeface="等线"/>
              </a:rPr>
              <a:t>数</a:t>
            </a:r>
            <a:r>
              <a:rPr sz="882" dirty="0">
                <a:latin typeface="等线"/>
                <a:cs typeface="等线"/>
              </a:rPr>
              <a:t>工</a:t>
            </a:r>
            <a:r>
              <a:rPr sz="882" spc="-9" dirty="0">
                <a:latin typeface="等线"/>
                <a:cs typeface="等线"/>
              </a:rPr>
              <a:t>作</a:t>
            </a:r>
            <a:r>
              <a:rPr sz="882" dirty="0">
                <a:latin typeface="等线"/>
                <a:cs typeface="等线"/>
              </a:rPr>
              <a:t>主要也</a:t>
            </a:r>
            <a:r>
              <a:rPr sz="882" spc="-9" dirty="0">
                <a:latin typeface="等线"/>
                <a:cs typeface="等线"/>
              </a:rPr>
              <a:t>都</a:t>
            </a:r>
            <a:r>
              <a:rPr sz="882" dirty="0">
                <a:latin typeface="等线"/>
                <a:cs typeface="等线"/>
              </a:rPr>
              <a:t>是在 进行模</a:t>
            </a:r>
            <a:r>
              <a:rPr sz="882" spc="-9" dirty="0">
                <a:latin typeface="等线"/>
                <a:cs typeface="等线"/>
              </a:rPr>
              <a:t>仿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-9" dirty="0">
                <a:latin typeface="等线"/>
                <a:cs typeface="等线"/>
              </a:rPr>
              <a:t>经</a:t>
            </a:r>
            <a:r>
              <a:rPr sz="882" dirty="0">
                <a:latin typeface="等线"/>
                <a:cs typeface="等线"/>
              </a:rPr>
              <a:t>过量的</a:t>
            </a:r>
            <a:r>
              <a:rPr sz="882" spc="-9" dirty="0">
                <a:latin typeface="等线"/>
                <a:cs typeface="等线"/>
              </a:rPr>
              <a:t>积</a:t>
            </a:r>
            <a:r>
              <a:rPr sz="882" dirty="0">
                <a:latin typeface="等线"/>
                <a:cs typeface="等线"/>
              </a:rPr>
              <a:t>累</a:t>
            </a:r>
            <a:r>
              <a:rPr sz="882" spc="-9" dirty="0">
                <a:latin typeface="等线"/>
                <a:cs typeface="等线"/>
              </a:rPr>
              <a:t>逐</a:t>
            </a:r>
            <a:r>
              <a:rPr sz="882" dirty="0">
                <a:latin typeface="等线"/>
                <a:cs typeface="等线"/>
              </a:rPr>
              <a:t>渐形成</a:t>
            </a:r>
            <a:r>
              <a:rPr sz="882" spc="-9" dirty="0">
                <a:latin typeface="等线"/>
                <a:cs typeface="等线"/>
              </a:rPr>
              <a:t>研</a:t>
            </a:r>
            <a:r>
              <a:rPr sz="882" dirty="0">
                <a:latin typeface="等线"/>
                <a:cs typeface="等线"/>
              </a:rPr>
              <a:t>究</a:t>
            </a:r>
            <a:r>
              <a:rPr sz="882" spc="-9" dirty="0">
                <a:latin typeface="等线"/>
                <a:cs typeface="等线"/>
              </a:rPr>
              <a:t>者</a:t>
            </a:r>
            <a:r>
              <a:rPr sz="882" dirty="0">
                <a:latin typeface="等线"/>
                <a:cs typeface="等线"/>
              </a:rPr>
              <a:t>自己的</a:t>
            </a:r>
            <a:r>
              <a:rPr sz="882" spc="-9" dirty="0">
                <a:latin typeface="等线"/>
                <a:cs typeface="等线"/>
              </a:rPr>
              <a:t>经</a:t>
            </a:r>
            <a:r>
              <a:rPr sz="882" dirty="0">
                <a:latin typeface="等线"/>
                <a:cs typeface="等线"/>
              </a:rPr>
              <a:t>验</a:t>
            </a:r>
            <a:r>
              <a:rPr sz="882" spc="-9" dirty="0">
                <a:latin typeface="等线"/>
                <a:cs typeface="等线"/>
              </a:rPr>
              <a:t>与</a:t>
            </a:r>
            <a:r>
              <a:rPr sz="882" dirty="0">
                <a:latin typeface="等线"/>
                <a:cs typeface="等线"/>
              </a:rPr>
              <a:t>能力。</a:t>
            </a:r>
            <a:endParaRPr sz="882">
              <a:latin typeface="等线"/>
              <a:cs typeface="等线"/>
            </a:endParaRPr>
          </a:p>
          <a:p>
            <a:pPr marL="11206" marR="115987" indent="161934" algn="r">
              <a:lnSpc>
                <a:spcPct val="121700"/>
              </a:lnSpc>
              <a:spcBef>
                <a:spcPts val="265"/>
              </a:spcBef>
            </a:pPr>
            <a:r>
              <a:rPr sz="882" spc="9" dirty="0">
                <a:latin typeface="等线"/>
                <a:cs typeface="等线"/>
              </a:rPr>
              <a:t>内</a:t>
            </a:r>
            <a:r>
              <a:rPr sz="882" spc="4" dirty="0">
                <a:latin typeface="等线"/>
                <a:cs typeface="等线"/>
              </a:rPr>
              <a:t>容</a:t>
            </a:r>
            <a:r>
              <a:rPr sz="882" spc="9" dirty="0">
                <a:latin typeface="等线"/>
                <a:cs typeface="等线"/>
              </a:rPr>
              <a:t>方</a:t>
            </a:r>
            <a:r>
              <a:rPr sz="882" spc="4" dirty="0">
                <a:latin typeface="等线"/>
                <a:cs typeface="等线"/>
              </a:rPr>
              <a:t>面</a:t>
            </a:r>
            <a:r>
              <a:rPr sz="882" spc="9" dirty="0">
                <a:latin typeface="等线"/>
                <a:cs typeface="等线"/>
              </a:rPr>
              <a:t>的</a:t>
            </a:r>
            <a:r>
              <a:rPr sz="882" spc="4" dirty="0">
                <a:latin typeface="等线"/>
                <a:cs typeface="等线"/>
              </a:rPr>
              <a:t>阅</a:t>
            </a:r>
            <a:r>
              <a:rPr sz="882" spc="9" dirty="0">
                <a:latin typeface="等线"/>
                <a:cs typeface="等线"/>
              </a:rPr>
              <a:t>读</a:t>
            </a:r>
            <a:r>
              <a:rPr sz="882" spc="4" dirty="0">
                <a:latin typeface="等线"/>
                <a:cs typeface="等线"/>
              </a:rPr>
              <a:t>主</a:t>
            </a:r>
            <a:r>
              <a:rPr sz="882" spc="9" dirty="0">
                <a:latin typeface="等线"/>
                <a:cs typeface="等线"/>
              </a:rPr>
              <a:t>要</a:t>
            </a:r>
            <a:r>
              <a:rPr sz="882" spc="4" dirty="0">
                <a:latin typeface="等线"/>
                <a:cs typeface="等线"/>
              </a:rPr>
              <a:t>在</a:t>
            </a:r>
            <a:r>
              <a:rPr sz="882" spc="9" dirty="0">
                <a:latin typeface="等线"/>
                <a:cs typeface="等线"/>
              </a:rPr>
              <a:t>于</a:t>
            </a:r>
            <a:r>
              <a:rPr sz="882" spc="4" dirty="0">
                <a:latin typeface="等线"/>
                <a:cs typeface="等线"/>
              </a:rPr>
              <a:t>问</a:t>
            </a:r>
            <a:r>
              <a:rPr sz="882" spc="9" dirty="0">
                <a:latin typeface="等线"/>
                <a:cs typeface="等线"/>
              </a:rPr>
              <a:t>出</a:t>
            </a:r>
            <a:r>
              <a:rPr sz="882" spc="4" dirty="0">
                <a:latin typeface="等线"/>
                <a:cs typeface="等线"/>
              </a:rPr>
              <a:t>有</a:t>
            </a:r>
            <a:r>
              <a:rPr sz="882" spc="9" dirty="0">
                <a:latin typeface="等线"/>
                <a:cs typeface="等线"/>
              </a:rPr>
              <a:t>意</a:t>
            </a:r>
            <a:r>
              <a:rPr sz="882" spc="4" dirty="0">
                <a:latin typeface="等线"/>
                <a:cs typeface="等线"/>
              </a:rPr>
              <a:t>义</a:t>
            </a:r>
            <a:r>
              <a:rPr sz="882" spc="9" dirty="0">
                <a:latin typeface="等线"/>
                <a:cs typeface="等线"/>
              </a:rPr>
              <a:t>的</a:t>
            </a:r>
            <a:r>
              <a:rPr sz="882" spc="4" dirty="0">
                <a:latin typeface="等线"/>
                <a:cs typeface="等线"/>
              </a:rPr>
              <a:t>问</a:t>
            </a:r>
            <a:r>
              <a:rPr sz="882" spc="9" dirty="0">
                <a:latin typeface="等线"/>
                <a:cs typeface="等线"/>
              </a:rPr>
              <a:t>题</a:t>
            </a:r>
            <a:r>
              <a:rPr sz="882" spc="4" dirty="0">
                <a:latin typeface="等线"/>
                <a:cs typeface="等线"/>
              </a:rPr>
              <a:t>，</a:t>
            </a:r>
            <a:r>
              <a:rPr sz="882" spc="9" dirty="0">
                <a:latin typeface="等线"/>
                <a:cs typeface="等线"/>
              </a:rPr>
              <a:t>也</a:t>
            </a:r>
            <a:r>
              <a:rPr sz="882" spc="4" dirty="0">
                <a:latin typeface="等线"/>
                <a:cs typeface="等线"/>
              </a:rPr>
              <a:t>就</a:t>
            </a:r>
            <a:r>
              <a:rPr sz="882" spc="9" dirty="0">
                <a:latin typeface="等线"/>
                <a:cs typeface="等线"/>
              </a:rPr>
              <a:t>是</a:t>
            </a:r>
            <a:r>
              <a:rPr sz="882" spc="4" dirty="0">
                <a:latin typeface="等线"/>
                <a:cs typeface="等线"/>
              </a:rPr>
              <a:t>既</a:t>
            </a:r>
            <a:r>
              <a:rPr sz="882" spc="9" dirty="0">
                <a:latin typeface="等线"/>
                <a:cs typeface="等线"/>
              </a:rPr>
              <a:t>有</a:t>
            </a:r>
            <a:r>
              <a:rPr sz="882" spc="4" dirty="0">
                <a:latin typeface="等线"/>
                <a:cs typeface="等线"/>
              </a:rPr>
              <a:t>必</a:t>
            </a:r>
            <a:r>
              <a:rPr sz="882" spc="9" dirty="0">
                <a:latin typeface="等线"/>
                <a:cs typeface="等线"/>
              </a:rPr>
              <a:t>要</a:t>
            </a:r>
            <a:r>
              <a:rPr sz="882" spc="4" dirty="0">
                <a:latin typeface="等线"/>
                <a:cs typeface="等线"/>
              </a:rPr>
              <a:t>性</a:t>
            </a:r>
            <a:r>
              <a:rPr sz="882" spc="9" dirty="0">
                <a:latin typeface="等线"/>
                <a:cs typeface="等线"/>
              </a:rPr>
              <a:t>又</a:t>
            </a:r>
            <a:r>
              <a:rPr sz="882" spc="4" dirty="0">
                <a:latin typeface="等线"/>
                <a:cs typeface="等线"/>
              </a:rPr>
              <a:t>具</a:t>
            </a:r>
            <a:r>
              <a:rPr sz="882" spc="9" dirty="0">
                <a:latin typeface="等线"/>
                <a:cs typeface="等线"/>
              </a:rPr>
              <a:t>有</a:t>
            </a:r>
            <a:r>
              <a:rPr sz="882" spc="4" dirty="0">
                <a:latin typeface="等线"/>
                <a:cs typeface="等线"/>
              </a:rPr>
              <a:t>可</a:t>
            </a:r>
            <a:r>
              <a:rPr sz="882" spc="9" dirty="0">
                <a:latin typeface="等线"/>
                <a:cs typeface="等线"/>
              </a:rPr>
              <a:t>行</a:t>
            </a:r>
            <a:r>
              <a:rPr sz="882" spc="4" dirty="0">
                <a:latin typeface="等线"/>
                <a:cs typeface="等线"/>
              </a:rPr>
              <a:t>性</a:t>
            </a:r>
            <a:r>
              <a:rPr sz="882" spc="9" dirty="0">
                <a:latin typeface="等线"/>
                <a:cs typeface="等线"/>
              </a:rPr>
              <a:t>的</a:t>
            </a:r>
            <a:r>
              <a:rPr sz="882" spc="4" dirty="0">
                <a:latin typeface="等线"/>
                <a:cs typeface="等线"/>
              </a:rPr>
              <a:t>问</a:t>
            </a:r>
            <a:r>
              <a:rPr sz="882" spc="9" dirty="0">
                <a:latin typeface="等线"/>
                <a:cs typeface="等线"/>
              </a:rPr>
              <a:t>题</a:t>
            </a:r>
            <a:r>
              <a:rPr sz="882" spc="4" dirty="0">
                <a:latin typeface="等线"/>
                <a:cs typeface="等线"/>
              </a:rPr>
              <a:t>，</a:t>
            </a:r>
            <a:r>
              <a:rPr sz="882" spc="9" dirty="0">
                <a:latin typeface="等线"/>
                <a:cs typeface="等线"/>
              </a:rPr>
              <a:t>根</a:t>
            </a:r>
            <a:r>
              <a:rPr sz="882" spc="4" dirty="0">
                <a:latin typeface="等线"/>
                <a:cs typeface="等线"/>
              </a:rPr>
              <a:t>据</a:t>
            </a:r>
            <a:r>
              <a:rPr sz="882" spc="9" dirty="0">
                <a:latin typeface="等线"/>
                <a:cs typeface="等线"/>
              </a:rPr>
              <a:t>这</a:t>
            </a:r>
            <a:r>
              <a:rPr sz="882" spc="4" dirty="0">
                <a:latin typeface="等线"/>
                <a:cs typeface="等线"/>
              </a:rPr>
              <a:t>个</a:t>
            </a:r>
            <a:r>
              <a:rPr sz="882" spc="9" dirty="0">
                <a:latin typeface="等线"/>
                <a:cs typeface="等线"/>
              </a:rPr>
              <a:t>问</a:t>
            </a:r>
            <a:r>
              <a:rPr sz="882" spc="4" dirty="0">
                <a:latin typeface="等线"/>
                <a:cs typeface="等线"/>
              </a:rPr>
              <a:t>题</a:t>
            </a:r>
            <a:r>
              <a:rPr sz="882" spc="9" dirty="0">
                <a:latin typeface="等线"/>
                <a:cs typeface="等线"/>
              </a:rPr>
              <a:t>或</a:t>
            </a:r>
            <a:r>
              <a:rPr sz="882" spc="4" dirty="0">
                <a:latin typeface="等线"/>
                <a:cs typeface="等线"/>
              </a:rPr>
              <a:t>论</a:t>
            </a:r>
            <a:r>
              <a:rPr sz="882" spc="9" dirty="0">
                <a:latin typeface="等线"/>
                <a:cs typeface="等线"/>
              </a:rPr>
              <a:t>点</a:t>
            </a:r>
            <a:r>
              <a:rPr sz="882" spc="4" dirty="0">
                <a:latin typeface="等线"/>
                <a:cs typeface="等线"/>
              </a:rPr>
              <a:t>来</a:t>
            </a:r>
            <a:r>
              <a:rPr sz="882" spc="9" dirty="0">
                <a:latin typeface="等线"/>
                <a:cs typeface="等线"/>
              </a:rPr>
              <a:t>选</a:t>
            </a:r>
            <a:r>
              <a:rPr sz="882" spc="4" dirty="0">
                <a:latin typeface="等线"/>
                <a:cs typeface="等线"/>
              </a:rPr>
              <a:t>择</a:t>
            </a:r>
            <a:r>
              <a:rPr sz="882" spc="9" dirty="0">
                <a:latin typeface="等线"/>
                <a:cs typeface="等线"/>
              </a:rPr>
              <a:t>阅读 </a:t>
            </a:r>
            <a:r>
              <a:rPr sz="882" dirty="0">
                <a:latin typeface="等线"/>
                <a:cs typeface="等线"/>
              </a:rPr>
              <a:t>材料、</a:t>
            </a:r>
            <a:r>
              <a:rPr sz="882" spc="-9" dirty="0">
                <a:latin typeface="等线"/>
                <a:cs typeface="等线"/>
              </a:rPr>
              <a:t>组</a:t>
            </a:r>
            <a:r>
              <a:rPr sz="882" dirty="0">
                <a:latin typeface="等线"/>
                <a:cs typeface="等线"/>
              </a:rPr>
              <a:t>织</a:t>
            </a:r>
            <a:r>
              <a:rPr sz="882" spc="-9" dirty="0">
                <a:latin typeface="等线"/>
                <a:cs typeface="等线"/>
              </a:rPr>
              <a:t>论</a:t>
            </a:r>
            <a:r>
              <a:rPr sz="882" dirty="0">
                <a:latin typeface="等线"/>
                <a:cs typeface="等线"/>
              </a:rPr>
              <a:t>据。以</a:t>
            </a:r>
            <a:r>
              <a:rPr sz="882" spc="-9" dirty="0">
                <a:latin typeface="等线"/>
                <a:cs typeface="等线"/>
              </a:rPr>
              <a:t>这</a:t>
            </a:r>
            <a:r>
              <a:rPr sz="882" dirty="0">
                <a:latin typeface="等线"/>
                <a:cs typeface="等线"/>
              </a:rPr>
              <a:t>个</a:t>
            </a:r>
            <a:r>
              <a:rPr sz="882" spc="-9" dirty="0">
                <a:latin typeface="等线"/>
                <a:cs typeface="等线"/>
              </a:rPr>
              <a:t>论</a:t>
            </a:r>
            <a:r>
              <a:rPr sz="882" dirty="0">
                <a:latin typeface="等线"/>
                <a:cs typeface="等线"/>
              </a:rPr>
              <a:t>点为主</a:t>
            </a:r>
            <a:r>
              <a:rPr sz="882" spc="-9" dirty="0">
                <a:latin typeface="等线"/>
                <a:cs typeface="等线"/>
              </a:rPr>
              <a:t>干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-9" dirty="0">
                <a:latin typeface="等线"/>
                <a:cs typeface="等线"/>
              </a:rPr>
              <a:t>收</a:t>
            </a:r>
            <a:r>
              <a:rPr sz="882" dirty="0">
                <a:latin typeface="等线"/>
                <a:cs typeface="等线"/>
              </a:rPr>
              <a:t>集好论</a:t>
            </a:r>
            <a:r>
              <a:rPr sz="882" spc="-9" dirty="0">
                <a:latin typeface="等线"/>
                <a:cs typeface="等线"/>
              </a:rPr>
              <a:t>据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-9" dirty="0">
                <a:latin typeface="等线"/>
                <a:cs typeface="等线"/>
              </a:rPr>
              <a:t>构</a:t>
            </a:r>
            <a:r>
              <a:rPr sz="882" dirty="0">
                <a:latin typeface="等线"/>
                <a:cs typeface="等线"/>
              </a:rPr>
              <a:t>建自己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知</a:t>
            </a:r>
            <a:r>
              <a:rPr sz="882" spc="-9" dirty="0">
                <a:latin typeface="等线"/>
                <a:cs typeface="等线"/>
              </a:rPr>
              <a:t>识</a:t>
            </a:r>
            <a:r>
              <a:rPr sz="882" dirty="0">
                <a:latin typeface="等线"/>
                <a:cs typeface="等线"/>
              </a:rPr>
              <a:t>树。因</a:t>
            </a:r>
            <a:r>
              <a:rPr sz="882" spc="-9" dirty="0">
                <a:latin typeface="等线"/>
                <a:cs typeface="等线"/>
              </a:rPr>
              <a:t>为</a:t>
            </a:r>
            <a:r>
              <a:rPr sz="882" dirty="0">
                <a:latin typeface="等线"/>
                <a:cs typeface="等线"/>
              </a:rPr>
              <a:t>这</a:t>
            </a:r>
            <a:r>
              <a:rPr sz="882" spc="-9" dirty="0">
                <a:latin typeface="等线"/>
                <a:cs typeface="等线"/>
              </a:rPr>
              <a:t>里</a:t>
            </a:r>
            <a:r>
              <a:rPr sz="882" dirty="0">
                <a:latin typeface="等线"/>
                <a:cs typeface="等线"/>
              </a:rPr>
              <a:t>是为内</a:t>
            </a:r>
            <a:r>
              <a:rPr sz="882" spc="-9" dirty="0">
                <a:latin typeface="等线"/>
                <a:cs typeface="等线"/>
              </a:rPr>
              <a:t>容</a:t>
            </a:r>
            <a:r>
              <a:rPr sz="882" dirty="0">
                <a:latin typeface="等线"/>
                <a:cs typeface="等线"/>
              </a:rPr>
              <a:t>而</a:t>
            </a:r>
            <a:r>
              <a:rPr sz="882" spc="-9" dirty="0">
                <a:latin typeface="等线"/>
                <a:cs typeface="等线"/>
              </a:rPr>
              <a:t>进</a:t>
            </a:r>
            <a:r>
              <a:rPr sz="882" dirty="0">
                <a:latin typeface="等线"/>
                <a:cs typeface="等线"/>
              </a:rPr>
              <a:t>行阅读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在</a:t>
            </a:r>
            <a:r>
              <a:rPr sz="882" spc="-9" dirty="0">
                <a:latin typeface="等线"/>
                <a:cs typeface="等线"/>
              </a:rPr>
              <a:t>阅</a:t>
            </a:r>
            <a:r>
              <a:rPr sz="882" dirty="0">
                <a:latin typeface="等线"/>
                <a:cs typeface="等线"/>
              </a:rPr>
              <a:t>读过程</a:t>
            </a:r>
            <a:r>
              <a:rPr sz="882" spc="-9" dirty="0">
                <a:latin typeface="等线"/>
                <a:cs typeface="等线"/>
              </a:rPr>
              <a:t>中</a:t>
            </a:r>
            <a:r>
              <a:rPr sz="882" dirty="0">
                <a:latin typeface="等线"/>
                <a:cs typeface="等线"/>
              </a:rPr>
              <a:t>，需 </a:t>
            </a:r>
            <a:r>
              <a:rPr sz="882" spc="4" dirty="0">
                <a:latin typeface="等线"/>
                <a:cs typeface="等线"/>
              </a:rPr>
              <a:t>做好读书笔记和标记，其中一个较好的方法是，亮高关键的文字加之读书笔记，可以用截图将重要页面放在一</a:t>
            </a:r>
            <a:r>
              <a:rPr sz="882" dirty="0">
                <a:latin typeface="等线"/>
                <a:cs typeface="等线"/>
              </a:rPr>
              <a:t>个 </a:t>
            </a:r>
            <a:r>
              <a:rPr sz="882" spc="-49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PPT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内， 以便于</a:t>
            </a:r>
            <a:r>
              <a:rPr sz="882" spc="-9" dirty="0">
                <a:latin typeface="等线"/>
                <a:cs typeface="等线"/>
              </a:rPr>
              <a:t>稍</a:t>
            </a:r>
            <a:r>
              <a:rPr sz="882" dirty="0">
                <a:latin typeface="等线"/>
                <a:cs typeface="等线"/>
              </a:rPr>
              <a:t>后</a:t>
            </a:r>
            <a:r>
              <a:rPr sz="882" spc="-9" dirty="0">
                <a:latin typeface="等线"/>
                <a:cs typeface="等线"/>
              </a:rPr>
              <a:t>在</a:t>
            </a:r>
            <a:r>
              <a:rPr sz="882" dirty="0">
                <a:latin typeface="等线"/>
                <a:cs typeface="等线"/>
              </a:rPr>
              <a:t>写作中</a:t>
            </a:r>
            <a:r>
              <a:rPr sz="882" spc="-9" dirty="0">
                <a:latin typeface="等线"/>
                <a:cs typeface="等线"/>
              </a:rPr>
              <a:t>进</a:t>
            </a:r>
            <a:r>
              <a:rPr sz="882" dirty="0">
                <a:latin typeface="等线"/>
                <a:cs typeface="等线"/>
              </a:rPr>
              <a:t>行</a:t>
            </a:r>
            <a:r>
              <a:rPr sz="882" spc="-9" dirty="0">
                <a:latin typeface="等线"/>
                <a:cs typeface="等线"/>
              </a:rPr>
              <a:t>引</a:t>
            </a:r>
            <a:r>
              <a:rPr sz="882" dirty="0">
                <a:latin typeface="等线"/>
                <a:cs typeface="等线"/>
              </a:rPr>
              <a:t>用。面</a:t>
            </a:r>
            <a:r>
              <a:rPr sz="882" spc="-9" dirty="0">
                <a:latin typeface="等线"/>
                <a:cs typeface="等线"/>
              </a:rPr>
              <a:t>对</a:t>
            </a:r>
            <a:r>
              <a:rPr sz="882" dirty="0">
                <a:latin typeface="等线"/>
                <a:cs typeface="等线"/>
              </a:rPr>
              <a:t>较</a:t>
            </a:r>
            <a:r>
              <a:rPr sz="882" spc="-9" dirty="0">
                <a:latin typeface="等线"/>
                <a:cs typeface="等线"/>
              </a:rPr>
              <a:t>为</a:t>
            </a:r>
            <a:r>
              <a:rPr sz="882" dirty="0">
                <a:latin typeface="等线"/>
                <a:cs typeface="等线"/>
              </a:rPr>
              <a:t>复杂的</a:t>
            </a:r>
            <a:r>
              <a:rPr sz="882" spc="-9" dirty="0">
                <a:latin typeface="等线"/>
                <a:cs typeface="等线"/>
              </a:rPr>
              <a:t>文</a:t>
            </a:r>
            <a:r>
              <a:rPr sz="882" dirty="0">
                <a:latin typeface="等线"/>
                <a:cs typeface="等线"/>
              </a:rPr>
              <a:t>献</a:t>
            </a:r>
            <a:r>
              <a:rPr sz="882" spc="-9" dirty="0">
                <a:latin typeface="等线"/>
                <a:cs typeface="等线"/>
              </a:rPr>
              <a:t>内</a:t>
            </a:r>
            <a:r>
              <a:rPr sz="882" dirty="0">
                <a:latin typeface="等线"/>
                <a:cs typeface="等线"/>
              </a:rPr>
              <a:t>容，阅</a:t>
            </a:r>
            <a:r>
              <a:rPr sz="882" spc="-9" dirty="0">
                <a:latin typeface="等线"/>
                <a:cs typeface="等线"/>
              </a:rPr>
              <a:t>读</a:t>
            </a:r>
            <a:r>
              <a:rPr sz="882" dirty="0">
                <a:latin typeface="等线"/>
                <a:cs typeface="等线"/>
              </a:rPr>
              <a:t>一</a:t>
            </a:r>
            <a:r>
              <a:rPr sz="882" spc="-9" dirty="0">
                <a:latin typeface="等线"/>
                <a:cs typeface="等线"/>
              </a:rPr>
              <a:t>遍</a:t>
            </a:r>
            <a:r>
              <a:rPr sz="882" dirty="0">
                <a:latin typeface="等线"/>
                <a:cs typeface="等线"/>
              </a:rPr>
              <a:t>可能尚</a:t>
            </a:r>
            <a:r>
              <a:rPr sz="882" spc="-9" dirty="0">
                <a:latin typeface="等线"/>
                <a:cs typeface="等线"/>
              </a:rPr>
              <a:t>难</a:t>
            </a:r>
            <a:r>
              <a:rPr sz="882" dirty="0">
                <a:latin typeface="等线"/>
                <a:cs typeface="等线"/>
              </a:rPr>
              <a:t>以</a:t>
            </a:r>
            <a:r>
              <a:rPr sz="882" spc="-9" dirty="0">
                <a:latin typeface="等线"/>
                <a:cs typeface="等线"/>
              </a:rPr>
              <a:t>理</a:t>
            </a:r>
            <a:r>
              <a:rPr sz="882" dirty="0">
                <a:latin typeface="等线"/>
                <a:cs typeface="等线"/>
              </a:rPr>
              <a:t>解，此</a:t>
            </a:r>
            <a:r>
              <a:rPr sz="882" spc="-9" dirty="0">
                <a:latin typeface="等线"/>
                <a:cs typeface="等线"/>
              </a:rPr>
              <a:t>时</a:t>
            </a:r>
            <a:r>
              <a:rPr sz="882" dirty="0">
                <a:latin typeface="等线"/>
                <a:cs typeface="等线"/>
              </a:rPr>
              <a:t>可</a:t>
            </a:r>
            <a:r>
              <a:rPr sz="882" spc="-9" dirty="0">
                <a:latin typeface="等线"/>
                <a:cs typeface="等线"/>
              </a:rPr>
              <a:t>增</a:t>
            </a:r>
            <a:r>
              <a:rPr sz="882" dirty="0">
                <a:latin typeface="等线"/>
                <a:cs typeface="等线"/>
              </a:rPr>
              <a:t>加阅读</a:t>
            </a:r>
            <a:r>
              <a:rPr sz="882" spc="-9" dirty="0">
                <a:latin typeface="等线"/>
                <a:cs typeface="等线"/>
              </a:rPr>
              <a:t>次</a:t>
            </a:r>
            <a:r>
              <a:rPr sz="882" dirty="0">
                <a:latin typeface="等线"/>
                <a:cs typeface="等线"/>
              </a:rPr>
              <a:t>数</a:t>
            </a:r>
            <a:r>
              <a:rPr sz="882" spc="-9" dirty="0">
                <a:latin typeface="等线"/>
                <a:cs typeface="等线"/>
              </a:rPr>
              <a:t>。</a:t>
            </a:r>
            <a:r>
              <a:rPr sz="882" dirty="0">
                <a:latin typeface="等线"/>
                <a:cs typeface="等线"/>
              </a:rPr>
              <a:t>如此往</a:t>
            </a:r>
            <a:r>
              <a:rPr sz="882" spc="-9" dirty="0">
                <a:latin typeface="等线"/>
                <a:cs typeface="等线"/>
              </a:rPr>
              <a:t>复</a:t>
            </a:r>
            <a:r>
              <a:rPr sz="882" dirty="0">
                <a:latin typeface="等线"/>
                <a:cs typeface="等线"/>
              </a:rPr>
              <a:t>，阅 读的文</a:t>
            </a:r>
            <a:r>
              <a:rPr sz="882" spc="-9" dirty="0">
                <a:latin typeface="等线"/>
                <a:cs typeface="等线"/>
              </a:rPr>
              <a:t>献</a:t>
            </a:r>
            <a:r>
              <a:rPr sz="882" dirty="0">
                <a:latin typeface="等线"/>
                <a:cs typeface="等线"/>
              </a:rPr>
              <a:t>积</a:t>
            </a:r>
            <a:r>
              <a:rPr sz="882" spc="-9" dirty="0">
                <a:latin typeface="等线"/>
                <a:cs typeface="等线"/>
              </a:rPr>
              <a:t>累</a:t>
            </a:r>
            <a:r>
              <a:rPr sz="882" dirty="0">
                <a:latin typeface="等线"/>
                <a:cs typeface="等线"/>
              </a:rPr>
              <a:t>达到一</a:t>
            </a:r>
            <a:r>
              <a:rPr sz="882" spc="-9" dirty="0">
                <a:latin typeface="等线"/>
                <a:cs typeface="等线"/>
              </a:rPr>
              <a:t>定</a:t>
            </a:r>
            <a:r>
              <a:rPr sz="882" dirty="0">
                <a:latin typeface="等线"/>
                <a:cs typeface="等线"/>
              </a:rPr>
              <a:t>量</a:t>
            </a:r>
            <a:r>
              <a:rPr sz="882" spc="-9" dirty="0">
                <a:latin typeface="等线"/>
                <a:cs typeface="等线"/>
              </a:rPr>
              <a:t>后</a:t>
            </a:r>
            <a:r>
              <a:rPr sz="882" dirty="0">
                <a:latin typeface="等线"/>
                <a:cs typeface="等线"/>
              </a:rPr>
              <a:t>，曾经</a:t>
            </a:r>
            <a:r>
              <a:rPr sz="882" spc="-9" dirty="0">
                <a:latin typeface="等线"/>
                <a:cs typeface="等线"/>
              </a:rPr>
              <a:t>生</a:t>
            </a:r>
            <a:r>
              <a:rPr sz="882" dirty="0">
                <a:latin typeface="等线"/>
                <a:cs typeface="等线"/>
              </a:rPr>
              <a:t>僻</a:t>
            </a:r>
            <a:r>
              <a:rPr sz="882" spc="-9" dirty="0">
                <a:latin typeface="等线"/>
                <a:cs typeface="等线"/>
              </a:rPr>
              <a:t>难</a:t>
            </a:r>
            <a:r>
              <a:rPr sz="882" dirty="0">
                <a:latin typeface="等线"/>
                <a:cs typeface="等线"/>
              </a:rPr>
              <a:t>懂的概</a:t>
            </a:r>
            <a:r>
              <a:rPr sz="882" spc="-9" dirty="0">
                <a:latin typeface="等线"/>
                <a:cs typeface="等线"/>
              </a:rPr>
              <a:t>念</a:t>
            </a:r>
            <a:r>
              <a:rPr sz="882" dirty="0">
                <a:latin typeface="等线"/>
                <a:cs typeface="等线"/>
              </a:rPr>
              <a:t>此</a:t>
            </a:r>
            <a:r>
              <a:rPr sz="882" spc="-9" dirty="0">
                <a:latin typeface="等线"/>
                <a:cs typeface="等线"/>
              </a:rPr>
              <a:t>时</a:t>
            </a:r>
            <a:r>
              <a:rPr sz="882" dirty="0">
                <a:latin typeface="等线"/>
                <a:cs typeface="等线"/>
              </a:rPr>
              <a:t>将变得</a:t>
            </a:r>
            <a:r>
              <a:rPr sz="882" spc="-9" dirty="0">
                <a:latin typeface="等线"/>
                <a:cs typeface="等线"/>
              </a:rPr>
              <a:t>熟</a:t>
            </a:r>
            <a:r>
              <a:rPr sz="882" dirty="0">
                <a:latin typeface="等线"/>
                <a:cs typeface="等线"/>
              </a:rPr>
              <a:t>悉</a:t>
            </a:r>
            <a:r>
              <a:rPr sz="882" spc="-9" dirty="0">
                <a:latin typeface="等线"/>
                <a:cs typeface="等线"/>
              </a:rPr>
              <a:t>并</a:t>
            </a:r>
            <a:r>
              <a:rPr sz="882" dirty="0">
                <a:latin typeface="等线"/>
                <a:cs typeface="等线"/>
              </a:rPr>
              <a:t>且理解</a:t>
            </a:r>
            <a:r>
              <a:rPr sz="882" spc="-9" dirty="0">
                <a:latin typeface="等线"/>
                <a:cs typeface="等线"/>
              </a:rPr>
              <a:t>更</a:t>
            </a:r>
            <a:r>
              <a:rPr sz="882" dirty="0">
                <a:latin typeface="等线"/>
                <a:cs typeface="等线"/>
              </a:rPr>
              <a:t>加</a:t>
            </a:r>
            <a:r>
              <a:rPr sz="882" spc="-9" dirty="0">
                <a:latin typeface="等线"/>
                <a:cs typeface="等线"/>
              </a:rPr>
              <a:t>透</a:t>
            </a:r>
            <a:r>
              <a:rPr sz="882" dirty="0">
                <a:latin typeface="等线"/>
                <a:cs typeface="等线"/>
              </a:rPr>
              <a:t>彻，而</a:t>
            </a:r>
            <a:r>
              <a:rPr sz="882" spc="-9" dirty="0">
                <a:latin typeface="等线"/>
                <a:cs typeface="等线"/>
              </a:rPr>
              <a:t>后</a:t>
            </a:r>
            <a:r>
              <a:rPr sz="882" dirty="0">
                <a:latin typeface="等线"/>
                <a:cs typeface="等线"/>
              </a:rPr>
              <a:t>逐</a:t>
            </a:r>
            <a:r>
              <a:rPr sz="882" spc="-9" dirty="0">
                <a:latin typeface="等线"/>
                <a:cs typeface="等线"/>
              </a:rPr>
              <a:t>渐</a:t>
            </a:r>
            <a:r>
              <a:rPr sz="882" dirty="0">
                <a:latin typeface="等线"/>
                <a:cs typeface="等线"/>
              </a:rPr>
              <a:t>建立起</a:t>
            </a:r>
            <a:r>
              <a:rPr sz="882" spc="-9" dirty="0">
                <a:latin typeface="等线"/>
                <a:cs typeface="等线"/>
              </a:rPr>
              <a:t>该</a:t>
            </a:r>
            <a:r>
              <a:rPr sz="882" dirty="0">
                <a:latin typeface="等线"/>
                <a:cs typeface="等线"/>
              </a:rPr>
              <a:t>领</a:t>
            </a:r>
            <a:r>
              <a:rPr sz="882" spc="-9" dirty="0">
                <a:latin typeface="等线"/>
                <a:cs typeface="等线"/>
              </a:rPr>
              <a:t>域</a:t>
            </a:r>
            <a:r>
              <a:rPr sz="882" dirty="0">
                <a:latin typeface="等线"/>
                <a:cs typeface="等线"/>
              </a:rPr>
              <a:t>的研究</a:t>
            </a:r>
            <a:r>
              <a:rPr sz="882" spc="-9" dirty="0">
                <a:latin typeface="等线"/>
                <a:cs typeface="等线"/>
              </a:rPr>
              <a:t>框</a:t>
            </a:r>
            <a:r>
              <a:rPr sz="882" dirty="0">
                <a:latin typeface="等线"/>
                <a:cs typeface="等线"/>
              </a:rPr>
              <a:t>架。</a:t>
            </a:r>
            <a:endParaRPr sz="882">
              <a:latin typeface="等线"/>
              <a:cs typeface="等线"/>
            </a:endParaRPr>
          </a:p>
          <a:p>
            <a:pPr marL="11206" marR="6164" indent="161934">
              <a:lnSpc>
                <a:spcPct val="121700"/>
              </a:lnSpc>
              <a:spcBef>
                <a:spcPts val="265"/>
              </a:spcBef>
            </a:pPr>
            <a:r>
              <a:rPr sz="882" spc="9" dirty="0">
                <a:latin typeface="等线"/>
                <a:cs typeface="等线"/>
              </a:rPr>
              <a:t>与阅读工作</a:t>
            </a:r>
            <a:r>
              <a:rPr sz="882" spc="4" dirty="0">
                <a:latin typeface="等线"/>
                <a:cs typeface="等线"/>
              </a:rPr>
              <a:t>并</a:t>
            </a:r>
            <a:r>
              <a:rPr sz="882" spc="9" dirty="0">
                <a:latin typeface="等线"/>
                <a:cs typeface="等线"/>
              </a:rPr>
              <a:t>行的称之为</a:t>
            </a:r>
            <a:r>
              <a:rPr sz="882" dirty="0">
                <a:latin typeface="等线"/>
                <a:cs typeface="等线"/>
              </a:rPr>
              <a:t>“</a:t>
            </a:r>
            <a:r>
              <a:rPr sz="882" spc="9" dirty="0">
                <a:latin typeface="等线"/>
                <a:cs typeface="等线"/>
              </a:rPr>
              <a:t>做</a:t>
            </a:r>
            <a:r>
              <a:rPr sz="882" spc="4" dirty="0">
                <a:latin typeface="等线"/>
                <a:cs typeface="等线"/>
              </a:rPr>
              <a:t>”</a:t>
            </a:r>
            <a:r>
              <a:rPr sz="882" spc="9" dirty="0">
                <a:latin typeface="等线"/>
                <a:cs typeface="等线"/>
              </a:rPr>
              <a:t>，没有</a:t>
            </a:r>
            <a:r>
              <a:rPr sz="882" spc="4" dirty="0">
                <a:latin typeface="等线"/>
                <a:cs typeface="等线"/>
              </a:rPr>
              <a:t>阅</a:t>
            </a:r>
            <a:r>
              <a:rPr sz="882" spc="9" dirty="0">
                <a:latin typeface="等线"/>
                <a:cs typeface="等线"/>
              </a:rPr>
              <a:t>读便不知如</a:t>
            </a:r>
            <a:r>
              <a:rPr sz="882" spc="4" dirty="0">
                <a:latin typeface="等线"/>
                <a:cs typeface="等线"/>
              </a:rPr>
              <a:t>何</a:t>
            </a:r>
            <a:r>
              <a:rPr sz="882" spc="9" dirty="0">
                <a:latin typeface="等线"/>
                <a:cs typeface="等线"/>
              </a:rPr>
              <a:t>写，而没有</a:t>
            </a:r>
            <a:r>
              <a:rPr sz="882" spc="4" dirty="0">
                <a:latin typeface="等线"/>
                <a:cs typeface="等线"/>
              </a:rPr>
              <a:t>具</a:t>
            </a:r>
            <a:r>
              <a:rPr sz="882" spc="9" dirty="0">
                <a:latin typeface="等线"/>
                <a:cs typeface="等线"/>
              </a:rPr>
              <a:t>体的</a:t>
            </a:r>
            <a:r>
              <a:rPr sz="882" spc="4" dirty="0">
                <a:latin typeface="等线"/>
                <a:cs typeface="等线"/>
              </a:rPr>
              <a:t>“</a:t>
            </a:r>
            <a:r>
              <a:rPr sz="882" spc="9" dirty="0">
                <a:latin typeface="等线"/>
                <a:cs typeface="等线"/>
              </a:rPr>
              <a:t>做</a:t>
            </a:r>
            <a:r>
              <a:rPr sz="882" spc="4" dirty="0">
                <a:latin typeface="等线"/>
                <a:cs typeface="等线"/>
              </a:rPr>
              <a:t>”</a:t>
            </a:r>
            <a:r>
              <a:rPr sz="882" spc="9" dirty="0">
                <a:latin typeface="等线"/>
                <a:cs typeface="等线"/>
              </a:rPr>
              <a:t>则难以写出东西</a:t>
            </a:r>
            <a:r>
              <a:rPr sz="882" spc="4" dirty="0">
                <a:latin typeface="等线"/>
                <a:cs typeface="等线"/>
              </a:rPr>
              <a:t>来</a:t>
            </a:r>
            <a:r>
              <a:rPr sz="882" spc="9" dirty="0">
                <a:latin typeface="等线"/>
                <a:cs typeface="等线"/>
              </a:rPr>
              <a:t>。</a:t>
            </a:r>
            <a:r>
              <a:rPr sz="882" spc="4" dirty="0">
                <a:latin typeface="等线"/>
                <a:cs typeface="等线"/>
              </a:rPr>
              <a:t>“</a:t>
            </a:r>
            <a:r>
              <a:rPr sz="882" spc="9" dirty="0">
                <a:latin typeface="等线"/>
                <a:cs typeface="等线"/>
              </a:rPr>
              <a:t>做</a:t>
            </a:r>
            <a:r>
              <a:rPr sz="882" spc="4" dirty="0">
                <a:latin typeface="等线"/>
                <a:cs typeface="等线"/>
              </a:rPr>
              <a:t>”</a:t>
            </a:r>
            <a:r>
              <a:rPr sz="882" spc="9" dirty="0">
                <a:latin typeface="等线"/>
                <a:cs typeface="等线"/>
              </a:rPr>
              <a:t>可分为两种，</a:t>
            </a:r>
            <a:r>
              <a:rPr sz="882" spc="4" dirty="0">
                <a:latin typeface="等线"/>
                <a:cs typeface="等线"/>
              </a:rPr>
              <a:t>“</a:t>
            </a:r>
            <a:r>
              <a:rPr sz="882" spc="9" dirty="0">
                <a:latin typeface="等线"/>
                <a:cs typeface="等线"/>
              </a:rPr>
              <a:t>理</a:t>
            </a:r>
            <a:r>
              <a:rPr sz="882" spc="4" dirty="0">
                <a:latin typeface="等线"/>
                <a:cs typeface="等线"/>
              </a:rPr>
              <a:t>做</a:t>
            </a:r>
            <a:r>
              <a:rPr sz="882" dirty="0">
                <a:latin typeface="等线"/>
                <a:cs typeface="等线"/>
              </a:rPr>
              <a:t>” 和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dirty="0">
                <a:latin typeface="等线"/>
                <a:cs typeface="等线"/>
              </a:rPr>
              <a:t>文</a:t>
            </a:r>
            <a:r>
              <a:rPr sz="882" spc="4" dirty="0">
                <a:latin typeface="等线"/>
                <a:cs typeface="等线"/>
              </a:rPr>
              <a:t>作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。</a:t>
            </a:r>
            <a:r>
              <a:rPr sz="882" spc="4" dirty="0">
                <a:latin typeface="等线"/>
                <a:cs typeface="等线"/>
              </a:rPr>
              <a:t>分</a:t>
            </a:r>
            <a:r>
              <a:rPr sz="882" dirty="0">
                <a:latin typeface="等线"/>
                <a:cs typeface="等线"/>
              </a:rPr>
              <a:t>为两种的意</a:t>
            </a:r>
            <a:r>
              <a:rPr sz="882" spc="4" dirty="0">
                <a:latin typeface="等线"/>
                <a:cs typeface="等线"/>
              </a:rPr>
              <a:t>义</a:t>
            </a:r>
            <a:r>
              <a:rPr sz="882" dirty="0">
                <a:latin typeface="等线"/>
                <a:cs typeface="等线"/>
              </a:rPr>
              <a:t>在于关于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spc="4" dirty="0">
                <a:latin typeface="等线"/>
                <a:cs typeface="等线"/>
              </a:rPr>
              <a:t>做</a:t>
            </a:r>
            <a:r>
              <a:rPr sz="882" dirty="0">
                <a:latin typeface="等线"/>
                <a:cs typeface="等线"/>
              </a:rPr>
              <a:t>”，文科和理</a:t>
            </a:r>
            <a:r>
              <a:rPr sz="882" spc="4" dirty="0">
                <a:latin typeface="等线"/>
                <a:cs typeface="等线"/>
              </a:rPr>
              <a:t>科</a:t>
            </a:r>
            <a:r>
              <a:rPr sz="882" dirty="0">
                <a:latin typeface="等线"/>
                <a:cs typeface="等线"/>
              </a:rPr>
              <a:t>并不相同：</a:t>
            </a:r>
            <a:r>
              <a:rPr sz="882" spc="4" dirty="0">
                <a:latin typeface="等线"/>
                <a:cs typeface="等线"/>
              </a:rPr>
              <a:t>理</a:t>
            </a:r>
            <a:r>
              <a:rPr sz="882" dirty="0">
                <a:latin typeface="等线"/>
                <a:cs typeface="等线"/>
              </a:rPr>
              <a:t>科的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spc="4" dirty="0">
                <a:latin typeface="等线"/>
                <a:cs typeface="等线"/>
              </a:rPr>
              <a:t>做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spc="4" dirty="0">
                <a:latin typeface="等线"/>
                <a:cs typeface="等线"/>
              </a:rPr>
              <a:t>以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spc="4" dirty="0">
                <a:latin typeface="等线"/>
                <a:cs typeface="等线"/>
              </a:rPr>
              <a:t>动</a:t>
            </a:r>
            <a:r>
              <a:rPr sz="882" dirty="0">
                <a:latin typeface="等线"/>
                <a:cs typeface="等线"/>
              </a:rPr>
              <a:t>手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为主要</a:t>
            </a:r>
            <a:r>
              <a:rPr sz="882" spc="4" dirty="0">
                <a:latin typeface="等线"/>
                <a:cs typeface="等线"/>
              </a:rPr>
              <a:t>方</a:t>
            </a:r>
            <a:r>
              <a:rPr sz="882" dirty="0">
                <a:latin typeface="等线"/>
                <a:cs typeface="等线"/>
              </a:rPr>
              <a:t>式，同时需</a:t>
            </a:r>
            <a:r>
              <a:rPr sz="882" spc="4" dirty="0">
                <a:latin typeface="等线"/>
                <a:cs typeface="等线"/>
              </a:rPr>
              <a:t>结</a:t>
            </a:r>
            <a:r>
              <a:rPr sz="882" dirty="0">
                <a:latin typeface="等线"/>
                <a:cs typeface="等线"/>
              </a:rPr>
              <a:t>合头脑来进行思 考；而</a:t>
            </a:r>
            <a:r>
              <a:rPr sz="882" spc="-9" dirty="0">
                <a:latin typeface="等线"/>
                <a:cs typeface="等线"/>
              </a:rPr>
              <a:t>文</a:t>
            </a:r>
            <a:r>
              <a:rPr sz="882" dirty="0">
                <a:latin typeface="等线"/>
                <a:cs typeface="等线"/>
              </a:rPr>
              <a:t>科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dirty="0">
                <a:latin typeface="等线"/>
                <a:cs typeface="等线"/>
              </a:rPr>
              <a:t>作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则多需</a:t>
            </a:r>
            <a:r>
              <a:rPr sz="882" spc="-9" dirty="0">
                <a:latin typeface="等线"/>
                <a:cs typeface="等线"/>
              </a:rPr>
              <a:t>头</a:t>
            </a:r>
            <a:r>
              <a:rPr sz="882" dirty="0">
                <a:latin typeface="等线"/>
                <a:cs typeface="等线"/>
              </a:rPr>
              <a:t>脑思考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这</a:t>
            </a:r>
            <a:r>
              <a:rPr sz="882" spc="-9" dirty="0">
                <a:latin typeface="等线"/>
                <a:cs typeface="等线"/>
              </a:rPr>
              <a:t>里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dirty="0">
                <a:latin typeface="等线"/>
                <a:cs typeface="等线"/>
              </a:rPr>
              <a:t>作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读</a:t>
            </a:r>
            <a:r>
              <a:rPr sz="882" spc="88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zu</a:t>
            </a:r>
            <a:r>
              <a:rPr sz="882" dirty="0">
                <a:latin typeface="Times New Roman"/>
                <a:cs typeface="Times New Roman"/>
              </a:rPr>
              <a:t>o1</a:t>
            </a:r>
            <a:r>
              <a:rPr sz="882" spc="40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音，不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dirty="0">
                <a:latin typeface="等线"/>
                <a:cs typeface="等线"/>
              </a:rPr>
              <a:t>作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spc="-4" dirty="0">
                <a:latin typeface="Times New Roman"/>
                <a:cs typeface="Times New Roman"/>
              </a:rPr>
              <a:t>zu</a:t>
            </a:r>
            <a:r>
              <a:rPr sz="882" dirty="0">
                <a:latin typeface="Times New Roman"/>
                <a:cs typeface="Times New Roman"/>
              </a:rPr>
              <a:t>o1</a:t>
            </a:r>
            <a:r>
              <a:rPr sz="882" spc="40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不足</a:t>
            </a:r>
            <a:r>
              <a:rPr sz="882" spc="-9" dirty="0">
                <a:latin typeface="等线"/>
                <a:cs typeface="等线"/>
              </a:rPr>
              <a:t>以成</a:t>
            </a:r>
            <a:r>
              <a:rPr sz="882" dirty="0">
                <a:latin typeface="等线"/>
                <a:cs typeface="等线"/>
              </a:rPr>
              <a:t>文章，</a:t>
            </a:r>
            <a:r>
              <a:rPr sz="882" spc="-9" dirty="0">
                <a:latin typeface="等线"/>
                <a:cs typeface="等线"/>
              </a:rPr>
              <a:t>由</a:t>
            </a:r>
            <a:r>
              <a:rPr sz="882" dirty="0">
                <a:latin typeface="等线"/>
                <a:cs typeface="等线"/>
              </a:rPr>
              <a:t>于</a:t>
            </a:r>
            <a:r>
              <a:rPr sz="882" spc="-9" dirty="0">
                <a:latin typeface="等线"/>
                <a:cs typeface="等线"/>
              </a:rPr>
              <a:t>过</a:t>
            </a:r>
            <a:r>
              <a:rPr sz="882" dirty="0">
                <a:latin typeface="等线"/>
                <a:cs typeface="等线"/>
              </a:rPr>
              <a:t>于平滑</a:t>
            </a:r>
            <a:r>
              <a:rPr sz="882" spc="-9" dirty="0">
                <a:latin typeface="等线"/>
                <a:cs typeface="等线"/>
              </a:rPr>
              <a:t>而</a:t>
            </a:r>
            <a:r>
              <a:rPr sz="882" dirty="0">
                <a:latin typeface="等线"/>
                <a:cs typeface="等线"/>
              </a:rPr>
              <a:t>缺</a:t>
            </a:r>
            <a:r>
              <a:rPr sz="882" spc="-9" dirty="0">
                <a:latin typeface="等线"/>
                <a:cs typeface="等线"/>
              </a:rPr>
              <a:t>乏</a:t>
            </a:r>
            <a:r>
              <a:rPr sz="882" dirty="0">
                <a:latin typeface="等线"/>
                <a:cs typeface="等线"/>
              </a:rPr>
              <a:t>戏剧性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难</a:t>
            </a:r>
            <a:r>
              <a:rPr sz="882" spc="-9" dirty="0">
                <a:latin typeface="等线"/>
                <a:cs typeface="等线"/>
              </a:rPr>
              <a:t>以</a:t>
            </a:r>
            <a:r>
              <a:rPr sz="882" dirty="0">
                <a:latin typeface="等线"/>
                <a:cs typeface="等线"/>
              </a:rPr>
              <a:t>吸引 </a:t>
            </a:r>
            <a:r>
              <a:rPr sz="882" spc="4" dirty="0">
                <a:latin typeface="等线"/>
                <a:cs typeface="等线"/>
              </a:rPr>
              <a:t>文科</a:t>
            </a:r>
            <a:r>
              <a:rPr sz="882" dirty="0">
                <a:latin typeface="等线"/>
                <a:cs typeface="等线"/>
              </a:rPr>
              <a:t>读</a:t>
            </a:r>
            <a:r>
              <a:rPr sz="882" spc="4" dirty="0">
                <a:latin typeface="等线"/>
                <a:cs typeface="等线"/>
              </a:rPr>
              <a:t>者，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spc="4" dirty="0">
                <a:latin typeface="等线"/>
                <a:cs typeface="等线"/>
              </a:rPr>
              <a:t>不哗</a:t>
            </a:r>
            <a:r>
              <a:rPr sz="882" spc="-4" dirty="0">
                <a:latin typeface="等线"/>
                <a:cs typeface="等线"/>
              </a:rPr>
              <a:t>众</a:t>
            </a:r>
            <a:r>
              <a:rPr sz="882" spc="4" dirty="0">
                <a:latin typeface="等线"/>
                <a:cs typeface="等线"/>
              </a:rPr>
              <a:t>取</a:t>
            </a:r>
            <a:r>
              <a:rPr sz="882" dirty="0">
                <a:latin typeface="等线"/>
                <a:cs typeface="等线"/>
              </a:rPr>
              <a:t>宠不</a:t>
            </a:r>
            <a:r>
              <a:rPr sz="882" spc="4" dirty="0">
                <a:latin typeface="等线"/>
                <a:cs typeface="等线"/>
              </a:rPr>
              <a:t>足以</a:t>
            </a:r>
            <a:r>
              <a:rPr sz="882" dirty="0">
                <a:latin typeface="等线"/>
                <a:cs typeface="等线"/>
              </a:rPr>
              <a:t>激</a:t>
            </a:r>
            <a:r>
              <a:rPr sz="882" spc="4" dirty="0">
                <a:latin typeface="等线"/>
                <a:cs typeface="等线"/>
              </a:rPr>
              <a:t>民愤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spc="4" dirty="0">
                <a:latin typeface="等线"/>
                <a:cs typeface="等线"/>
              </a:rPr>
              <a:t>。而</a:t>
            </a:r>
            <a:r>
              <a:rPr sz="882" dirty="0">
                <a:latin typeface="等线"/>
                <a:cs typeface="等线"/>
              </a:rPr>
              <a:t>理</a:t>
            </a:r>
            <a:r>
              <a:rPr sz="882" spc="4" dirty="0">
                <a:latin typeface="等线"/>
                <a:cs typeface="等线"/>
              </a:rPr>
              <a:t>科</a:t>
            </a:r>
            <a:r>
              <a:rPr sz="882" dirty="0">
                <a:latin typeface="等线"/>
                <a:cs typeface="等线"/>
              </a:rPr>
              <a:t>文章</a:t>
            </a:r>
            <a:r>
              <a:rPr sz="882" spc="4" dirty="0">
                <a:latin typeface="等线"/>
                <a:cs typeface="等线"/>
              </a:rPr>
              <a:t>重点</a:t>
            </a:r>
            <a:r>
              <a:rPr sz="882" dirty="0">
                <a:latin typeface="等线"/>
                <a:cs typeface="等线"/>
              </a:rPr>
              <a:t>在</a:t>
            </a:r>
            <a:r>
              <a:rPr sz="882" spc="4" dirty="0">
                <a:latin typeface="等线"/>
                <a:cs typeface="等线"/>
              </a:rPr>
              <a:t>于</a:t>
            </a:r>
            <a:r>
              <a:rPr sz="882" dirty="0">
                <a:latin typeface="等线"/>
                <a:cs typeface="等线"/>
              </a:rPr>
              <a:t>理性</a:t>
            </a:r>
            <a:r>
              <a:rPr sz="882" spc="4" dirty="0">
                <a:latin typeface="等线"/>
                <a:cs typeface="等线"/>
              </a:rPr>
              <a:t>、在</a:t>
            </a:r>
            <a:r>
              <a:rPr sz="882" dirty="0">
                <a:latin typeface="等线"/>
                <a:cs typeface="等线"/>
              </a:rPr>
              <a:t>于</a:t>
            </a:r>
            <a:r>
              <a:rPr sz="882" spc="4" dirty="0">
                <a:latin typeface="等线"/>
                <a:cs typeface="等线"/>
              </a:rPr>
              <a:t>实</a:t>
            </a:r>
            <a:r>
              <a:rPr sz="882" dirty="0">
                <a:latin typeface="等线"/>
                <a:cs typeface="等线"/>
              </a:rPr>
              <a:t>话实</a:t>
            </a:r>
            <a:r>
              <a:rPr sz="882" spc="4" dirty="0">
                <a:latin typeface="等线"/>
                <a:cs typeface="等线"/>
              </a:rPr>
              <a:t>说（</a:t>
            </a:r>
            <a:r>
              <a:rPr sz="882" dirty="0">
                <a:latin typeface="等线"/>
                <a:cs typeface="等线"/>
              </a:rPr>
              <a:t>真</a:t>
            </a:r>
            <a:r>
              <a:rPr sz="882" spc="4" dirty="0">
                <a:latin typeface="等线"/>
                <a:cs typeface="等线"/>
              </a:rPr>
              <a:t>实</a:t>
            </a:r>
            <a:r>
              <a:rPr sz="882" dirty="0">
                <a:latin typeface="等线"/>
                <a:cs typeface="等线"/>
              </a:rPr>
              <a:t>）</a:t>
            </a:r>
            <a:r>
              <a:rPr sz="882" spc="-4" dirty="0">
                <a:latin typeface="等线"/>
                <a:cs typeface="等线"/>
              </a:rPr>
              <a:t>。</a:t>
            </a:r>
            <a:r>
              <a:rPr sz="882" spc="4" dirty="0">
                <a:latin typeface="等线"/>
                <a:cs typeface="等线"/>
              </a:rPr>
              <a:t>当然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4" dirty="0">
                <a:latin typeface="等线"/>
                <a:cs typeface="等线"/>
              </a:rPr>
              <a:t>文</a:t>
            </a:r>
            <a:r>
              <a:rPr sz="882" dirty="0">
                <a:latin typeface="等线"/>
                <a:cs typeface="等线"/>
              </a:rPr>
              <a:t>章也</a:t>
            </a:r>
            <a:r>
              <a:rPr sz="882" spc="4" dirty="0">
                <a:latin typeface="等线"/>
                <a:cs typeface="等线"/>
              </a:rPr>
              <a:t>需有</a:t>
            </a:r>
            <a:r>
              <a:rPr sz="882" dirty="0">
                <a:latin typeface="等线"/>
                <a:cs typeface="等线"/>
              </a:rPr>
              <a:t>一</a:t>
            </a:r>
            <a:r>
              <a:rPr sz="882" spc="4" dirty="0">
                <a:latin typeface="等线"/>
                <a:cs typeface="等线"/>
              </a:rPr>
              <a:t>定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4" dirty="0">
                <a:latin typeface="等线"/>
                <a:cs typeface="等线"/>
              </a:rPr>
              <a:t>新意 或新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4" dirty="0">
                <a:latin typeface="等线"/>
                <a:cs typeface="等线"/>
              </a:rPr>
              <a:t>见</a:t>
            </a:r>
            <a:r>
              <a:rPr sz="882" dirty="0">
                <a:latin typeface="等线"/>
                <a:cs typeface="等线"/>
              </a:rPr>
              <a:t>解。</a:t>
            </a:r>
            <a:r>
              <a:rPr sz="882" spc="4" dirty="0">
                <a:latin typeface="等线"/>
                <a:cs typeface="等线"/>
              </a:rPr>
              <a:t>做出</a:t>
            </a:r>
            <a:r>
              <a:rPr sz="882" dirty="0">
                <a:latin typeface="等线"/>
                <a:cs typeface="等线"/>
              </a:rPr>
              <a:t>了</a:t>
            </a:r>
            <a:r>
              <a:rPr sz="882" spc="4" dirty="0">
                <a:latin typeface="等线"/>
                <a:cs typeface="等线"/>
              </a:rPr>
              <a:t>成</a:t>
            </a:r>
            <a:r>
              <a:rPr sz="882" dirty="0">
                <a:latin typeface="等线"/>
                <a:cs typeface="等线"/>
              </a:rPr>
              <a:t>绩，</a:t>
            </a:r>
            <a:r>
              <a:rPr sz="882" spc="4" dirty="0">
                <a:latin typeface="等线"/>
                <a:cs typeface="等线"/>
              </a:rPr>
              <a:t>便有</a:t>
            </a:r>
            <a:r>
              <a:rPr sz="882" dirty="0">
                <a:latin typeface="等线"/>
                <a:cs typeface="等线"/>
              </a:rPr>
              <a:t>了</a:t>
            </a:r>
            <a:r>
              <a:rPr sz="882" spc="4" dirty="0">
                <a:latin typeface="等线"/>
                <a:cs typeface="等线"/>
              </a:rPr>
              <a:t>写</a:t>
            </a:r>
            <a:r>
              <a:rPr sz="882" dirty="0">
                <a:latin typeface="等线"/>
                <a:cs typeface="等线"/>
              </a:rPr>
              <a:t>的内</a:t>
            </a:r>
            <a:r>
              <a:rPr sz="882" spc="4" dirty="0">
                <a:latin typeface="等线"/>
                <a:cs typeface="等线"/>
              </a:rPr>
              <a:t>容，</a:t>
            </a:r>
            <a:r>
              <a:rPr sz="882" dirty="0">
                <a:latin typeface="等线"/>
                <a:cs typeface="等线"/>
              </a:rPr>
              <a:t>下</a:t>
            </a:r>
            <a:r>
              <a:rPr sz="882" spc="4" dirty="0">
                <a:latin typeface="等线"/>
                <a:cs typeface="等线"/>
              </a:rPr>
              <a:t>面</a:t>
            </a:r>
            <a:r>
              <a:rPr sz="882" dirty="0">
                <a:latin typeface="等线"/>
                <a:cs typeface="等线"/>
              </a:rPr>
              <a:t>讲述</a:t>
            </a:r>
            <a:r>
              <a:rPr sz="882" spc="4" dirty="0">
                <a:latin typeface="等线"/>
                <a:cs typeface="等线"/>
              </a:rPr>
              <a:t>的就</a:t>
            </a:r>
            <a:r>
              <a:rPr sz="882" dirty="0">
                <a:latin typeface="等线"/>
                <a:cs typeface="等线"/>
              </a:rPr>
              <a:t>是</a:t>
            </a:r>
            <a:r>
              <a:rPr sz="882" spc="4" dirty="0">
                <a:latin typeface="等线"/>
                <a:cs typeface="等线"/>
              </a:rPr>
              <a:t>如</a:t>
            </a:r>
            <a:r>
              <a:rPr sz="882" dirty="0">
                <a:latin typeface="等线"/>
                <a:cs typeface="等线"/>
              </a:rPr>
              <a:t>何把“</a:t>
            </a:r>
            <a:r>
              <a:rPr sz="882" spc="4" dirty="0">
                <a:latin typeface="等线"/>
                <a:cs typeface="等线"/>
              </a:rPr>
              <a:t>做</a:t>
            </a:r>
            <a:r>
              <a:rPr sz="882" dirty="0">
                <a:latin typeface="等线"/>
                <a:cs typeface="等线"/>
              </a:rPr>
              <a:t>”</a:t>
            </a:r>
            <a:r>
              <a:rPr sz="882" spc="4" dirty="0">
                <a:latin typeface="等线"/>
                <a:cs typeface="等线"/>
              </a:rPr>
              <a:t>得到</a:t>
            </a:r>
            <a:r>
              <a:rPr sz="882" dirty="0">
                <a:latin typeface="等线"/>
                <a:cs typeface="等线"/>
              </a:rPr>
              <a:t>的好</a:t>
            </a:r>
            <a:r>
              <a:rPr sz="882" spc="4" dirty="0">
                <a:latin typeface="等线"/>
                <a:cs typeface="等线"/>
              </a:rPr>
              <a:t>结果</a:t>
            </a:r>
            <a:r>
              <a:rPr sz="882" dirty="0">
                <a:latin typeface="等线"/>
                <a:cs typeface="等线"/>
              </a:rPr>
              <a:t>充</a:t>
            </a:r>
            <a:r>
              <a:rPr sz="882" spc="4" dirty="0">
                <a:latin typeface="等线"/>
                <a:cs typeface="等线"/>
              </a:rPr>
              <a:t>分</a:t>
            </a:r>
            <a:r>
              <a:rPr sz="882" dirty="0">
                <a:latin typeface="等线"/>
                <a:cs typeface="等线"/>
              </a:rPr>
              <a:t>表</a:t>
            </a:r>
            <a:r>
              <a:rPr sz="882" spc="-4" dirty="0">
                <a:latin typeface="等线"/>
                <a:cs typeface="等线"/>
              </a:rPr>
              <a:t>达</a:t>
            </a:r>
            <a:r>
              <a:rPr sz="882" spc="4" dirty="0">
                <a:latin typeface="等线"/>
                <a:cs typeface="等线"/>
              </a:rPr>
              <a:t>出来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4" dirty="0">
                <a:latin typeface="等线"/>
                <a:cs typeface="等线"/>
              </a:rPr>
              <a:t>产</a:t>
            </a:r>
            <a:r>
              <a:rPr sz="882" dirty="0">
                <a:latin typeface="等线"/>
                <a:cs typeface="等线"/>
              </a:rPr>
              <a:t>生其</a:t>
            </a:r>
            <a:r>
              <a:rPr sz="882" spc="4" dirty="0">
                <a:latin typeface="等线"/>
                <a:cs typeface="等线"/>
              </a:rPr>
              <a:t>应有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4" dirty="0">
                <a:latin typeface="等线"/>
                <a:cs typeface="等线"/>
              </a:rPr>
              <a:t>影</a:t>
            </a:r>
            <a:r>
              <a:rPr sz="882" dirty="0">
                <a:latin typeface="等线"/>
                <a:cs typeface="等线"/>
              </a:rPr>
              <a:t>响</a:t>
            </a:r>
            <a:r>
              <a:rPr sz="882" spc="4" dirty="0">
                <a:latin typeface="等线"/>
                <a:cs typeface="等线"/>
              </a:rPr>
              <a:t>力。</a:t>
            </a:r>
            <a:endParaRPr sz="882">
              <a:latin typeface="等线"/>
              <a:cs typeface="等线"/>
            </a:endParaRPr>
          </a:p>
          <a:p>
            <a:pPr marL="11206">
              <a:spcBef>
                <a:spcPts val="454"/>
              </a:spcBef>
            </a:pPr>
            <a:r>
              <a:rPr sz="882" b="1" i="1" dirty="0">
                <a:latin typeface="Times New Roman"/>
                <a:cs typeface="Times New Roman"/>
              </a:rPr>
              <a:t>2.  </a:t>
            </a:r>
            <a:r>
              <a:rPr sz="882" b="1" i="1" spc="-62" dirty="0">
                <a:latin typeface="Times New Roman"/>
                <a:cs typeface="Times New Roman"/>
              </a:rPr>
              <a:t> </a:t>
            </a:r>
            <a:r>
              <a:rPr sz="927" b="1" i="1" dirty="0">
                <a:latin typeface="等线"/>
                <a:cs typeface="等线"/>
              </a:rPr>
              <a:t>怎样写</a:t>
            </a:r>
            <a:endParaRPr sz="927">
              <a:latin typeface="等线"/>
              <a:cs typeface="等线"/>
            </a:endParaRPr>
          </a:p>
          <a:p>
            <a:pPr marL="11206" marR="4483" indent="161934">
              <a:lnSpc>
                <a:spcPct val="121800"/>
              </a:lnSpc>
              <a:spcBef>
                <a:spcPts val="256"/>
              </a:spcBef>
            </a:pPr>
            <a:r>
              <a:rPr sz="882" spc="13" dirty="0">
                <a:latin typeface="等线"/>
                <a:cs typeface="等线"/>
              </a:rPr>
              <a:t>下</a:t>
            </a:r>
            <a:r>
              <a:rPr sz="882" spc="9" dirty="0">
                <a:latin typeface="等线"/>
                <a:cs typeface="等线"/>
              </a:rPr>
              <a:t>图概</a:t>
            </a:r>
            <a:r>
              <a:rPr sz="882" spc="13" dirty="0">
                <a:latin typeface="等线"/>
                <a:cs typeface="等线"/>
              </a:rPr>
              <a:t>括</a:t>
            </a:r>
            <a:r>
              <a:rPr sz="882" spc="9" dirty="0">
                <a:latin typeface="等线"/>
                <a:cs typeface="等线"/>
              </a:rPr>
              <a:t>了关</a:t>
            </a:r>
            <a:r>
              <a:rPr sz="882" spc="13" dirty="0">
                <a:latin typeface="等线"/>
                <a:cs typeface="等线"/>
              </a:rPr>
              <a:t>于“</a:t>
            </a:r>
            <a:r>
              <a:rPr sz="882" spc="9" dirty="0">
                <a:latin typeface="等线"/>
                <a:cs typeface="等线"/>
              </a:rPr>
              <a:t>如何</a:t>
            </a:r>
            <a:r>
              <a:rPr sz="882" spc="13" dirty="0">
                <a:latin typeface="等线"/>
                <a:cs typeface="等线"/>
              </a:rPr>
              <a:t>写</a:t>
            </a:r>
            <a:r>
              <a:rPr sz="882" spc="9" dirty="0">
                <a:latin typeface="等线"/>
                <a:cs typeface="等线"/>
              </a:rPr>
              <a:t>作</a:t>
            </a:r>
            <a:r>
              <a:rPr sz="882" spc="13" dirty="0">
                <a:latin typeface="等线"/>
                <a:cs typeface="等线"/>
              </a:rPr>
              <a:t>科</a:t>
            </a:r>
            <a:r>
              <a:rPr sz="882" spc="9" dirty="0">
                <a:latin typeface="等线"/>
                <a:cs typeface="等线"/>
              </a:rPr>
              <a:t>技论</a:t>
            </a:r>
            <a:r>
              <a:rPr sz="882" spc="13" dirty="0">
                <a:latin typeface="等线"/>
                <a:cs typeface="等线"/>
              </a:rPr>
              <a:t>文”</a:t>
            </a:r>
            <a:r>
              <a:rPr sz="882" spc="9" dirty="0">
                <a:latin typeface="等线"/>
                <a:cs typeface="等线"/>
              </a:rPr>
              <a:t>的</a:t>
            </a:r>
            <a:r>
              <a:rPr sz="882" spc="13" dirty="0">
                <a:latin typeface="等线"/>
                <a:cs typeface="等线"/>
              </a:rPr>
              <a:t>基</a:t>
            </a:r>
            <a:r>
              <a:rPr sz="882" spc="9" dirty="0">
                <a:latin typeface="等线"/>
                <a:cs typeface="等线"/>
              </a:rPr>
              <a:t>本要</a:t>
            </a:r>
            <a:r>
              <a:rPr sz="882" spc="13" dirty="0">
                <a:latin typeface="等线"/>
                <a:cs typeface="等线"/>
              </a:rPr>
              <a:t>点</a:t>
            </a:r>
            <a:r>
              <a:rPr sz="882" spc="9" dirty="0">
                <a:latin typeface="等线"/>
                <a:cs typeface="等线"/>
              </a:rPr>
              <a:t>。首</a:t>
            </a:r>
            <a:r>
              <a:rPr sz="882" spc="13" dirty="0">
                <a:latin typeface="等线"/>
                <a:cs typeface="等线"/>
              </a:rPr>
              <a:t>先</a:t>
            </a:r>
            <a:r>
              <a:rPr sz="882" spc="9" dirty="0">
                <a:latin typeface="等线"/>
                <a:cs typeface="等线"/>
              </a:rPr>
              <a:t>，我</a:t>
            </a:r>
            <a:r>
              <a:rPr sz="882" spc="13" dirty="0">
                <a:latin typeface="等线"/>
                <a:cs typeface="等线"/>
              </a:rPr>
              <a:t>们</a:t>
            </a:r>
            <a:r>
              <a:rPr sz="882" spc="9" dirty="0">
                <a:latin typeface="等线"/>
                <a:cs typeface="等线"/>
              </a:rPr>
              <a:t>将介</a:t>
            </a:r>
            <a:r>
              <a:rPr sz="882" spc="13" dirty="0">
                <a:latin typeface="等线"/>
                <a:cs typeface="等线"/>
              </a:rPr>
              <a:t>绍</a:t>
            </a:r>
            <a:r>
              <a:rPr sz="882" spc="9" dirty="0">
                <a:latin typeface="等线"/>
                <a:cs typeface="等线"/>
              </a:rPr>
              <a:t>写作</a:t>
            </a:r>
            <a:r>
              <a:rPr sz="882" spc="13" dirty="0">
                <a:latin typeface="等线"/>
                <a:cs typeface="等线"/>
              </a:rPr>
              <a:t>原</a:t>
            </a:r>
            <a:r>
              <a:rPr sz="882" spc="9" dirty="0">
                <a:latin typeface="等线"/>
                <a:cs typeface="等线"/>
              </a:rPr>
              <a:t>则和</a:t>
            </a:r>
            <a:r>
              <a:rPr sz="882" spc="13" dirty="0">
                <a:latin typeface="等线"/>
                <a:cs typeface="等线"/>
              </a:rPr>
              <a:t>写</a:t>
            </a:r>
            <a:r>
              <a:rPr sz="882" spc="9" dirty="0">
                <a:latin typeface="等线"/>
                <a:cs typeface="等线"/>
              </a:rPr>
              <a:t>作逻</a:t>
            </a:r>
            <a:r>
              <a:rPr sz="882" spc="13" dirty="0">
                <a:latin typeface="等线"/>
                <a:cs typeface="等线"/>
              </a:rPr>
              <a:t>辑</a:t>
            </a:r>
            <a:r>
              <a:rPr sz="882" spc="9" dirty="0">
                <a:latin typeface="等线"/>
                <a:cs typeface="等线"/>
              </a:rPr>
              <a:t>，接</a:t>
            </a:r>
            <a:r>
              <a:rPr sz="882" spc="13" dirty="0">
                <a:latin typeface="等线"/>
                <a:cs typeface="等线"/>
              </a:rPr>
              <a:t>着</a:t>
            </a:r>
            <a:r>
              <a:rPr sz="882" spc="9" dirty="0">
                <a:latin typeface="等线"/>
                <a:cs typeface="等线"/>
              </a:rPr>
              <a:t>是主</a:t>
            </a:r>
            <a:r>
              <a:rPr sz="882" spc="13" dirty="0">
                <a:latin typeface="等线"/>
                <a:cs typeface="等线"/>
              </a:rPr>
              <a:t>体</a:t>
            </a:r>
            <a:r>
              <a:rPr sz="882" spc="9" dirty="0">
                <a:latin typeface="等线"/>
                <a:cs typeface="等线"/>
              </a:rPr>
              <a:t>部分</a:t>
            </a:r>
            <a:r>
              <a:rPr sz="882" spc="13" dirty="0">
                <a:latin typeface="等线"/>
                <a:cs typeface="等线"/>
              </a:rPr>
              <a:t>：</a:t>
            </a:r>
            <a:r>
              <a:rPr sz="882" spc="9" dirty="0">
                <a:latin typeface="等线"/>
                <a:cs typeface="等线"/>
              </a:rPr>
              <a:t>论文结构、 </a:t>
            </a:r>
            <a:r>
              <a:rPr sz="882" spc="4" dirty="0">
                <a:latin typeface="等线"/>
                <a:cs typeface="等线"/>
              </a:rPr>
              <a:t>行文</a:t>
            </a:r>
            <a:r>
              <a:rPr sz="882" dirty="0">
                <a:latin typeface="等线"/>
                <a:cs typeface="等线"/>
              </a:rPr>
              <a:t>顺</a:t>
            </a:r>
            <a:r>
              <a:rPr sz="882" spc="4" dirty="0">
                <a:latin typeface="等线"/>
                <a:cs typeface="等线"/>
              </a:rPr>
              <a:t>序</a:t>
            </a:r>
            <a:r>
              <a:rPr sz="882" dirty="0">
                <a:latin typeface="等线"/>
                <a:cs typeface="等线"/>
              </a:rPr>
              <a:t>和相</a:t>
            </a:r>
            <a:r>
              <a:rPr sz="882" spc="4" dirty="0">
                <a:latin typeface="等线"/>
                <a:cs typeface="等线"/>
              </a:rPr>
              <a:t>关写</a:t>
            </a:r>
            <a:r>
              <a:rPr sz="882" dirty="0">
                <a:latin typeface="等线"/>
                <a:cs typeface="等线"/>
              </a:rPr>
              <a:t>作</a:t>
            </a:r>
            <a:r>
              <a:rPr sz="882" spc="4" dirty="0">
                <a:latin typeface="等线"/>
                <a:cs typeface="等线"/>
              </a:rPr>
              <a:t>策</a:t>
            </a:r>
            <a:r>
              <a:rPr sz="882" dirty="0">
                <a:latin typeface="等线"/>
                <a:cs typeface="等线"/>
              </a:rPr>
              <a:t>略，</a:t>
            </a:r>
            <a:r>
              <a:rPr sz="882" spc="4" dirty="0">
                <a:latin typeface="等线"/>
                <a:cs typeface="等线"/>
              </a:rPr>
              <a:t>最后</a:t>
            </a:r>
            <a:r>
              <a:rPr sz="882" dirty="0">
                <a:latin typeface="等线"/>
                <a:cs typeface="等线"/>
              </a:rPr>
              <a:t>是</a:t>
            </a:r>
            <a:r>
              <a:rPr sz="882" spc="4" dirty="0">
                <a:latin typeface="等线"/>
                <a:cs typeface="等线"/>
              </a:rPr>
              <a:t>基</a:t>
            </a:r>
            <a:r>
              <a:rPr sz="882" dirty="0">
                <a:latin typeface="等线"/>
                <a:cs typeface="等线"/>
              </a:rPr>
              <a:t>本的</a:t>
            </a:r>
            <a:r>
              <a:rPr sz="882" spc="4" dirty="0">
                <a:latin typeface="等线"/>
                <a:cs typeface="等线"/>
              </a:rPr>
              <a:t>方法</a:t>
            </a:r>
            <a:r>
              <a:rPr sz="882" dirty="0">
                <a:latin typeface="等线"/>
                <a:cs typeface="等线"/>
              </a:rPr>
              <a:t>规</a:t>
            </a:r>
            <a:r>
              <a:rPr sz="882" spc="4" dirty="0">
                <a:latin typeface="等线"/>
                <a:cs typeface="等线"/>
              </a:rPr>
              <a:t>范</a:t>
            </a:r>
            <a:r>
              <a:rPr sz="882" dirty="0">
                <a:latin typeface="等线"/>
                <a:cs typeface="等线"/>
              </a:rPr>
              <a:t>及注</a:t>
            </a:r>
            <a:r>
              <a:rPr sz="882" spc="4" dirty="0">
                <a:latin typeface="等线"/>
                <a:cs typeface="等线"/>
              </a:rPr>
              <a:t>意事</a:t>
            </a:r>
            <a:r>
              <a:rPr sz="882" dirty="0">
                <a:latin typeface="等线"/>
                <a:cs typeface="等线"/>
              </a:rPr>
              <a:t>项</a:t>
            </a:r>
            <a:r>
              <a:rPr sz="882" spc="4" dirty="0">
                <a:latin typeface="等线"/>
                <a:cs typeface="等线"/>
              </a:rPr>
              <a:t>。</a:t>
            </a:r>
            <a:r>
              <a:rPr sz="882" dirty="0">
                <a:latin typeface="等线"/>
                <a:cs typeface="等线"/>
              </a:rPr>
              <a:t>其中</a:t>
            </a:r>
            <a:r>
              <a:rPr sz="882" spc="4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“</a:t>
            </a:r>
            <a:r>
              <a:rPr sz="882" spc="4" dirty="0">
                <a:latin typeface="等线"/>
                <a:cs typeface="等线"/>
              </a:rPr>
              <a:t>写</a:t>
            </a:r>
            <a:r>
              <a:rPr sz="882" dirty="0">
                <a:latin typeface="等线"/>
                <a:cs typeface="等线"/>
              </a:rPr>
              <a:t>作</a:t>
            </a:r>
            <a:r>
              <a:rPr sz="882" spc="4" dirty="0">
                <a:latin typeface="等线"/>
                <a:cs typeface="等线"/>
              </a:rPr>
              <a:t>总</a:t>
            </a:r>
            <a:r>
              <a:rPr sz="882" dirty="0">
                <a:latin typeface="等线"/>
                <a:cs typeface="等线"/>
              </a:rPr>
              <a:t>原</a:t>
            </a:r>
            <a:r>
              <a:rPr sz="882" spc="4" dirty="0">
                <a:latin typeface="等线"/>
                <a:cs typeface="等线"/>
              </a:rPr>
              <a:t>则</a:t>
            </a:r>
            <a:r>
              <a:rPr sz="882" dirty="0">
                <a:latin typeface="等线"/>
                <a:cs typeface="等线"/>
              </a:rPr>
              <a:t>”</a:t>
            </a:r>
            <a:r>
              <a:rPr sz="882" spc="4" dirty="0">
                <a:latin typeface="等线"/>
                <a:cs typeface="等线"/>
              </a:rPr>
              <a:t>包</a:t>
            </a:r>
            <a:r>
              <a:rPr sz="882" dirty="0">
                <a:latin typeface="等线"/>
                <a:cs typeface="等线"/>
              </a:rPr>
              <a:t>含</a:t>
            </a:r>
            <a:r>
              <a:rPr sz="882" spc="4" dirty="0">
                <a:latin typeface="等线"/>
                <a:cs typeface="等线"/>
              </a:rPr>
              <a:t>了</a:t>
            </a:r>
            <a:r>
              <a:rPr sz="882" dirty="0">
                <a:latin typeface="等线"/>
                <a:cs typeface="等线"/>
              </a:rPr>
              <a:t>论</a:t>
            </a:r>
            <a:r>
              <a:rPr sz="882" spc="4" dirty="0">
                <a:latin typeface="等线"/>
                <a:cs typeface="等线"/>
              </a:rPr>
              <a:t>文的</a:t>
            </a:r>
            <a:r>
              <a:rPr sz="882" dirty="0">
                <a:latin typeface="等线"/>
                <a:cs typeface="等线"/>
              </a:rPr>
              <a:t>成</a:t>
            </a:r>
            <a:r>
              <a:rPr sz="882" spc="4" dirty="0">
                <a:latin typeface="等线"/>
                <a:cs typeface="等线"/>
              </a:rPr>
              <a:t>形</a:t>
            </a:r>
            <a:r>
              <a:rPr sz="882" dirty="0">
                <a:latin typeface="等线"/>
                <a:cs typeface="等线"/>
              </a:rPr>
              <a:t>过程</a:t>
            </a:r>
            <a:r>
              <a:rPr sz="882" spc="4" dirty="0">
                <a:latin typeface="等线"/>
                <a:cs typeface="等线"/>
              </a:rPr>
              <a:t>：从</a:t>
            </a:r>
            <a:r>
              <a:rPr sz="882" dirty="0">
                <a:latin typeface="等线"/>
                <a:cs typeface="等线"/>
              </a:rPr>
              <a:t>大</a:t>
            </a:r>
            <a:r>
              <a:rPr sz="882" spc="4" dirty="0">
                <a:latin typeface="等线"/>
                <a:cs typeface="等线"/>
              </a:rPr>
              <a:t>纲</a:t>
            </a:r>
            <a:r>
              <a:rPr sz="882" dirty="0">
                <a:latin typeface="等线"/>
                <a:cs typeface="等线"/>
              </a:rPr>
              <a:t>到论</a:t>
            </a:r>
            <a:r>
              <a:rPr sz="882" spc="4" dirty="0">
                <a:latin typeface="等线"/>
                <a:cs typeface="等线"/>
              </a:rPr>
              <a:t>述， </a:t>
            </a:r>
            <a:r>
              <a:rPr sz="882" spc="13" dirty="0">
                <a:latin typeface="等线"/>
                <a:cs typeface="等线"/>
              </a:rPr>
              <a:t>最后</a:t>
            </a:r>
            <a:r>
              <a:rPr sz="882" spc="9" dirty="0">
                <a:latin typeface="等线"/>
                <a:cs typeface="等线"/>
              </a:rPr>
              <a:t>提</a:t>
            </a:r>
            <a:r>
              <a:rPr sz="882" spc="13" dirty="0">
                <a:latin typeface="等线"/>
                <a:cs typeface="等线"/>
              </a:rPr>
              <a:t>炼</a:t>
            </a:r>
            <a:r>
              <a:rPr sz="882" spc="9" dirty="0">
                <a:latin typeface="等线"/>
                <a:cs typeface="等线"/>
              </a:rPr>
              <a:t>、发</a:t>
            </a:r>
            <a:r>
              <a:rPr sz="882" spc="13" dirty="0">
                <a:latin typeface="等线"/>
                <a:cs typeface="等线"/>
              </a:rPr>
              <a:t>表。“</a:t>
            </a:r>
            <a:r>
              <a:rPr sz="882" spc="9" dirty="0">
                <a:latin typeface="等线"/>
                <a:cs typeface="等线"/>
              </a:rPr>
              <a:t>写</a:t>
            </a:r>
            <a:r>
              <a:rPr sz="882" spc="13" dirty="0">
                <a:latin typeface="等线"/>
                <a:cs typeface="等线"/>
              </a:rPr>
              <a:t>作</a:t>
            </a:r>
            <a:r>
              <a:rPr sz="882" spc="9" dirty="0">
                <a:latin typeface="等线"/>
                <a:cs typeface="等线"/>
              </a:rPr>
              <a:t>逻</a:t>
            </a:r>
            <a:r>
              <a:rPr sz="882" spc="13" dirty="0">
                <a:latin typeface="等线"/>
                <a:cs typeface="等线"/>
              </a:rPr>
              <a:t>辑”将</a:t>
            </a:r>
            <a:r>
              <a:rPr sz="882" spc="9" dirty="0">
                <a:latin typeface="等线"/>
                <a:cs typeface="等线"/>
              </a:rPr>
              <a:t>根</a:t>
            </a:r>
            <a:r>
              <a:rPr sz="882" spc="13" dirty="0">
                <a:latin typeface="等线"/>
                <a:cs typeface="等线"/>
              </a:rPr>
              <a:t>据</a:t>
            </a:r>
            <a:r>
              <a:rPr sz="882" spc="9" dirty="0">
                <a:latin typeface="等线"/>
                <a:cs typeface="等线"/>
              </a:rPr>
              <a:t>段</a:t>
            </a:r>
            <a:r>
              <a:rPr sz="882" spc="13" dirty="0">
                <a:latin typeface="等线"/>
                <a:cs typeface="等线"/>
              </a:rPr>
              <a:t>落、</a:t>
            </a:r>
            <a:r>
              <a:rPr sz="882" spc="9" dirty="0">
                <a:latin typeface="等线"/>
                <a:cs typeface="等线"/>
              </a:rPr>
              <a:t>句</a:t>
            </a:r>
            <a:r>
              <a:rPr sz="882" spc="13" dirty="0">
                <a:latin typeface="等线"/>
                <a:cs typeface="等线"/>
              </a:rPr>
              <a:t>子</a:t>
            </a:r>
            <a:r>
              <a:rPr sz="882" spc="9" dirty="0">
                <a:latin typeface="等线"/>
                <a:cs typeface="等线"/>
              </a:rPr>
              <a:t>、词</a:t>
            </a:r>
            <a:r>
              <a:rPr sz="882" spc="13" dirty="0">
                <a:latin typeface="等线"/>
                <a:cs typeface="等线"/>
              </a:rPr>
              <a:t>汇的</a:t>
            </a:r>
            <a:r>
              <a:rPr sz="882" spc="9" dirty="0">
                <a:latin typeface="等线"/>
                <a:cs typeface="等线"/>
              </a:rPr>
              <a:t>层</a:t>
            </a:r>
            <a:r>
              <a:rPr sz="882" spc="13" dirty="0">
                <a:latin typeface="等线"/>
                <a:cs typeface="等线"/>
              </a:rPr>
              <a:t>次</a:t>
            </a:r>
            <a:r>
              <a:rPr sz="882" spc="9" dirty="0">
                <a:latin typeface="等线"/>
                <a:cs typeface="等线"/>
              </a:rPr>
              <a:t>顺序</a:t>
            </a:r>
            <a:r>
              <a:rPr sz="882" spc="13" dirty="0">
                <a:latin typeface="等线"/>
                <a:cs typeface="等线"/>
              </a:rPr>
              <a:t>介绍</a:t>
            </a:r>
            <a:r>
              <a:rPr sz="882" spc="9" dirty="0">
                <a:latin typeface="等线"/>
                <a:cs typeface="等线"/>
              </a:rPr>
              <a:t>。</a:t>
            </a:r>
            <a:r>
              <a:rPr sz="882" spc="13" dirty="0">
                <a:latin typeface="等线"/>
                <a:cs typeface="等线"/>
              </a:rPr>
              <a:t>论</a:t>
            </a:r>
            <a:r>
              <a:rPr sz="882" spc="9" dirty="0">
                <a:latin typeface="等线"/>
                <a:cs typeface="等线"/>
              </a:rPr>
              <a:t>文结</a:t>
            </a:r>
            <a:r>
              <a:rPr sz="882" spc="13" dirty="0">
                <a:latin typeface="等线"/>
                <a:cs typeface="等线"/>
              </a:rPr>
              <a:t>构部</a:t>
            </a:r>
            <a:r>
              <a:rPr sz="882" spc="9" dirty="0">
                <a:latin typeface="等线"/>
                <a:cs typeface="等线"/>
              </a:rPr>
              <a:t>分</a:t>
            </a:r>
            <a:r>
              <a:rPr sz="882" spc="13" dirty="0">
                <a:latin typeface="等线"/>
                <a:cs typeface="等线"/>
              </a:rPr>
              <a:t>包含</a:t>
            </a:r>
            <a:r>
              <a:rPr sz="882" spc="4" dirty="0">
                <a:latin typeface="等线"/>
                <a:cs typeface="等线"/>
              </a:rPr>
              <a:t>“</a:t>
            </a:r>
            <a:r>
              <a:rPr sz="882" spc="13" dirty="0">
                <a:latin typeface="等线"/>
                <a:cs typeface="等线"/>
              </a:rPr>
              <a:t>标题</a:t>
            </a:r>
            <a:r>
              <a:rPr sz="882" spc="9" dirty="0">
                <a:latin typeface="等线"/>
                <a:cs typeface="等线"/>
              </a:rPr>
              <a:t>、</a:t>
            </a:r>
            <a:r>
              <a:rPr sz="882" spc="13" dirty="0">
                <a:latin typeface="等线"/>
                <a:cs typeface="等线"/>
              </a:rPr>
              <a:t>摘</a:t>
            </a:r>
            <a:r>
              <a:rPr sz="882" spc="9" dirty="0">
                <a:latin typeface="等线"/>
                <a:cs typeface="等线"/>
              </a:rPr>
              <a:t>要、</a:t>
            </a:r>
            <a:r>
              <a:rPr sz="882" spc="13" dirty="0">
                <a:latin typeface="等线"/>
                <a:cs typeface="等线"/>
              </a:rPr>
              <a:t>引言</a:t>
            </a:r>
            <a:r>
              <a:rPr sz="882" spc="9" dirty="0">
                <a:latin typeface="等线"/>
                <a:cs typeface="等线"/>
              </a:rPr>
              <a:t>、</a:t>
            </a:r>
            <a:r>
              <a:rPr sz="882" spc="13" dirty="0">
                <a:latin typeface="等线"/>
                <a:cs typeface="等线"/>
              </a:rPr>
              <a:t>正</a:t>
            </a:r>
            <a:r>
              <a:rPr sz="882" spc="9" dirty="0">
                <a:latin typeface="等线"/>
                <a:cs typeface="等线"/>
              </a:rPr>
              <a:t>文和</a:t>
            </a:r>
            <a:r>
              <a:rPr sz="882" dirty="0">
                <a:latin typeface="等线"/>
                <a:cs typeface="等线"/>
              </a:rPr>
              <a:t>结 </a:t>
            </a:r>
            <a:r>
              <a:rPr sz="882" spc="4" dirty="0">
                <a:latin typeface="等线"/>
                <a:cs typeface="等线"/>
              </a:rPr>
              <a:t>论</a:t>
            </a:r>
            <a:r>
              <a:rPr sz="882" dirty="0">
                <a:latin typeface="等线"/>
                <a:cs typeface="等线"/>
              </a:rPr>
              <a:t>”</a:t>
            </a:r>
            <a:r>
              <a:rPr sz="882" spc="4" dirty="0">
                <a:latin typeface="等线"/>
                <a:cs typeface="等线"/>
              </a:rPr>
              <a:t>，而</a:t>
            </a:r>
            <a:r>
              <a:rPr sz="882" spc="9" dirty="0">
                <a:latin typeface="等线"/>
                <a:cs typeface="等线"/>
              </a:rPr>
              <a:t>整个</a:t>
            </a:r>
            <a:r>
              <a:rPr sz="882" spc="4" dirty="0">
                <a:latin typeface="等线"/>
                <a:cs typeface="等线"/>
              </a:rPr>
              <a:t>论文的行文</a:t>
            </a:r>
            <a:r>
              <a:rPr sz="882" spc="9" dirty="0">
                <a:latin typeface="等线"/>
                <a:cs typeface="等线"/>
              </a:rPr>
              <a:t>次</a:t>
            </a:r>
            <a:r>
              <a:rPr sz="882" spc="4" dirty="0">
                <a:latin typeface="等线"/>
                <a:cs typeface="等线"/>
              </a:rPr>
              <a:t>序则是从正</a:t>
            </a:r>
            <a:r>
              <a:rPr sz="882" spc="9" dirty="0">
                <a:latin typeface="等线"/>
                <a:cs typeface="等线"/>
              </a:rPr>
              <a:t>文</a:t>
            </a:r>
            <a:r>
              <a:rPr sz="882" spc="4" dirty="0">
                <a:latin typeface="等线"/>
                <a:cs typeface="等线"/>
              </a:rPr>
              <a:t>和引言开始</a:t>
            </a:r>
            <a:r>
              <a:rPr sz="882" spc="9" dirty="0">
                <a:latin typeface="等线"/>
                <a:cs typeface="等线"/>
              </a:rPr>
              <a:t>的</a:t>
            </a:r>
            <a:r>
              <a:rPr sz="882" spc="4" dirty="0">
                <a:latin typeface="等线"/>
                <a:cs typeface="等线"/>
              </a:rPr>
              <a:t>。</a:t>
            </a:r>
            <a:r>
              <a:rPr sz="882" dirty="0">
                <a:latin typeface="等线"/>
                <a:cs typeface="等线"/>
              </a:rPr>
              <a:t>“</a:t>
            </a:r>
            <a:r>
              <a:rPr sz="882" spc="4" dirty="0">
                <a:latin typeface="等线"/>
                <a:cs typeface="等线"/>
              </a:rPr>
              <a:t>写作</a:t>
            </a:r>
            <a:r>
              <a:rPr sz="882" spc="9" dirty="0">
                <a:latin typeface="等线"/>
                <a:cs typeface="等线"/>
              </a:rPr>
              <a:t>策</a:t>
            </a:r>
            <a:r>
              <a:rPr sz="882" spc="4" dirty="0">
                <a:latin typeface="等线"/>
                <a:cs typeface="等线"/>
              </a:rPr>
              <a:t>略”包含</a:t>
            </a:r>
            <a:r>
              <a:rPr sz="882" dirty="0">
                <a:latin typeface="等线"/>
                <a:cs typeface="等线"/>
              </a:rPr>
              <a:t>“</a:t>
            </a:r>
            <a:r>
              <a:rPr sz="882" spc="4" dirty="0">
                <a:latin typeface="等线"/>
                <a:cs typeface="等线"/>
              </a:rPr>
              <a:t>灰</a:t>
            </a:r>
            <a:r>
              <a:rPr sz="882" spc="9" dirty="0">
                <a:latin typeface="等线"/>
                <a:cs typeface="等线"/>
              </a:rPr>
              <a:t>色方</a:t>
            </a:r>
            <a:r>
              <a:rPr sz="882" spc="4" dirty="0">
                <a:latin typeface="等线"/>
                <a:cs typeface="等线"/>
              </a:rPr>
              <a:t>块</a:t>
            </a:r>
            <a:r>
              <a:rPr sz="882" dirty="0">
                <a:latin typeface="等线"/>
                <a:cs typeface="等线"/>
              </a:rPr>
              <a:t>”</a:t>
            </a:r>
            <a:r>
              <a:rPr sz="882" spc="4" dirty="0">
                <a:latin typeface="等线"/>
                <a:cs typeface="等线"/>
              </a:rPr>
              <a:t>、写</a:t>
            </a:r>
            <a:r>
              <a:rPr sz="882" spc="9" dirty="0">
                <a:latin typeface="等线"/>
                <a:cs typeface="等线"/>
              </a:rPr>
              <a:t>作心</a:t>
            </a:r>
            <a:r>
              <a:rPr sz="882" spc="4" dirty="0">
                <a:latin typeface="等线"/>
                <a:cs typeface="等线"/>
              </a:rPr>
              <a:t>理压力、分</a:t>
            </a:r>
            <a:r>
              <a:rPr sz="882" spc="9" dirty="0">
                <a:latin typeface="等线"/>
                <a:cs typeface="等线"/>
              </a:rPr>
              <a:t>段</a:t>
            </a:r>
            <a:r>
              <a:rPr sz="882" spc="4" dirty="0">
                <a:latin typeface="等线"/>
                <a:cs typeface="等线"/>
              </a:rPr>
              <a:t>论、</a:t>
            </a:r>
            <a:r>
              <a:rPr sz="882" dirty="0">
                <a:latin typeface="等线"/>
                <a:cs typeface="等线"/>
              </a:rPr>
              <a:t>“</a:t>
            </a:r>
            <a:r>
              <a:rPr sz="882" spc="4" dirty="0">
                <a:latin typeface="等线"/>
                <a:cs typeface="等线"/>
              </a:rPr>
              <a:t>一</a:t>
            </a:r>
            <a:r>
              <a:rPr sz="882" spc="9" dirty="0">
                <a:latin typeface="等线"/>
                <a:cs typeface="等线"/>
              </a:rPr>
              <a:t>气呵</a:t>
            </a:r>
            <a:r>
              <a:rPr sz="882" spc="4" dirty="0">
                <a:latin typeface="等线"/>
                <a:cs typeface="等线"/>
              </a:rPr>
              <a:t>成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的 </a:t>
            </a:r>
            <a:r>
              <a:rPr sz="882" spc="26" dirty="0">
                <a:latin typeface="等线"/>
                <a:cs typeface="等线"/>
              </a:rPr>
              <a:t>写作方法和应对查重。最后是方法与规范部分，涉及文献的查找、绘制图线、编辑（</a:t>
            </a:r>
            <a:r>
              <a:rPr sz="882" dirty="0">
                <a:latin typeface="等线"/>
                <a:cs typeface="等线"/>
              </a:rPr>
              <a:t>如 </a:t>
            </a:r>
            <a:r>
              <a:rPr sz="882" spc="-35" dirty="0">
                <a:latin typeface="等线"/>
                <a:cs typeface="等线"/>
              </a:rPr>
              <a:t> </a:t>
            </a:r>
            <a:r>
              <a:rPr sz="882" spc="4" dirty="0">
                <a:latin typeface="Times New Roman"/>
                <a:cs typeface="Times New Roman"/>
              </a:rPr>
              <a:t>W</a:t>
            </a:r>
            <a:r>
              <a:rPr sz="882" spc="-4" dirty="0">
                <a:latin typeface="Times New Roman"/>
                <a:cs typeface="Times New Roman"/>
              </a:rPr>
              <a:t>or</a:t>
            </a:r>
            <a:r>
              <a:rPr sz="882" spc="22" dirty="0">
                <a:latin typeface="Times New Roman"/>
                <a:cs typeface="Times New Roman"/>
              </a:rPr>
              <a:t>d</a:t>
            </a:r>
            <a:r>
              <a:rPr sz="882" spc="26" dirty="0">
                <a:latin typeface="等线"/>
                <a:cs typeface="等线"/>
              </a:rPr>
              <a:t>）及绘图软件（</a:t>
            </a:r>
            <a:r>
              <a:rPr sz="882" dirty="0">
                <a:latin typeface="等线"/>
                <a:cs typeface="等线"/>
              </a:rPr>
              <a:t>如 </a:t>
            </a:r>
            <a:r>
              <a:rPr sz="882" spc="-31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x</a:t>
            </a:r>
            <a:r>
              <a:rPr sz="882" spc="-4" dirty="0">
                <a:latin typeface="Times New Roman"/>
                <a:cs typeface="Times New Roman"/>
              </a:rPr>
              <a:t>ce</a:t>
            </a:r>
            <a:r>
              <a:rPr sz="882" dirty="0">
                <a:latin typeface="Times New Roman"/>
                <a:cs typeface="Times New Roman"/>
              </a:rPr>
              <a:t>l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+ Or</a:t>
            </a:r>
            <a:r>
              <a:rPr sz="882" spc="-9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g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9" dirty="0">
                <a:latin typeface="等线"/>
                <a:cs typeface="等线"/>
              </a:rPr>
              <a:t>）</a:t>
            </a:r>
            <a:r>
              <a:rPr sz="882" dirty="0">
                <a:latin typeface="等线"/>
                <a:cs typeface="等线"/>
              </a:rPr>
              <a:t>应</a:t>
            </a:r>
            <a:r>
              <a:rPr sz="882" spc="-9" dirty="0">
                <a:latin typeface="等线"/>
                <a:cs typeface="等线"/>
              </a:rPr>
              <a:t>用</a:t>
            </a:r>
            <a:r>
              <a:rPr sz="882" dirty="0">
                <a:latin typeface="等线"/>
                <a:cs typeface="等线"/>
              </a:rPr>
              <a:t>等。</a:t>
            </a:r>
            <a:endParaRPr sz="882">
              <a:latin typeface="等线"/>
              <a:cs typeface="等线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02094" y="3308500"/>
            <a:ext cx="135743" cy="7956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latin typeface="Calibri Light"/>
                <a:cs typeface="Calibri Light"/>
              </a:rPr>
              <a:t>5</a:t>
            </a:r>
            <a:endParaRPr sz="882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38755" y="6141157"/>
            <a:ext cx="135743" cy="16304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dirty="0">
                <a:latin typeface="Times New Roman"/>
                <a:cs typeface="Times New Roman"/>
              </a:rPr>
              <a:t>2</a:t>
            </a:r>
            <a:r>
              <a:rPr sz="882" b="1" spc="-4" dirty="0">
                <a:latin typeface="Times New Roman"/>
                <a:cs typeface="Times New Roman"/>
              </a:rPr>
              <a:t>.</a:t>
            </a:r>
            <a:r>
              <a:rPr sz="882" b="1" dirty="0">
                <a:latin typeface="Times New Roman"/>
                <a:cs typeface="Times New Roman"/>
              </a:rPr>
              <a:t>1</a:t>
            </a:r>
            <a:endParaRPr sz="882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41816" y="5173222"/>
            <a:ext cx="135743" cy="80738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dirty="0">
                <a:latin typeface="等线"/>
                <a:cs typeface="等线"/>
              </a:rPr>
              <a:t>写作的</a:t>
            </a:r>
            <a:r>
              <a:rPr sz="882" b="1" spc="-9" dirty="0">
                <a:latin typeface="等线"/>
                <a:cs typeface="等线"/>
              </a:rPr>
              <a:t>总</a:t>
            </a:r>
            <a:r>
              <a:rPr sz="882" b="1" dirty="0">
                <a:latin typeface="等线"/>
                <a:cs typeface="等线"/>
              </a:rPr>
              <a:t>原</a:t>
            </a:r>
            <a:r>
              <a:rPr sz="882" b="1" spc="-9" dirty="0">
                <a:latin typeface="等线"/>
                <a:cs typeface="等线"/>
              </a:rPr>
              <a:t>则</a:t>
            </a:r>
            <a:r>
              <a:rPr sz="882" b="1" dirty="0">
                <a:latin typeface="等线"/>
                <a:cs typeface="等线"/>
              </a:rPr>
              <a:t>】</a:t>
            </a:r>
            <a:endParaRPr sz="882">
              <a:latin typeface="等线"/>
              <a:cs typeface="等线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40375" y="3506381"/>
            <a:ext cx="2688428" cy="295947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113185" indent="161934" algn="just">
              <a:lnSpc>
                <a:spcPct val="121700"/>
              </a:lnSpc>
            </a:pPr>
            <a:r>
              <a:rPr sz="882" spc="31" dirty="0">
                <a:latin typeface="等线"/>
                <a:cs typeface="等线"/>
              </a:rPr>
              <a:t>一</a:t>
            </a:r>
            <a:r>
              <a:rPr sz="882" spc="26" dirty="0">
                <a:latin typeface="等线"/>
                <a:cs typeface="等线"/>
              </a:rPr>
              <a:t>篇</a:t>
            </a:r>
            <a:r>
              <a:rPr sz="882" spc="31" dirty="0">
                <a:latin typeface="等线"/>
                <a:cs typeface="等线"/>
              </a:rPr>
              <a:t>科</a:t>
            </a:r>
            <a:r>
              <a:rPr sz="882" spc="26" dirty="0">
                <a:latin typeface="等线"/>
                <a:cs typeface="等线"/>
              </a:rPr>
              <a:t>技论</a:t>
            </a:r>
            <a:r>
              <a:rPr sz="882" spc="31" dirty="0">
                <a:latin typeface="等线"/>
                <a:cs typeface="等线"/>
              </a:rPr>
              <a:t>文</a:t>
            </a:r>
            <a:r>
              <a:rPr sz="882" spc="26" dirty="0">
                <a:latin typeface="等线"/>
                <a:cs typeface="等线"/>
              </a:rPr>
              <a:t>的</a:t>
            </a:r>
            <a:r>
              <a:rPr sz="882" spc="31" dirty="0">
                <a:latin typeface="等线"/>
                <a:cs typeface="等线"/>
              </a:rPr>
              <a:t>成</a:t>
            </a:r>
            <a:r>
              <a:rPr sz="882" spc="26" dirty="0">
                <a:latin typeface="等线"/>
                <a:cs typeface="等线"/>
              </a:rPr>
              <a:t>型应</a:t>
            </a:r>
            <a:r>
              <a:rPr sz="882" spc="31" dirty="0">
                <a:latin typeface="等线"/>
                <a:cs typeface="等线"/>
              </a:rPr>
              <a:t>当</a:t>
            </a:r>
            <a:r>
              <a:rPr sz="882" spc="26" dirty="0">
                <a:latin typeface="等线"/>
                <a:cs typeface="等线"/>
              </a:rPr>
              <a:t>经</a:t>
            </a:r>
            <a:r>
              <a:rPr sz="882" spc="31" dirty="0">
                <a:latin typeface="等线"/>
                <a:cs typeface="等线"/>
              </a:rPr>
              <a:t>历</a:t>
            </a:r>
            <a:r>
              <a:rPr sz="882" spc="26" dirty="0">
                <a:latin typeface="等线"/>
                <a:cs typeface="等线"/>
              </a:rPr>
              <a:t>如下</a:t>
            </a:r>
            <a:r>
              <a:rPr sz="882" spc="31" dirty="0">
                <a:latin typeface="等线"/>
                <a:cs typeface="等线"/>
              </a:rPr>
              <a:t>流</a:t>
            </a:r>
            <a:r>
              <a:rPr sz="882" spc="26" dirty="0">
                <a:latin typeface="等线"/>
                <a:cs typeface="等线"/>
              </a:rPr>
              <a:t>程</a:t>
            </a:r>
            <a:r>
              <a:rPr sz="882" spc="31" dirty="0">
                <a:latin typeface="等线"/>
                <a:cs typeface="等线"/>
              </a:rPr>
              <a:t>：</a:t>
            </a:r>
            <a:r>
              <a:rPr sz="882" spc="26" dirty="0">
                <a:latin typeface="等线"/>
                <a:cs typeface="等线"/>
              </a:rPr>
              <a:t>第一</a:t>
            </a:r>
            <a:r>
              <a:rPr sz="882" spc="31" dirty="0">
                <a:latin typeface="等线"/>
                <a:cs typeface="等线"/>
              </a:rPr>
              <a:t>步</a:t>
            </a:r>
            <a:r>
              <a:rPr sz="882" spc="26" dirty="0">
                <a:latin typeface="等线"/>
                <a:cs typeface="等线"/>
              </a:rPr>
              <a:t>，制 </a:t>
            </a:r>
            <a:r>
              <a:rPr sz="882" spc="4" dirty="0">
                <a:latin typeface="等线"/>
                <a:cs typeface="等线"/>
              </a:rPr>
              <a:t>定大纲，包括论点和论据；第二步，详细的论述与行文； 第三步，提炼、精化和发表。从第二到第三步的过程反映 出科技论文并非一气呵成，而往往是经过积累和提炼这一 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dirty="0">
                <a:latin typeface="等线"/>
                <a:cs typeface="等线"/>
              </a:rPr>
              <a:t>加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一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dirty="0">
                <a:latin typeface="等线"/>
                <a:cs typeface="等线"/>
              </a:rPr>
              <a:t>减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两个动作</a:t>
            </a:r>
            <a:r>
              <a:rPr sz="882" spc="-9" dirty="0">
                <a:latin typeface="等线"/>
                <a:cs typeface="等线"/>
              </a:rPr>
              <a:t>形</a:t>
            </a:r>
            <a:r>
              <a:rPr sz="882" dirty="0">
                <a:latin typeface="等线"/>
                <a:cs typeface="等线"/>
              </a:rPr>
              <a:t>成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。</a:t>
            </a:r>
            <a:endParaRPr sz="882">
              <a:latin typeface="等线"/>
              <a:cs typeface="等线"/>
            </a:endParaRPr>
          </a:p>
          <a:p>
            <a:pPr marL="11206" marR="4483" indent="161934">
              <a:lnSpc>
                <a:spcPct val="121800"/>
              </a:lnSpc>
              <a:spcBef>
                <a:spcPts val="265"/>
              </a:spcBef>
            </a:pPr>
            <a:r>
              <a:rPr sz="882" spc="31" dirty="0">
                <a:latin typeface="等线"/>
                <a:cs typeface="等线"/>
              </a:rPr>
              <a:t>一</a:t>
            </a:r>
            <a:r>
              <a:rPr sz="882" spc="26" dirty="0">
                <a:latin typeface="等线"/>
                <a:cs typeface="等线"/>
              </a:rPr>
              <a:t>篇</a:t>
            </a:r>
            <a:r>
              <a:rPr sz="882" spc="31" dirty="0">
                <a:latin typeface="等线"/>
                <a:cs typeface="等线"/>
              </a:rPr>
              <a:t>成</a:t>
            </a:r>
            <a:r>
              <a:rPr sz="882" spc="26" dirty="0">
                <a:latin typeface="等线"/>
                <a:cs typeface="等线"/>
              </a:rPr>
              <a:t>功的</a:t>
            </a:r>
            <a:r>
              <a:rPr sz="882" spc="31" dirty="0">
                <a:latin typeface="等线"/>
                <a:cs typeface="等线"/>
              </a:rPr>
              <a:t>科</a:t>
            </a:r>
            <a:r>
              <a:rPr sz="882" spc="26" dirty="0">
                <a:latin typeface="等线"/>
                <a:cs typeface="等线"/>
              </a:rPr>
              <a:t>技</a:t>
            </a:r>
            <a:r>
              <a:rPr sz="882" spc="31" dirty="0">
                <a:latin typeface="等线"/>
                <a:cs typeface="等线"/>
              </a:rPr>
              <a:t>论</a:t>
            </a:r>
            <a:r>
              <a:rPr sz="882" spc="26" dirty="0">
                <a:latin typeface="等线"/>
                <a:cs typeface="等线"/>
              </a:rPr>
              <a:t>文，</a:t>
            </a:r>
            <a:r>
              <a:rPr sz="882" spc="31" dirty="0">
                <a:latin typeface="等线"/>
                <a:cs typeface="等线"/>
              </a:rPr>
              <a:t>最</a:t>
            </a:r>
            <a:r>
              <a:rPr sz="882" spc="26" dirty="0">
                <a:latin typeface="等线"/>
                <a:cs typeface="等线"/>
              </a:rPr>
              <a:t>重</a:t>
            </a:r>
            <a:r>
              <a:rPr sz="882" spc="31" dirty="0">
                <a:latin typeface="等线"/>
                <a:cs typeface="等线"/>
              </a:rPr>
              <a:t>要</a:t>
            </a:r>
            <a:r>
              <a:rPr sz="882" spc="26" dirty="0">
                <a:latin typeface="等线"/>
                <a:cs typeface="等线"/>
              </a:rPr>
              <a:t>的就</a:t>
            </a:r>
            <a:r>
              <a:rPr sz="882" spc="31" dirty="0">
                <a:latin typeface="等线"/>
                <a:cs typeface="等线"/>
              </a:rPr>
              <a:t>是</a:t>
            </a:r>
            <a:r>
              <a:rPr sz="882" spc="26" dirty="0">
                <a:latin typeface="等线"/>
                <a:cs typeface="等线"/>
              </a:rPr>
              <a:t>要</a:t>
            </a:r>
            <a:r>
              <a:rPr sz="882" spc="31" dirty="0">
                <a:latin typeface="等线"/>
                <a:cs typeface="等线"/>
              </a:rPr>
              <a:t>讲</a:t>
            </a:r>
            <a:r>
              <a:rPr sz="882" spc="26" dirty="0">
                <a:latin typeface="等线"/>
                <a:cs typeface="等线"/>
              </a:rPr>
              <a:t>一个</a:t>
            </a:r>
            <a:r>
              <a:rPr sz="882" spc="31" dirty="0">
                <a:latin typeface="等线"/>
                <a:cs typeface="等线"/>
              </a:rPr>
              <a:t>完</a:t>
            </a:r>
            <a:r>
              <a:rPr sz="882" spc="26" dirty="0">
                <a:latin typeface="等线"/>
                <a:cs typeface="等线"/>
              </a:rPr>
              <a:t>整的 </a:t>
            </a:r>
            <a:r>
              <a:rPr sz="882" spc="4" dirty="0">
                <a:latin typeface="等线"/>
                <a:cs typeface="等线"/>
              </a:rPr>
              <a:t>故事。作者应当根据草拟的提纲将文章逐步扩充，但在陈 述实验步骤的过程中要直击重点，勿需把做过的工作、突 发的状况事无巨细地予以记载，其中走过的弯路、思路设 计的波折和变化，未必需要一一阐述，除非这些负面结果 对于他人具有一定的借鉴意义。正所谓：舍得，舍得，有 </a:t>
            </a:r>
            <a:r>
              <a:rPr sz="882" spc="22" dirty="0">
                <a:latin typeface="等线"/>
                <a:cs typeface="等线"/>
              </a:rPr>
              <a:t>“</a:t>
            </a:r>
            <a:r>
              <a:rPr sz="882" spc="26" dirty="0">
                <a:latin typeface="等线"/>
                <a:cs typeface="等线"/>
              </a:rPr>
              <a:t>舍</a:t>
            </a:r>
            <a:r>
              <a:rPr sz="882" spc="22" dirty="0">
                <a:latin typeface="等线"/>
                <a:cs typeface="等线"/>
              </a:rPr>
              <a:t>”</a:t>
            </a:r>
            <a:r>
              <a:rPr sz="882" spc="26" dirty="0">
                <a:latin typeface="等线"/>
                <a:cs typeface="等线"/>
              </a:rPr>
              <a:t>才有</a:t>
            </a:r>
            <a:r>
              <a:rPr sz="882" spc="22" dirty="0">
                <a:latin typeface="等线"/>
                <a:cs typeface="等线"/>
              </a:rPr>
              <a:t>“</a:t>
            </a:r>
            <a:r>
              <a:rPr sz="882" spc="26" dirty="0">
                <a:latin typeface="等线"/>
                <a:cs typeface="等线"/>
              </a:rPr>
              <a:t>得</a:t>
            </a:r>
            <a:r>
              <a:rPr sz="882" spc="22" dirty="0">
                <a:latin typeface="等线"/>
                <a:cs typeface="等线"/>
              </a:rPr>
              <a:t>”</a:t>
            </a:r>
            <a:r>
              <a:rPr sz="882" spc="26" dirty="0">
                <a:latin typeface="等线"/>
                <a:cs typeface="等线"/>
              </a:rPr>
              <a:t>，得此</a:t>
            </a:r>
            <a:r>
              <a:rPr sz="882" spc="18" dirty="0">
                <a:latin typeface="等线"/>
                <a:cs typeface="等线"/>
              </a:rPr>
              <a:t>要领</a:t>
            </a:r>
            <a:r>
              <a:rPr sz="882" spc="26" dirty="0">
                <a:latin typeface="等线"/>
                <a:cs typeface="等线"/>
              </a:rPr>
              <a:t>，才可</a:t>
            </a:r>
            <a:r>
              <a:rPr sz="882" spc="18" dirty="0">
                <a:latin typeface="等线"/>
                <a:cs typeface="等线"/>
              </a:rPr>
              <a:t>以有</a:t>
            </a:r>
            <a:r>
              <a:rPr sz="882" spc="26" dirty="0">
                <a:latin typeface="等线"/>
                <a:cs typeface="等线"/>
              </a:rPr>
              <a:t>写作普</a:t>
            </a:r>
            <a:r>
              <a:rPr sz="882" spc="18" dirty="0">
                <a:latin typeface="等线"/>
                <a:cs typeface="等线"/>
              </a:rPr>
              <a:t>通论</a:t>
            </a:r>
            <a:r>
              <a:rPr sz="882" spc="26" dirty="0">
                <a:latin typeface="等线"/>
                <a:cs typeface="等线"/>
              </a:rPr>
              <a:t>文过渡到 </a:t>
            </a:r>
            <a:r>
              <a:rPr sz="882" spc="4" dirty="0">
                <a:latin typeface="等线"/>
                <a:cs typeface="等线"/>
              </a:rPr>
              <a:t>发表高水平、即影响因子比较高的英文期刊。由经验可知， 专家对于创新性强且写作规范的稿件，审查速度相对要快。 行文流畅、逻辑通顺的文章，能够很轻易地给审稿人留下 </a:t>
            </a:r>
            <a:r>
              <a:rPr sz="882" dirty="0">
                <a:latin typeface="等线"/>
                <a:cs typeface="等线"/>
              </a:rPr>
              <a:t>较好的</a:t>
            </a:r>
            <a:r>
              <a:rPr sz="882" spc="-9" dirty="0">
                <a:latin typeface="等线"/>
                <a:cs typeface="等线"/>
              </a:rPr>
              <a:t>印</a:t>
            </a:r>
            <a:r>
              <a:rPr sz="882" dirty="0">
                <a:latin typeface="等线"/>
                <a:cs typeface="等线"/>
              </a:rPr>
              <a:t>象。</a:t>
            </a:r>
            <a:endParaRPr sz="882">
              <a:latin typeface="等线"/>
              <a:cs typeface="等线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38643" y="2218721"/>
            <a:ext cx="135743" cy="8578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dirty="0">
                <a:latin typeface="Times New Roman"/>
                <a:cs typeface="Times New Roman"/>
              </a:rPr>
              <a:t>2</a:t>
            </a:r>
            <a:r>
              <a:rPr sz="882" b="1" spc="-4" dirty="0">
                <a:latin typeface="Times New Roman"/>
                <a:cs typeface="Times New Roman"/>
              </a:rPr>
              <a:t>.</a:t>
            </a:r>
            <a:r>
              <a:rPr sz="882" b="1" dirty="0">
                <a:latin typeface="Times New Roman"/>
                <a:cs typeface="Times New Roman"/>
              </a:rPr>
              <a:t>2</a:t>
            </a:r>
            <a:r>
              <a:rPr sz="882" b="1" spc="-49" dirty="0">
                <a:latin typeface="Times New Roman"/>
                <a:cs typeface="Times New Roman"/>
              </a:rPr>
              <a:t> </a:t>
            </a:r>
            <a:r>
              <a:rPr sz="882" b="1" dirty="0">
                <a:latin typeface="等线"/>
                <a:cs typeface="等线"/>
              </a:rPr>
              <a:t>写作中</a:t>
            </a:r>
            <a:r>
              <a:rPr sz="882" b="1" spc="-9" dirty="0">
                <a:latin typeface="等线"/>
                <a:cs typeface="等线"/>
              </a:rPr>
              <a:t>的</a:t>
            </a:r>
            <a:r>
              <a:rPr sz="882" b="1" dirty="0">
                <a:latin typeface="等线"/>
                <a:cs typeface="等线"/>
              </a:rPr>
              <a:t>逻辑</a:t>
            </a:r>
            <a:endParaRPr sz="882">
              <a:latin typeface="等线"/>
              <a:cs typeface="等线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40263" y="278920"/>
            <a:ext cx="2688428" cy="295947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indent="161934">
              <a:lnSpc>
                <a:spcPct val="121800"/>
              </a:lnSpc>
            </a:pPr>
            <a:r>
              <a:rPr sz="882" spc="31" dirty="0">
                <a:latin typeface="等线"/>
                <a:cs typeface="等线"/>
              </a:rPr>
              <a:t>科</a:t>
            </a:r>
            <a:r>
              <a:rPr sz="882" spc="26" dirty="0">
                <a:latin typeface="等线"/>
                <a:cs typeface="等线"/>
              </a:rPr>
              <a:t>研</a:t>
            </a:r>
            <a:r>
              <a:rPr sz="882" spc="31" dirty="0">
                <a:latin typeface="等线"/>
                <a:cs typeface="等线"/>
              </a:rPr>
              <a:t>写</a:t>
            </a:r>
            <a:r>
              <a:rPr sz="882" spc="26" dirty="0">
                <a:latin typeface="等线"/>
                <a:cs typeface="等线"/>
              </a:rPr>
              <a:t>作最</a:t>
            </a:r>
            <a:r>
              <a:rPr sz="882" spc="31" dirty="0">
                <a:latin typeface="等线"/>
                <a:cs typeface="等线"/>
              </a:rPr>
              <a:t>常</a:t>
            </a:r>
            <a:r>
              <a:rPr sz="882" spc="26" dirty="0">
                <a:latin typeface="等线"/>
                <a:cs typeface="等线"/>
              </a:rPr>
              <a:t>见</a:t>
            </a:r>
            <a:r>
              <a:rPr sz="882" spc="31" dirty="0">
                <a:latin typeface="等线"/>
                <a:cs typeface="等线"/>
              </a:rPr>
              <a:t>的</a:t>
            </a:r>
            <a:r>
              <a:rPr sz="882" spc="26" dirty="0">
                <a:latin typeface="等线"/>
                <a:cs typeface="等线"/>
              </a:rPr>
              <a:t>问题</a:t>
            </a:r>
            <a:r>
              <a:rPr sz="882" spc="31" dirty="0">
                <a:latin typeface="等线"/>
                <a:cs typeface="等线"/>
              </a:rPr>
              <a:t>之</a:t>
            </a:r>
            <a:r>
              <a:rPr sz="882" spc="26" dirty="0">
                <a:latin typeface="等线"/>
                <a:cs typeface="等线"/>
              </a:rPr>
              <a:t>一</a:t>
            </a:r>
            <a:r>
              <a:rPr sz="882" spc="31" dirty="0">
                <a:latin typeface="等线"/>
                <a:cs typeface="等线"/>
              </a:rPr>
              <a:t>便</a:t>
            </a:r>
            <a:r>
              <a:rPr sz="882" spc="26" dirty="0">
                <a:latin typeface="等线"/>
                <a:cs typeface="等线"/>
              </a:rPr>
              <a:t>是缺</a:t>
            </a:r>
            <a:r>
              <a:rPr sz="882" spc="31" dirty="0">
                <a:latin typeface="等线"/>
                <a:cs typeface="等线"/>
              </a:rPr>
              <a:t>乏</a:t>
            </a:r>
            <a:r>
              <a:rPr sz="882" spc="26" dirty="0">
                <a:latin typeface="等线"/>
                <a:cs typeface="等线"/>
              </a:rPr>
              <a:t>逻</a:t>
            </a:r>
            <a:r>
              <a:rPr sz="882" spc="31" dirty="0">
                <a:latin typeface="等线"/>
                <a:cs typeface="等线"/>
              </a:rPr>
              <a:t>辑</a:t>
            </a:r>
            <a:r>
              <a:rPr sz="882" spc="26" dirty="0">
                <a:latin typeface="等线"/>
                <a:cs typeface="等线"/>
              </a:rPr>
              <a:t>，这</a:t>
            </a:r>
            <a:r>
              <a:rPr sz="882" spc="31" dirty="0">
                <a:latin typeface="等线"/>
                <a:cs typeface="等线"/>
              </a:rPr>
              <a:t>一</a:t>
            </a:r>
            <a:r>
              <a:rPr sz="882" spc="26" dirty="0">
                <a:latin typeface="等线"/>
                <a:cs typeface="等线"/>
              </a:rPr>
              <a:t>点不 </a:t>
            </a:r>
            <a:r>
              <a:rPr sz="882" spc="4" dirty="0">
                <a:latin typeface="等线"/>
                <a:cs typeface="等线"/>
              </a:rPr>
              <a:t>受语言的影响。很多人会将写不好英文的论文原因归结于 是英语不好，实际上将它翻译为中文，也未必是一篇合格 的科技论文，在这一点上，中国学生和美国学生并无二致。 常有导师向学生指出：厚厚一本学位论文，洋洋洒洒十几 万字，但是却没有体现出中心思想与各章节的关系，指的 </a:t>
            </a:r>
            <a:r>
              <a:rPr sz="882" dirty="0">
                <a:latin typeface="等线"/>
                <a:cs typeface="等线"/>
              </a:rPr>
              <a:t>就是写</a:t>
            </a:r>
            <a:r>
              <a:rPr sz="882" spc="-9" dirty="0">
                <a:latin typeface="等线"/>
                <a:cs typeface="等线"/>
              </a:rPr>
              <a:t>作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-9" dirty="0">
                <a:latin typeface="等线"/>
                <a:cs typeface="等线"/>
              </a:rPr>
              <a:t>逻</a:t>
            </a:r>
            <a:r>
              <a:rPr sz="882" dirty="0">
                <a:latin typeface="等线"/>
                <a:cs typeface="等线"/>
              </a:rPr>
              <a:t>辑和流</a:t>
            </a:r>
            <a:r>
              <a:rPr sz="882" spc="-9" dirty="0">
                <a:latin typeface="等线"/>
                <a:cs typeface="等线"/>
              </a:rPr>
              <a:t>畅</a:t>
            </a:r>
            <a:r>
              <a:rPr sz="882" dirty="0">
                <a:latin typeface="等线"/>
                <a:cs typeface="等线"/>
              </a:rPr>
              <a:t>性</a:t>
            </a:r>
            <a:r>
              <a:rPr sz="882" spc="-9" dirty="0">
                <a:latin typeface="等线"/>
                <a:cs typeface="等线"/>
              </a:rPr>
              <a:t>、</a:t>
            </a:r>
            <a:r>
              <a:rPr sz="882" dirty="0">
                <a:latin typeface="等线"/>
                <a:cs typeface="等线"/>
              </a:rPr>
              <a:t>可读性。</a:t>
            </a:r>
            <a:endParaRPr sz="882">
              <a:latin typeface="等线"/>
              <a:cs typeface="等线"/>
            </a:endParaRPr>
          </a:p>
          <a:p>
            <a:pPr marL="11206" marR="4483" indent="161934">
              <a:lnSpc>
                <a:spcPct val="121800"/>
              </a:lnSpc>
              <a:spcBef>
                <a:spcPts val="260"/>
              </a:spcBef>
            </a:pPr>
            <a:r>
              <a:rPr sz="882" spc="31" dirty="0">
                <a:latin typeface="等线"/>
                <a:cs typeface="等线"/>
              </a:rPr>
              <a:t>那</a:t>
            </a:r>
            <a:r>
              <a:rPr sz="882" spc="26" dirty="0">
                <a:latin typeface="等线"/>
                <a:cs typeface="等线"/>
              </a:rPr>
              <a:t>么</a:t>
            </a:r>
            <a:r>
              <a:rPr sz="882" spc="31" dirty="0">
                <a:latin typeface="等线"/>
                <a:cs typeface="等线"/>
              </a:rPr>
              <a:t>，</a:t>
            </a:r>
            <a:r>
              <a:rPr sz="882" spc="26" dirty="0">
                <a:latin typeface="等线"/>
                <a:cs typeface="等线"/>
              </a:rPr>
              <a:t>何为</a:t>
            </a:r>
            <a:r>
              <a:rPr sz="882" spc="31" dirty="0">
                <a:latin typeface="等线"/>
                <a:cs typeface="等线"/>
              </a:rPr>
              <a:t>逻</a:t>
            </a:r>
            <a:r>
              <a:rPr sz="882" spc="26" dirty="0">
                <a:latin typeface="等线"/>
                <a:cs typeface="等线"/>
              </a:rPr>
              <a:t>辑</a:t>
            </a:r>
            <a:r>
              <a:rPr sz="882" spc="31" dirty="0">
                <a:latin typeface="等线"/>
                <a:cs typeface="等线"/>
              </a:rPr>
              <a:t>？</a:t>
            </a:r>
            <a:r>
              <a:rPr sz="882" spc="26" dirty="0">
                <a:latin typeface="等线"/>
                <a:cs typeface="等线"/>
              </a:rPr>
              <a:t>就是</a:t>
            </a:r>
            <a:r>
              <a:rPr sz="882" spc="31" dirty="0">
                <a:latin typeface="等线"/>
                <a:cs typeface="等线"/>
              </a:rPr>
              <a:t>要</a:t>
            </a:r>
            <a:r>
              <a:rPr sz="882" spc="26" dirty="0">
                <a:latin typeface="等线"/>
                <a:cs typeface="等线"/>
              </a:rPr>
              <a:t>求</a:t>
            </a:r>
            <a:r>
              <a:rPr sz="882" spc="31" dirty="0">
                <a:latin typeface="等线"/>
                <a:cs typeface="等线"/>
              </a:rPr>
              <a:t>作</a:t>
            </a:r>
            <a:r>
              <a:rPr sz="882" spc="26" dirty="0">
                <a:latin typeface="等线"/>
                <a:cs typeface="等线"/>
              </a:rPr>
              <a:t>者通</a:t>
            </a:r>
            <a:r>
              <a:rPr sz="882" spc="31" dirty="0">
                <a:latin typeface="等线"/>
                <a:cs typeface="等线"/>
              </a:rPr>
              <a:t>顺</a:t>
            </a:r>
            <a:r>
              <a:rPr sz="882" spc="26" dirty="0">
                <a:latin typeface="等线"/>
                <a:cs typeface="等线"/>
              </a:rPr>
              <a:t>的</a:t>
            </a:r>
            <a:r>
              <a:rPr sz="882" spc="31" dirty="0">
                <a:latin typeface="等线"/>
                <a:cs typeface="等线"/>
              </a:rPr>
              <a:t>讲</a:t>
            </a:r>
            <a:r>
              <a:rPr sz="882" spc="26" dirty="0">
                <a:latin typeface="等线"/>
                <a:cs typeface="等线"/>
              </a:rPr>
              <a:t>述一</a:t>
            </a:r>
            <a:r>
              <a:rPr sz="882" spc="31" dirty="0">
                <a:latin typeface="等线"/>
                <a:cs typeface="等线"/>
              </a:rPr>
              <a:t>个</a:t>
            </a:r>
            <a:r>
              <a:rPr sz="882" spc="26" dirty="0">
                <a:latin typeface="等线"/>
                <a:cs typeface="等线"/>
              </a:rPr>
              <a:t>完整 </a:t>
            </a:r>
            <a:r>
              <a:rPr sz="882" spc="4" dirty="0">
                <a:latin typeface="等线"/>
                <a:cs typeface="等线"/>
              </a:rPr>
              <a:t>的故事，包含论点和论据，二者的逻辑因果关系应当清晰 明了。可读性强即指就是段与段之间，段中每句话前后逻 </a:t>
            </a:r>
            <a:r>
              <a:rPr sz="882" spc="44" dirty="0">
                <a:latin typeface="等线"/>
                <a:cs typeface="等线"/>
              </a:rPr>
              <a:t>辑</a:t>
            </a:r>
            <a:r>
              <a:rPr sz="882" spc="40" dirty="0">
                <a:latin typeface="等线"/>
                <a:cs typeface="等线"/>
              </a:rPr>
              <a:t>连贯</a:t>
            </a:r>
            <a:r>
              <a:rPr sz="882" spc="44" dirty="0">
                <a:latin typeface="等线"/>
                <a:cs typeface="等线"/>
              </a:rPr>
              <a:t>，</a:t>
            </a:r>
            <a:r>
              <a:rPr sz="882" spc="40" dirty="0">
                <a:latin typeface="等线"/>
                <a:cs typeface="等线"/>
              </a:rPr>
              <a:t>不</a:t>
            </a:r>
            <a:r>
              <a:rPr sz="882" spc="44" dirty="0">
                <a:latin typeface="等线"/>
                <a:cs typeface="等线"/>
              </a:rPr>
              <a:t>存</a:t>
            </a:r>
            <a:r>
              <a:rPr sz="882" spc="40" dirty="0">
                <a:latin typeface="等线"/>
                <a:cs typeface="等线"/>
              </a:rPr>
              <a:t>在中</a:t>
            </a:r>
            <a:r>
              <a:rPr sz="882" spc="44" dirty="0">
                <a:latin typeface="等线"/>
                <a:cs typeface="等线"/>
              </a:rPr>
              <a:t>断</a:t>
            </a:r>
            <a:r>
              <a:rPr sz="882" spc="40" dirty="0">
                <a:latin typeface="等线"/>
                <a:cs typeface="等线"/>
              </a:rPr>
              <a:t>，</a:t>
            </a:r>
            <a:r>
              <a:rPr sz="882" spc="44" dirty="0">
                <a:latin typeface="等线"/>
                <a:cs typeface="等线"/>
              </a:rPr>
              <a:t>否</a:t>
            </a:r>
            <a:r>
              <a:rPr sz="882" spc="40" dirty="0">
                <a:latin typeface="等线"/>
                <a:cs typeface="等线"/>
              </a:rPr>
              <a:t>则读</a:t>
            </a:r>
            <a:r>
              <a:rPr sz="882" spc="44" dirty="0">
                <a:latin typeface="等线"/>
                <a:cs typeface="等线"/>
              </a:rPr>
              <a:t>者</a:t>
            </a:r>
            <a:r>
              <a:rPr sz="882" spc="40" dirty="0">
                <a:latin typeface="等线"/>
                <a:cs typeface="等线"/>
              </a:rPr>
              <a:t>将</a:t>
            </a:r>
            <a:r>
              <a:rPr sz="882" spc="44" dirty="0">
                <a:latin typeface="等线"/>
                <a:cs typeface="等线"/>
              </a:rPr>
              <a:t>感</a:t>
            </a:r>
            <a:r>
              <a:rPr sz="882" spc="40" dirty="0">
                <a:latin typeface="等线"/>
                <a:cs typeface="等线"/>
              </a:rPr>
              <a:t>到理</a:t>
            </a:r>
            <a:r>
              <a:rPr sz="882" spc="44" dirty="0">
                <a:latin typeface="等线"/>
                <a:cs typeface="等线"/>
              </a:rPr>
              <a:t>解</a:t>
            </a:r>
            <a:r>
              <a:rPr sz="882" spc="40" dirty="0">
                <a:latin typeface="等线"/>
                <a:cs typeface="等线"/>
              </a:rPr>
              <a:t>困</a:t>
            </a:r>
            <a:r>
              <a:rPr sz="882" spc="44" dirty="0">
                <a:latin typeface="等线"/>
                <a:cs typeface="等线"/>
              </a:rPr>
              <a:t>难</a:t>
            </a:r>
            <a:r>
              <a:rPr sz="882" spc="40" dirty="0">
                <a:latin typeface="等线"/>
                <a:cs typeface="等线"/>
              </a:rPr>
              <a:t>，</a:t>
            </a:r>
            <a:r>
              <a:rPr sz="882" spc="44" dirty="0">
                <a:latin typeface="等线"/>
                <a:cs typeface="等线"/>
              </a:rPr>
              <a:t>产</a:t>
            </a:r>
            <a:r>
              <a:rPr sz="882" dirty="0">
                <a:latin typeface="等线"/>
                <a:cs typeface="等线"/>
              </a:rPr>
              <a:t>生 </a:t>
            </a:r>
            <a:r>
              <a:rPr sz="882" spc="13" dirty="0">
                <a:latin typeface="等线"/>
                <a:cs typeface="等线"/>
              </a:rPr>
              <a:t>“可读性差”</a:t>
            </a:r>
            <a:r>
              <a:rPr sz="882" spc="18" dirty="0">
                <a:latin typeface="等线"/>
                <a:cs typeface="等线"/>
              </a:rPr>
              <a:t>的</a:t>
            </a:r>
            <a:r>
              <a:rPr sz="882" spc="13" dirty="0">
                <a:latin typeface="等线"/>
                <a:cs typeface="等线"/>
              </a:rPr>
              <a:t>印象。构思</a:t>
            </a:r>
            <a:r>
              <a:rPr sz="882" spc="9" dirty="0">
                <a:latin typeface="等线"/>
                <a:cs typeface="等线"/>
              </a:rPr>
              <a:t>论</a:t>
            </a:r>
            <a:r>
              <a:rPr sz="882" spc="13" dirty="0">
                <a:latin typeface="等线"/>
                <a:cs typeface="等线"/>
              </a:rPr>
              <a:t>文时有一份</a:t>
            </a:r>
            <a:r>
              <a:rPr sz="882" spc="9" dirty="0">
                <a:latin typeface="等线"/>
                <a:cs typeface="等线"/>
              </a:rPr>
              <a:t>大</a:t>
            </a:r>
            <a:r>
              <a:rPr sz="882" spc="13" dirty="0">
                <a:latin typeface="等线"/>
                <a:cs typeface="等线"/>
              </a:rPr>
              <a:t>纲，也即写</a:t>
            </a:r>
            <a:r>
              <a:rPr sz="882" spc="9" dirty="0">
                <a:latin typeface="等线"/>
                <a:cs typeface="等线"/>
              </a:rPr>
              <a:t>作</a:t>
            </a:r>
            <a:r>
              <a:rPr sz="882" dirty="0">
                <a:latin typeface="等线"/>
                <a:cs typeface="等线"/>
              </a:rPr>
              <a:t>论 </a:t>
            </a:r>
            <a:r>
              <a:rPr sz="882" spc="4" dirty="0">
                <a:latin typeface="等线"/>
                <a:cs typeface="等线"/>
              </a:rPr>
              <a:t>文的思路。跟随大纲来推进写作，便不易偏离逻辑的轨道。 逻辑关系贯穿于整篇论文的始终，不仅包含标题、摘要、 引言、正文和结论的一致性，还有各个段落之间的起承转 </a:t>
            </a:r>
            <a:r>
              <a:rPr sz="882" dirty="0">
                <a:latin typeface="等线"/>
                <a:cs typeface="等线"/>
              </a:rPr>
              <a:t>合，更</a:t>
            </a:r>
            <a:r>
              <a:rPr sz="882" spc="-9" dirty="0">
                <a:latin typeface="等线"/>
                <a:cs typeface="等线"/>
              </a:rPr>
              <a:t>深</a:t>
            </a:r>
            <a:r>
              <a:rPr sz="882" dirty="0">
                <a:latin typeface="等线"/>
                <a:cs typeface="等线"/>
              </a:rPr>
              <a:t>入</a:t>
            </a:r>
            <a:r>
              <a:rPr sz="882" spc="-9" dirty="0">
                <a:latin typeface="等线"/>
                <a:cs typeface="等线"/>
              </a:rPr>
              <a:t>至</a:t>
            </a:r>
            <a:r>
              <a:rPr sz="882" dirty="0">
                <a:latin typeface="等线"/>
                <a:cs typeface="等线"/>
              </a:rPr>
              <a:t>段落中</a:t>
            </a:r>
            <a:r>
              <a:rPr sz="882" spc="-9" dirty="0">
                <a:latin typeface="等线"/>
                <a:cs typeface="等线"/>
              </a:rPr>
              <a:t>句</a:t>
            </a:r>
            <a:r>
              <a:rPr sz="882" dirty="0">
                <a:latin typeface="等线"/>
                <a:cs typeface="等线"/>
              </a:rPr>
              <a:t>与</a:t>
            </a:r>
            <a:r>
              <a:rPr sz="882" spc="-9" dirty="0">
                <a:latin typeface="等线"/>
                <a:cs typeface="等线"/>
              </a:rPr>
              <a:t>句</a:t>
            </a:r>
            <a:r>
              <a:rPr sz="882" dirty="0">
                <a:latin typeface="等线"/>
                <a:cs typeface="等线"/>
              </a:rPr>
              <a:t>间的关</a:t>
            </a:r>
            <a:r>
              <a:rPr sz="882" spc="-9" dirty="0">
                <a:latin typeface="等线"/>
                <a:cs typeface="等线"/>
              </a:rPr>
              <a:t>联</a:t>
            </a:r>
            <a:r>
              <a:rPr sz="882" dirty="0">
                <a:latin typeface="等线"/>
                <a:cs typeface="等线"/>
              </a:rPr>
              <a:t>。</a:t>
            </a:r>
            <a:endParaRPr sz="882">
              <a:latin typeface="等线"/>
              <a:cs typeface="等线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47267" y="269109"/>
            <a:ext cx="8336988" cy="63199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2163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0816" y="3056070"/>
            <a:ext cx="135743" cy="58326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新教育</a:t>
            </a:r>
            <a:r>
              <a:rPr sz="882" spc="-9" dirty="0">
                <a:solidFill>
                  <a:srgbClr val="0070C0"/>
                </a:solidFill>
                <a:latin typeface="等线"/>
                <a:cs typeface="等线"/>
              </a:rPr>
              <a:t>时</a:t>
            </a:r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代</a:t>
            </a:r>
            <a:endParaRPr sz="882">
              <a:latin typeface="等线"/>
              <a:cs typeface="等线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02094" y="3308500"/>
            <a:ext cx="135743" cy="7956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latin typeface="Calibri Light"/>
                <a:cs typeface="Calibri Light"/>
              </a:rPr>
              <a:t>6</a:t>
            </a:r>
            <a:endParaRPr sz="882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49999" y="4890256"/>
            <a:ext cx="135743" cy="125169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latin typeface="等线"/>
                <a:cs typeface="等线"/>
              </a:rPr>
              <a:t>图</a:t>
            </a:r>
            <a:r>
              <a:rPr sz="882" spc="-22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3  </a:t>
            </a:r>
            <a:r>
              <a:rPr sz="882" spc="-9" dirty="0">
                <a:latin typeface="等线"/>
                <a:cs typeface="等线"/>
              </a:rPr>
              <a:t>关</a:t>
            </a:r>
            <a:r>
              <a:rPr sz="882" dirty="0">
                <a:latin typeface="等线"/>
                <a:cs typeface="等线"/>
              </a:rPr>
              <a:t>于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spc="-9" dirty="0">
                <a:latin typeface="等线"/>
                <a:cs typeface="等线"/>
              </a:rPr>
              <a:t>如</a:t>
            </a:r>
            <a:r>
              <a:rPr sz="882" dirty="0">
                <a:latin typeface="等线"/>
                <a:cs typeface="等线"/>
              </a:rPr>
              <a:t>何写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的大纲</a:t>
            </a:r>
            <a:endParaRPr sz="882">
              <a:latin typeface="等线"/>
              <a:cs typeface="等线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22919" y="3615362"/>
            <a:ext cx="1324978" cy="285077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indent="161934" algn="just">
              <a:lnSpc>
                <a:spcPct val="121800"/>
              </a:lnSpc>
            </a:pPr>
            <a:r>
              <a:rPr sz="882" b="1" spc="31" dirty="0">
                <a:latin typeface="等线"/>
                <a:cs typeface="等线"/>
              </a:rPr>
              <a:t>段</a:t>
            </a:r>
            <a:r>
              <a:rPr sz="882" b="1" spc="26" dirty="0">
                <a:latin typeface="等线"/>
                <a:cs typeface="等线"/>
              </a:rPr>
              <a:t>落</a:t>
            </a:r>
            <a:r>
              <a:rPr sz="882" b="1" spc="31" dirty="0">
                <a:latin typeface="等线"/>
                <a:cs typeface="等线"/>
              </a:rPr>
              <a:t>的</a:t>
            </a:r>
            <a:r>
              <a:rPr sz="882" b="1" spc="26" dirty="0">
                <a:latin typeface="等线"/>
                <a:cs typeface="等线"/>
              </a:rPr>
              <a:t>逻辑</a:t>
            </a:r>
            <a:r>
              <a:rPr sz="882" b="1" spc="31" dirty="0">
                <a:latin typeface="等线"/>
                <a:cs typeface="等线"/>
              </a:rPr>
              <a:t>。</a:t>
            </a:r>
            <a:r>
              <a:rPr sz="882" spc="26" dirty="0">
                <a:latin typeface="等线"/>
                <a:cs typeface="等线"/>
              </a:rPr>
              <a:t>段</a:t>
            </a:r>
            <a:r>
              <a:rPr sz="882" spc="31" dirty="0">
                <a:latin typeface="等线"/>
                <a:cs typeface="等线"/>
              </a:rPr>
              <a:t>落</a:t>
            </a:r>
            <a:r>
              <a:rPr sz="882" spc="26" dirty="0">
                <a:latin typeface="等线"/>
                <a:cs typeface="等线"/>
              </a:rPr>
              <a:t>不应</a:t>
            </a:r>
            <a:r>
              <a:rPr sz="882" spc="31" dirty="0">
                <a:latin typeface="等线"/>
                <a:cs typeface="等线"/>
              </a:rPr>
              <a:t>太</a:t>
            </a:r>
            <a:r>
              <a:rPr sz="882" spc="26" dirty="0">
                <a:latin typeface="等线"/>
                <a:cs typeface="等线"/>
              </a:rPr>
              <a:t>长</a:t>
            </a:r>
            <a:r>
              <a:rPr sz="882" spc="31" dirty="0">
                <a:latin typeface="等线"/>
                <a:cs typeface="等线"/>
              </a:rPr>
              <a:t>，</a:t>
            </a:r>
            <a:r>
              <a:rPr sz="882" spc="26" dirty="0">
                <a:latin typeface="等线"/>
                <a:cs typeface="等线"/>
              </a:rPr>
              <a:t>每个</a:t>
            </a:r>
            <a:r>
              <a:rPr sz="882" spc="31" dirty="0">
                <a:latin typeface="等线"/>
                <a:cs typeface="等线"/>
              </a:rPr>
              <a:t>段</a:t>
            </a:r>
            <a:r>
              <a:rPr sz="882" spc="26" dirty="0">
                <a:latin typeface="等线"/>
                <a:cs typeface="等线"/>
              </a:rPr>
              <a:t>落</a:t>
            </a:r>
            <a:r>
              <a:rPr sz="882" spc="31" dirty="0">
                <a:latin typeface="等线"/>
                <a:cs typeface="等线"/>
              </a:rPr>
              <a:t>应</a:t>
            </a:r>
            <a:r>
              <a:rPr sz="882" spc="26" dirty="0">
                <a:latin typeface="等线"/>
                <a:cs typeface="等线"/>
              </a:rPr>
              <a:t>当着</a:t>
            </a:r>
            <a:r>
              <a:rPr sz="882" spc="31" dirty="0">
                <a:latin typeface="等线"/>
                <a:cs typeface="等线"/>
              </a:rPr>
              <a:t>重</a:t>
            </a:r>
            <a:r>
              <a:rPr sz="882" spc="26" dirty="0">
                <a:latin typeface="等线"/>
                <a:cs typeface="等线"/>
              </a:rPr>
              <a:t>陈述 </a:t>
            </a:r>
            <a:r>
              <a:rPr sz="882" spc="4" dirty="0">
                <a:latin typeface="等线"/>
                <a:cs typeface="等线"/>
              </a:rPr>
              <a:t>一个要点。一般在段首用简短的中心句来点明中心思想， 帮助读者大致了解本段内容，从而决定是否继续浏览或是 </a:t>
            </a:r>
            <a:r>
              <a:rPr sz="882" spc="31" dirty="0">
                <a:latin typeface="等线"/>
                <a:cs typeface="等线"/>
              </a:rPr>
              <a:t>否重</a:t>
            </a:r>
            <a:r>
              <a:rPr sz="882" spc="26" dirty="0">
                <a:latin typeface="等线"/>
                <a:cs typeface="等线"/>
              </a:rPr>
              <a:t>点</a:t>
            </a:r>
            <a:r>
              <a:rPr sz="882" spc="31" dirty="0">
                <a:latin typeface="等线"/>
                <a:cs typeface="等线"/>
              </a:rPr>
              <a:t>阅</a:t>
            </a:r>
            <a:r>
              <a:rPr sz="882" spc="26" dirty="0">
                <a:latin typeface="等线"/>
                <a:cs typeface="等线"/>
              </a:rPr>
              <a:t>读</a:t>
            </a:r>
            <a:r>
              <a:rPr sz="882" spc="31" dirty="0">
                <a:latin typeface="等线"/>
                <a:cs typeface="等线"/>
              </a:rPr>
              <a:t>。其</a:t>
            </a:r>
            <a:r>
              <a:rPr sz="882" spc="26" dirty="0">
                <a:latin typeface="等线"/>
                <a:cs typeface="等线"/>
              </a:rPr>
              <a:t>一</a:t>
            </a:r>
            <a:r>
              <a:rPr sz="882" spc="31" dirty="0">
                <a:latin typeface="等线"/>
                <a:cs typeface="等线"/>
              </a:rPr>
              <a:t>是</a:t>
            </a:r>
            <a:r>
              <a:rPr sz="882" spc="26" dirty="0">
                <a:latin typeface="等线"/>
                <a:cs typeface="等线"/>
              </a:rPr>
              <a:t>启</a:t>
            </a:r>
            <a:r>
              <a:rPr sz="882" spc="31" dirty="0">
                <a:latin typeface="等线"/>
                <a:cs typeface="等线"/>
              </a:rPr>
              <a:t>发式</a:t>
            </a:r>
            <a:r>
              <a:rPr sz="882" spc="26" dirty="0">
                <a:latin typeface="等线"/>
                <a:cs typeface="等线"/>
              </a:rPr>
              <a:t>，</a:t>
            </a:r>
            <a:r>
              <a:rPr sz="882" spc="31" dirty="0">
                <a:latin typeface="等线"/>
                <a:cs typeface="等线"/>
              </a:rPr>
              <a:t>比</a:t>
            </a:r>
            <a:r>
              <a:rPr sz="882" spc="26" dirty="0">
                <a:latin typeface="等线"/>
                <a:cs typeface="等线"/>
              </a:rPr>
              <a:t>如</a:t>
            </a:r>
            <a:r>
              <a:rPr sz="882" spc="31" dirty="0">
                <a:latin typeface="等线"/>
                <a:cs typeface="等线"/>
              </a:rPr>
              <a:t>，</a:t>
            </a:r>
            <a:r>
              <a:rPr sz="882" spc="26" dirty="0">
                <a:latin typeface="等线"/>
                <a:cs typeface="等线"/>
              </a:rPr>
              <a:t>“</a:t>
            </a:r>
            <a:r>
              <a:rPr sz="882" spc="31" dirty="0">
                <a:latin typeface="等线"/>
                <a:cs typeface="等线"/>
              </a:rPr>
              <a:t>下</a:t>
            </a:r>
            <a:r>
              <a:rPr sz="882" spc="26" dirty="0">
                <a:latin typeface="等线"/>
                <a:cs typeface="等线"/>
              </a:rPr>
              <a:t>面</a:t>
            </a:r>
            <a:r>
              <a:rPr sz="882" spc="31" dirty="0">
                <a:latin typeface="等线"/>
                <a:cs typeface="等线"/>
              </a:rPr>
              <a:t>讲</a:t>
            </a:r>
            <a:r>
              <a:rPr sz="882" spc="26" dirty="0">
                <a:latin typeface="等线"/>
                <a:cs typeface="等线"/>
              </a:rPr>
              <a:t>一</a:t>
            </a:r>
            <a:r>
              <a:rPr sz="882" spc="31" dirty="0">
                <a:latin typeface="等线"/>
                <a:cs typeface="等线"/>
              </a:rPr>
              <a:t>下使</a:t>
            </a:r>
            <a:r>
              <a:rPr sz="882" spc="26" dirty="0">
                <a:latin typeface="等线"/>
                <a:cs typeface="等线"/>
              </a:rPr>
              <a:t>用</a:t>
            </a:r>
            <a:r>
              <a:rPr sz="882" dirty="0">
                <a:latin typeface="等线"/>
                <a:cs typeface="等线"/>
              </a:rPr>
              <a:t>的 </a:t>
            </a:r>
            <a:r>
              <a:rPr sz="882" spc="4" dirty="0">
                <a:latin typeface="等线"/>
                <a:cs typeface="等线"/>
              </a:rPr>
              <a:t>方法</a:t>
            </a:r>
            <a:r>
              <a:rPr sz="882" dirty="0">
                <a:latin typeface="等线"/>
                <a:cs typeface="等线"/>
              </a:rPr>
              <a:t>”，</a:t>
            </a:r>
            <a:r>
              <a:rPr sz="882" spc="4" dirty="0">
                <a:latin typeface="等线"/>
                <a:cs typeface="等线"/>
              </a:rPr>
              <a:t>或</a:t>
            </a:r>
            <a:r>
              <a:rPr sz="882" dirty="0">
                <a:latin typeface="等线"/>
                <a:cs typeface="等线"/>
              </a:rPr>
              <a:t>者</a:t>
            </a:r>
            <a:r>
              <a:rPr sz="882" spc="4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“</a:t>
            </a:r>
            <a:r>
              <a:rPr sz="882" spc="4" dirty="0">
                <a:latin typeface="等线"/>
                <a:cs typeface="等线"/>
              </a:rPr>
              <a:t>那</a:t>
            </a:r>
            <a:r>
              <a:rPr sz="882" dirty="0">
                <a:latin typeface="等线"/>
                <a:cs typeface="等线"/>
              </a:rPr>
              <a:t>么</a:t>
            </a:r>
            <a:r>
              <a:rPr sz="882" spc="4" dirty="0">
                <a:latin typeface="等线"/>
                <a:cs typeface="等线"/>
              </a:rPr>
              <a:t>如</a:t>
            </a:r>
            <a:r>
              <a:rPr sz="882" dirty="0">
                <a:latin typeface="等线"/>
                <a:cs typeface="等线"/>
              </a:rPr>
              <a:t>何</a:t>
            </a:r>
            <a:r>
              <a:rPr sz="882" spc="4" dirty="0">
                <a:latin typeface="等线"/>
                <a:cs typeface="等线"/>
              </a:rPr>
              <a:t>使用</a:t>
            </a:r>
            <a:r>
              <a:rPr sz="882" dirty="0">
                <a:latin typeface="等线"/>
                <a:cs typeface="等线"/>
              </a:rPr>
              <a:t>呢</a:t>
            </a:r>
            <a:r>
              <a:rPr sz="882" spc="4" dirty="0">
                <a:latin typeface="等线"/>
                <a:cs typeface="等线"/>
              </a:rPr>
              <a:t>？</a:t>
            </a:r>
            <a:r>
              <a:rPr sz="882" dirty="0">
                <a:latin typeface="等线"/>
                <a:cs typeface="等线"/>
              </a:rPr>
              <a:t>”，</a:t>
            </a:r>
            <a:r>
              <a:rPr sz="882" spc="4" dirty="0">
                <a:latin typeface="等线"/>
                <a:cs typeface="等线"/>
              </a:rPr>
              <a:t>以此</a:t>
            </a:r>
            <a:r>
              <a:rPr sz="882" dirty="0">
                <a:latin typeface="等线"/>
                <a:cs typeface="等线"/>
              </a:rPr>
              <a:t>类</a:t>
            </a:r>
            <a:r>
              <a:rPr sz="882" spc="4" dirty="0">
                <a:latin typeface="等线"/>
                <a:cs typeface="等线"/>
              </a:rPr>
              <a:t>连</a:t>
            </a:r>
            <a:r>
              <a:rPr sz="882" dirty="0">
                <a:latin typeface="等线"/>
                <a:cs typeface="等线"/>
              </a:rPr>
              <a:t>接式</a:t>
            </a:r>
            <a:r>
              <a:rPr sz="882" spc="4" dirty="0">
                <a:latin typeface="等线"/>
                <a:cs typeface="等线"/>
              </a:rPr>
              <a:t>的句子 </a:t>
            </a:r>
            <a:r>
              <a:rPr sz="882" spc="31" dirty="0">
                <a:latin typeface="等线"/>
                <a:cs typeface="等线"/>
              </a:rPr>
              <a:t>来引</a:t>
            </a:r>
            <a:r>
              <a:rPr sz="882" spc="26" dirty="0">
                <a:latin typeface="等线"/>
                <a:cs typeface="等线"/>
              </a:rPr>
              <a:t>导</a:t>
            </a:r>
            <a:r>
              <a:rPr sz="882" spc="31" dirty="0">
                <a:latin typeface="等线"/>
                <a:cs typeface="等线"/>
              </a:rPr>
              <a:t>下</a:t>
            </a:r>
            <a:r>
              <a:rPr sz="882" spc="26" dirty="0">
                <a:latin typeface="等线"/>
                <a:cs typeface="等线"/>
              </a:rPr>
              <a:t>文</a:t>
            </a:r>
            <a:r>
              <a:rPr sz="882" spc="31" dirty="0">
                <a:latin typeface="等线"/>
                <a:cs typeface="等线"/>
              </a:rPr>
              <a:t>；其</a:t>
            </a:r>
            <a:r>
              <a:rPr sz="882" spc="26" dirty="0">
                <a:latin typeface="等线"/>
                <a:cs typeface="等线"/>
              </a:rPr>
              <a:t>二</a:t>
            </a:r>
            <a:r>
              <a:rPr sz="882" spc="31" dirty="0">
                <a:latin typeface="等线"/>
                <a:cs typeface="等线"/>
              </a:rPr>
              <a:t>是</a:t>
            </a:r>
            <a:r>
              <a:rPr sz="882" spc="26" dirty="0">
                <a:latin typeface="等线"/>
                <a:cs typeface="等线"/>
              </a:rPr>
              <a:t>总</a:t>
            </a:r>
            <a:r>
              <a:rPr sz="882" spc="31" dirty="0">
                <a:latin typeface="等线"/>
                <a:cs typeface="等线"/>
              </a:rPr>
              <a:t>结式</a:t>
            </a:r>
            <a:r>
              <a:rPr sz="882" spc="26" dirty="0">
                <a:latin typeface="等线"/>
                <a:cs typeface="等线"/>
              </a:rPr>
              <a:t>，</a:t>
            </a:r>
            <a:r>
              <a:rPr sz="882" spc="31" dirty="0">
                <a:latin typeface="等线"/>
                <a:cs typeface="等线"/>
              </a:rPr>
              <a:t>比</a:t>
            </a:r>
            <a:r>
              <a:rPr sz="882" spc="26" dirty="0">
                <a:latin typeface="等线"/>
                <a:cs typeface="等线"/>
              </a:rPr>
              <a:t>如</a:t>
            </a:r>
            <a:r>
              <a:rPr sz="882" spc="31" dirty="0">
                <a:latin typeface="等线"/>
                <a:cs typeface="等线"/>
              </a:rPr>
              <a:t>，</a:t>
            </a:r>
            <a:r>
              <a:rPr sz="882" spc="26" dirty="0">
                <a:latin typeface="等线"/>
                <a:cs typeface="等线"/>
              </a:rPr>
              <a:t>“</a:t>
            </a:r>
            <a:r>
              <a:rPr sz="882" spc="31" dirty="0">
                <a:latin typeface="等线"/>
                <a:cs typeface="等线"/>
              </a:rPr>
              <a:t>这</a:t>
            </a:r>
            <a:r>
              <a:rPr sz="882" spc="26" dirty="0">
                <a:latin typeface="等线"/>
                <a:cs typeface="等线"/>
              </a:rPr>
              <a:t>个</a:t>
            </a:r>
            <a:r>
              <a:rPr sz="882" spc="31" dirty="0">
                <a:latin typeface="等线"/>
                <a:cs typeface="等线"/>
              </a:rPr>
              <a:t>课</a:t>
            </a:r>
            <a:r>
              <a:rPr sz="882" spc="26" dirty="0">
                <a:latin typeface="等线"/>
                <a:cs typeface="等线"/>
              </a:rPr>
              <a:t>题</a:t>
            </a:r>
            <a:r>
              <a:rPr sz="882" spc="31" dirty="0">
                <a:latin typeface="等线"/>
                <a:cs typeface="等线"/>
              </a:rPr>
              <a:t>是一</a:t>
            </a:r>
            <a:r>
              <a:rPr sz="882" spc="26" dirty="0">
                <a:latin typeface="等线"/>
                <a:cs typeface="等线"/>
              </a:rPr>
              <a:t>项</a:t>
            </a:r>
            <a:r>
              <a:rPr sz="882" dirty="0">
                <a:latin typeface="等线"/>
                <a:cs typeface="等线"/>
              </a:rPr>
              <a:t>基 </a:t>
            </a:r>
            <a:r>
              <a:rPr sz="882" spc="31" dirty="0">
                <a:latin typeface="等线"/>
                <a:cs typeface="等线"/>
              </a:rPr>
              <a:t>于压</a:t>
            </a:r>
            <a:r>
              <a:rPr sz="882" spc="26" dirty="0">
                <a:latin typeface="等线"/>
                <a:cs typeface="等线"/>
              </a:rPr>
              <a:t>电</a:t>
            </a:r>
            <a:r>
              <a:rPr sz="882" spc="31" dirty="0">
                <a:latin typeface="等线"/>
                <a:cs typeface="等线"/>
              </a:rPr>
              <a:t>物</a:t>
            </a:r>
            <a:r>
              <a:rPr sz="882" spc="26" dirty="0">
                <a:latin typeface="等线"/>
                <a:cs typeface="等线"/>
              </a:rPr>
              <a:t>理</a:t>
            </a:r>
            <a:r>
              <a:rPr sz="882" spc="31" dirty="0">
                <a:latin typeface="等线"/>
                <a:cs typeface="等线"/>
              </a:rPr>
              <a:t>学、</a:t>
            </a:r>
            <a:r>
              <a:rPr sz="882" spc="26" dirty="0">
                <a:latin typeface="等线"/>
                <a:cs typeface="等线"/>
              </a:rPr>
              <a:t>交</a:t>
            </a:r>
            <a:r>
              <a:rPr sz="882" spc="31" dirty="0">
                <a:latin typeface="等线"/>
                <a:cs typeface="等线"/>
              </a:rPr>
              <a:t>叉</a:t>
            </a:r>
            <a:r>
              <a:rPr sz="882" spc="26" dirty="0">
                <a:latin typeface="等线"/>
                <a:cs typeface="等线"/>
              </a:rPr>
              <a:t>性</a:t>
            </a:r>
            <a:r>
              <a:rPr sz="882" spc="31" dirty="0">
                <a:latin typeface="等线"/>
                <a:cs typeface="等线"/>
              </a:rPr>
              <a:t>和应</a:t>
            </a:r>
            <a:r>
              <a:rPr sz="882" spc="26" dirty="0">
                <a:latin typeface="等线"/>
                <a:cs typeface="等线"/>
              </a:rPr>
              <a:t>用</a:t>
            </a:r>
            <a:r>
              <a:rPr sz="882" spc="31" dirty="0">
                <a:latin typeface="等线"/>
                <a:cs typeface="等线"/>
              </a:rPr>
              <a:t>导</a:t>
            </a:r>
            <a:r>
              <a:rPr sz="882" spc="26" dirty="0">
                <a:latin typeface="等线"/>
                <a:cs typeface="等线"/>
              </a:rPr>
              <a:t>向</a:t>
            </a:r>
            <a:r>
              <a:rPr sz="882" spc="31" dirty="0">
                <a:latin typeface="等线"/>
                <a:cs typeface="等线"/>
              </a:rPr>
              <a:t>非常</a:t>
            </a:r>
            <a:r>
              <a:rPr sz="882" spc="26" dirty="0">
                <a:latin typeface="等线"/>
                <a:cs typeface="等线"/>
              </a:rPr>
              <a:t>强</a:t>
            </a:r>
            <a:r>
              <a:rPr sz="882" spc="31" dirty="0">
                <a:latin typeface="等线"/>
                <a:cs typeface="等线"/>
              </a:rPr>
              <a:t>的</a:t>
            </a:r>
            <a:r>
              <a:rPr sz="882" spc="26" dirty="0">
                <a:latin typeface="等线"/>
                <a:cs typeface="等线"/>
              </a:rPr>
              <a:t>项</a:t>
            </a:r>
            <a:r>
              <a:rPr sz="882" spc="31" dirty="0">
                <a:latin typeface="等线"/>
                <a:cs typeface="等线"/>
              </a:rPr>
              <a:t>目</a:t>
            </a:r>
            <a:r>
              <a:rPr sz="882" spc="26" dirty="0">
                <a:latin typeface="等线"/>
                <a:cs typeface="等线"/>
              </a:rPr>
              <a:t>”</a:t>
            </a:r>
            <a:r>
              <a:rPr sz="882" spc="31" dirty="0">
                <a:latin typeface="等线"/>
                <a:cs typeface="等线"/>
              </a:rPr>
              <a:t>。</a:t>
            </a:r>
            <a:r>
              <a:rPr sz="882" spc="26" dirty="0">
                <a:latin typeface="等线"/>
                <a:cs typeface="等线"/>
              </a:rPr>
              <a:t>给</a:t>
            </a:r>
            <a:r>
              <a:rPr sz="882" dirty="0">
                <a:latin typeface="等线"/>
                <a:cs typeface="等线"/>
              </a:rPr>
              <a:t>作</a:t>
            </a:r>
            <a:endParaRPr sz="882">
              <a:latin typeface="等线"/>
              <a:cs typeface="等线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47055" y="388732"/>
            <a:ext cx="1159356" cy="285021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algn="just">
              <a:lnSpc>
                <a:spcPct val="121800"/>
              </a:lnSpc>
            </a:pPr>
            <a:r>
              <a:rPr sz="882" spc="13" dirty="0">
                <a:latin typeface="等线"/>
                <a:cs typeface="等线"/>
              </a:rPr>
              <a:t>者一个概括</a:t>
            </a:r>
            <a:r>
              <a:rPr sz="882" spc="9" dirty="0">
                <a:latin typeface="等线"/>
                <a:cs typeface="等线"/>
              </a:rPr>
              <a:t>的</a:t>
            </a:r>
            <a:r>
              <a:rPr sz="882" spc="13" dirty="0">
                <a:latin typeface="等线"/>
                <a:cs typeface="等线"/>
              </a:rPr>
              <a:t>索引，接下</a:t>
            </a:r>
            <a:r>
              <a:rPr sz="882" spc="9" dirty="0">
                <a:latin typeface="等线"/>
                <a:cs typeface="等线"/>
              </a:rPr>
              <a:t>来</a:t>
            </a:r>
            <a:r>
              <a:rPr sz="882" spc="13" dirty="0">
                <a:latin typeface="等线"/>
                <a:cs typeface="等线"/>
              </a:rPr>
              <a:t>的内容应该</a:t>
            </a:r>
            <a:r>
              <a:rPr sz="882" spc="9" dirty="0">
                <a:latin typeface="等线"/>
                <a:cs typeface="等线"/>
              </a:rPr>
              <a:t>是</a:t>
            </a:r>
            <a:r>
              <a:rPr sz="882" spc="13" dirty="0">
                <a:latin typeface="等线"/>
                <a:cs typeface="等线"/>
              </a:rPr>
              <a:t>：</a:t>
            </a:r>
            <a:r>
              <a:rPr sz="882" spc="-4" dirty="0">
                <a:latin typeface="Times New Roman"/>
                <a:cs typeface="Times New Roman"/>
              </a:rPr>
              <a:t>1</a:t>
            </a:r>
            <a:r>
              <a:rPr sz="882" spc="13" dirty="0">
                <a:latin typeface="Times New Roman"/>
                <a:cs typeface="Times New Roman"/>
              </a:rPr>
              <a:t>.</a:t>
            </a:r>
            <a:r>
              <a:rPr sz="882" spc="13" dirty="0">
                <a:latin typeface="等线"/>
                <a:cs typeface="等线"/>
              </a:rPr>
              <a:t>如何基</a:t>
            </a:r>
            <a:r>
              <a:rPr sz="882" spc="9" dirty="0">
                <a:latin typeface="等线"/>
                <a:cs typeface="等线"/>
              </a:rPr>
              <a:t>于</a:t>
            </a:r>
            <a:r>
              <a:rPr sz="882" dirty="0">
                <a:latin typeface="等线"/>
                <a:cs typeface="等线"/>
              </a:rPr>
              <a:t>压 </a:t>
            </a:r>
            <a:r>
              <a:rPr sz="882" spc="13" dirty="0">
                <a:latin typeface="等线"/>
                <a:cs typeface="等线"/>
              </a:rPr>
              <a:t>电物理学</a:t>
            </a:r>
            <a:r>
              <a:rPr sz="882" spc="9" dirty="0">
                <a:latin typeface="等线"/>
                <a:cs typeface="等线"/>
              </a:rPr>
              <a:t>？</a:t>
            </a:r>
            <a:r>
              <a:rPr sz="882" dirty="0">
                <a:latin typeface="Times New Roman"/>
                <a:cs typeface="Times New Roman"/>
              </a:rPr>
              <a:t>2</a:t>
            </a:r>
            <a:r>
              <a:rPr sz="882" spc="9" dirty="0">
                <a:latin typeface="Times New Roman"/>
                <a:cs typeface="Times New Roman"/>
              </a:rPr>
              <a:t>.</a:t>
            </a:r>
            <a:r>
              <a:rPr sz="882" spc="13" dirty="0">
                <a:latin typeface="等线"/>
                <a:cs typeface="等线"/>
              </a:rPr>
              <a:t>交叉性和应</a:t>
            </a:r>
            <a:r>
              <a:rPr sz="882" spc="9" dirty="0">
                <a:latin typeface="等线"/>
                <a:cs typeface="等线"/>
              </a:rPr>
              <a:t>用</a:t>
            </a:r>
            <a:r>
              <a:rPr sz="882" spc="13" dirty="0">
                <a:latin typeface="等线"/>
                <a:cs typeface="等线"/>
              </a:rPr>
              <a:t>导向分别指</a:t>
            </a:r>
            <a:r>
              <a:rPr sz="882" spc="9" dirty="0">
                <a:latin typeface="等线"/>
                <a:cs typeface="等线"/>
              </a:rPr>
              <a:t>的</a:t>
            </a:r>
            <a:r>
              <a:rPr sz="882" spc="13" dirty="0">
                <a:latin typeface="等线"/>
                <a:cs typeface="等线"/>
              </a:rPr>
              <a:t>是什么？不</a:t>
            </a:r>
            <a:r>
              <a:rPr sz="882" spc="9" dirty="0">
                <a:latin typeface="等线"/>
                <a:cs typeface="等线"/>
              </a:rPr>
              <a:t>论</a:t>
            </a:r>
            <a:r>
              <a:rPr sz="882" dirty="0">
                <a:latin typeface="等线"/>
                <a:cs typeface="等线"/>
              </a:rPr>
              <a:t>哪 </a:t>
            </a:r>
            <a:r>
              <a:rPr sz="882" spc="4" dirty="0">
                <a:latin typeface="等线"/>
                <a:cs typeface="等线"/>
              </a:rPr>
              <a:t>一种开头，都应按照逻辑的规则，把问题讲明白，表意连 </a:t>
            </a:r>
            <a:r>
              <a:rPr sz="882" spc="26" dirty="0">
                <a:latin typeface="等线"/>
                <a:cs typeface="等线"/>
              </a:rPr>
              <a:t>贯。逻</a:t>
            </a:r>
            <a:r>
              <a:rPr sz="882" spc="18" dirty="0">
                <a:latin typeface="等线"/>
                <a:cs typeface="等线"/>
              </a:rPr>
              <a:t>辑性</a:t>
            </a:r>
            <a:r>
              <a:rPr sz="882" spc="26" dirty="0">
                <a:latin typeface="等线"/>
                <a:cs typeface="等线"/>
              </a:rPr>
              <a:t>不通顺</a:t>
            </a:r>
            <a:r>
              <a:rPr sz="882" spc="18" dirty="0">
                <a:latin typeface="等线"/>
                <a:cs typeface="等线"/>
              </a:rPr>
              <a:t>的问</a:t>
            </a:r>
            <a:r>
              <a:rPr sz="882" spc="26" dirty="0">
                <a:latin typeface="等线"/>
                <a:cs typeface="等线"/>
              </a:rPr>
              <a:t>题可以</a:t>
            </a:r>
            <a:r>
              <a:rPr sz="882" spc="18" dirty="0">
                <a:latin typeface="等线"/>
                <a:cs typeface="等线"/>
              </a:rPr>
              <a:t>通</a:t>
            </a:r>
            <a:r>
              <a:rPr sz="882" spc="26" dirty="0">
                <a:latin typeface="等线"/>
                <a:cs typeface="等线"/>
              </a:rPr>
              <a:t>过</a:t>
            </a:r>
            <a:r>
              <a:rPr sz="882" spc="18" dirty="0">
                <a:latin typeface="等线"/>
                <a:cs typeface="等线"/>
              </a:rPr>
              <a:t>“</a:t>
            </a:r>
            <a:r>
              <a:rPr sz="882" spc="26" dirty="0">
                <a:latin typeface="等线"/>
                <a:cs typeface="等线"/>
              </a:rPr>
              <a:t>复读</a:t>
            </a:r>
            <a:r>
              <a:rPr sz="882" spc="22" dirty="0">
                <a:latin typeface="等线"/>
                <a:cs typeface="等线"/>
              </a:rPr>
              <a:t>”</a:t>
            </a:r>
            <a:r>
              <a:rPr sz="882" spc="26" dirty="0">
                <a:latin typeface="等线"/>
                <a:cs typeface="等线"/>
              </a:rPr>
              <a:t>和</a:t>
            </a:r>
            <a:r>
              <a:rPr sz="882" spc="22" dirty="0">
                <a:latin typeface="等线"/>
                <a:cs typeface="等线"/>
              </a:rPr>
              <a:t>“</a:t>
            </a:r>
            <a:r>
              <a:rPr sz="882" spc="26" dirty="0">
                <a:latin typeface="等线"/>
                <a:cs typeface="等线"/>
              </a:rPr>
              <a:t>回</a:t>
            </a:r>
            <a:r>
              <a:rPr sz="882" spc="18" dirty="0">
                <a:latin typeface="等线"/>
                <a:cs typeface="等线"/>
              </a:rPr>
              <a:t>读</a:t>
            </a:r>
            <a:r>
              <a:rPr sz="882" spc="22" dirty="0">
                <a:latin typeface="等线"/>
                <a:cs typeface="等线"/>
              </a:rPr>
              <a:t>”</a:t>
            </a:r>
            <a:r>
              <a:rPr sz="882" spc="26" dirty="0">
                <a:latin typeface="等线"/>
                <a:cs typeface="等线"/>
              </a:rPr>
              <a:t>的方式 </a:t>
            </a:r>
            <a:r>
              <a:rPr sz="882" spc="13" dirty="0">
                <a:latin typeface="等线"/>
                <a:cs typeface="等线"/>
              </a:rPr>
              <a:t>予以纠正，</a:t>
            </a:r>
            <a:r>
              <a:rPr sz="882" spc="9" dirty="0">
                <a:latin typeface="等线"/>
                <a:cs typeface="等线"/>
              </a:rPr>
              <a:t>避</a:t>
            </a:r>
            <a:r>
              <a:rPr sz="882" spc="13" dirty="0">
                <a:latin typeface="等线"/>
                <a:cs typeface="等线"/>
              </a:rPr>
              <a:t>免“观点来回跳跃”的毛病，去除无关</a:t>
            </a:r>
            <a:r>
              <a:rPr sz="882" spc="9" dirty="0">
                <a:latin typeface="等线"/>
                <a:cs typeface="等线"/>
              </a:rPr>
              <a:t>和</a:t>
            </a:r>
            <a:r>
              <a:rPr sz="882" spc="13" dirty="0">
                <a:latin typeface="等线"/>
                <a:cs typeface="等线"/>
              </a:rPr>
              <a:t>无意 </a:t>
            </a:r>
            <a:r>
              <a:rPr sz="882" dirty="0">
                <a:latin typeface="等线"/>
                <a:cs typeface="等线"/>
              </a:rPr>
              <a:t>义的语</a:t>
            </a:r>
            <a:r>
              <a:rPr sz="882" spc="-9" dirty="0">
                <a:latin typeface="等线"/>
                <a:cs typeface="等线"/>
              </a:rPr>
              <a:t>句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-9" dirty="0">
                <a:latin typeface="等线"/>
                <a:cs typeface="等线"/>
              </a:rPr>
              <a:t>或</a:t>
            </a:r>
            <a:r>
              <a:rPr sz="882" dirty="0">
                <a:latin typeface="等线"/>
                <a:cs typeface="等线"/>
              </a:rPr>
              <a:t>加入连</a:t>
            </a:r>
            <a:r>
              <a:rPr sz="882" spc="-9" dirty="0">
                <a:latin typeface="等线"/>
                <a:cs typeface="等线"/>
              </a:rPr>
              <a:t>接</a:t>
            </a:r>
            <a:r>
              <a:rPr sz="882" dirty="0">
                <a:latin typeface="等线"/>
                <a:cs typeface="等线"/>
              </a:rPr>
              <a:t>过</a:t>
            </a:r>
            <a:r>
              <a:rPr sz="882" spc="-9" dirty="0">
                <a:latin typeface="等线"/>
                <a:cs typeface="等线"/>
              </a:rPr>
              <a:t>渡</a:t>
            </a:r>
            <a:r>
              <a:rPr sz="882" dirty="0">
                <a:latin typeface="等线"/>
                <a:cs typeface="等线"/>
              </a:rPr>
              <a:t>，修复</a:t>
            </a:r>
            <a:r>
              <a:rPr sz="882" spc="-9" dirty="0">
                <a:latin typeface="等线"/>
                <a:cs typeface="等线"/>
              </a:rPr>
              <a:t>逻</a:t>
            </a:r>
            <a:r>
              <a:rPr sz="882" dirty="0">
                <a:latin typeface="等线"/>
                <a:cs typeface="等线"/>
              </a:rPr>
              <a:t>辑</a:t>
            </a:r>
            <a:r>
              <a:rPr sz="882" spc="-9" dirty="0">
                <a:latin typeface="等线"/>
                <a:cs typeface="等线"/>
              </a:rPr>
              <a:t>断</a:t>
            </a:r>
            <a:r>
              <a:rPr sz="882" dirty="0">
                <a:latin typeface="等线"/>
                <a:cs typeface="等线"/>
              </a:rPr>
              <a:t>层。举</a:t>
            </a:r>
            <a:r>
              <a:rPr sz="882" spc="-9" dirty="0">
                <a:latin typeface="等线"/>
                <a:cs typeface="等线"/>
              </a:rPr>
              <a:t>例</a:t>
            </a:r>
            <a:r>
              <a:rPr sz="882" dirty="0">
                <a:latin typeface="等线"/>
                <a:cs typeface="等线"/>
              </a:rPr>
              <a:t>如</a:t>
            </a:r>
            <a:r>
              <a:rPr sz="882" spc="-9" dirty="0">
                <a:latin typeface="等线"/>
                <a:cs typeface="等线"/>
              </a:rPr>
              <a:t>下</a:t>
            </a:r>
            <a:r>
              <a:rPr sz="882" dirty="0">
                <a:latin typeface="等线"/>
                <a:cs typeface="等线"/>
              </a:rPr>
              <a:t>：</a:t>
            </a:r>
            <a:endParaRPr sz="882">
              <a:latin typeface="等线"/>
              <a:cs typeface="等线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80090" y="504153"/>
            <a:ext cx="5886547" cy="5790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47267" y="269109"/>
            <a:ext cx="8336988" cy="63199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912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0816" y="3056070"/>
            <a:ext cx="135743" cy="58326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新教育</a:t>
            </a:r>
            <a:r>
              <a:rPr sz="882" spc="-9" dirty="0">
                <a:solidFill>
                  <a:srgbClr val="0070C0"/>
                </a:solidFill>
                <a:latin typeface="等线"/>
                <a:cs typeface="等线"/>
              </a:rPr>
              <a:t>时</a:t>
            </a:r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代</a:t>
            </a:r>
            <a:endParaRPr sz="882">
              <a:latin typeface="等线"/>
              <a:cs typeface="等线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02094" y="3308500"/>
            <a:ext cx="135743" cy="7956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latin typeface="Calibri Light"/>
                <a:cs typeface="Calibri Light"/>
              </a:rPr>
              <a:t>7</a:t>
            </a:r>
            <a:endParaRPr sz="882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55382" y="2829484"/>
            <a:ext cx="298800" cy="119902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971" i="1" dirty="0">
                <a:latin typeface="等线"/>
                <a:cs typeface="等线"/>
              </a:rPr>
              <a:t>表</a:t>
            </a:r>
            <a:r>
              <a:rPr sz="971" i="1" spc="-35" dirty="0">
                <a:latin typeface="等线"/>
                <a:cs typeface="等线"/>
              </a:rPr>
              <a:t> </a:t>
            </a:r>
            <a:r>
              <a:rPr sz="927" i="1" dirty="0">
                <a:latin typeface="Times New Roman"/>
                <a:cs typeface="Times New Roman"/>
              </a:rPr>
              <a:t>2</a:t>
            </a:r>
            <a:r>
              <a:rPr sz="927" i="1" spc="4" dirty="0">
                <a:latin typeface="Times New Roman"/>
                <a:cs typeface="Times New Roman"/>
              </a:rPr>
              <a:t> </a:t>
            </a:r>
            <a:r>
              <a:rPr sz="971" i="1" dirty="0">
                <a:latin typeface="等线"/>
                <a:cs typeface="等线"/>
              </a:rPr>
              <a:t>段落</a:t>
            </a:r>
            <a:r>
              <a:rPr sz="971" i="1" spc="-9" dirty="0">
                <a:latin typeface="等线"/>
                <a:cs typeface="等线"/>
              </a:rPr>
              <a:t>修</a:t>
            </a:r>
            <a:r>
              <a:rPr sz="971" i="1" dirty="0">
                <a:latin typeface="等线"/>
                <a:cs typeface="等线"/>
              </a:rPr>
              <a:t>改方式举例</a:t>
            </a:r>
            <a:endParaRPr sz="971">
              <a:latin typeface="等线"/>
              <a:cs typeface="等线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05170" y="4929049"/>
            <a:ext cx="122213" cy="37259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794" spc="-4" dirty="0">
                <a:latin typeface="Times New Roman"/>
                <a:cs typeface="Times New Roman"/>
              </a:rPr>
              <a:t>s</a:t>
            </a:r>
            <a:r>
              <a:rPr sz="794" dirty="0">
                <a:latin typeface="Times New Roman"/>
                <a:cs typeface="Times New Roman"/>
              </a:rPr>
              <a:t>a</a:t>
            </a:r>
            <a:r>
              <a:rPr sz="794" spc="-4" dirty="0">
                <a:latin typeface="Times New Roman"/>
                <a:cs typeface="Times New Roman"/>
              </a:rPr>
              <a:t>m</a:t>
            </a:r>
            <a:r>
              <a:rPr sz="794" dirty="0">
                <a:latin typeface="Times New Roman"/>
                <a:cs typeface="Times New Roman"/>
              </a:rPr>
              <a:t>ple</a:t>
            </a:r>
            <a:r>
              <a:rPr sz="794" spc="-4" dirty="0">
                <a:latin typeface="Times New Roman"/>
                <a:cs typeface="Times New Roman"/>
              </a:rPr>
              <a:t>s.</a:t>
            </a:r>
            <a:endParaRPr sz="794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25225" y="3505059"/>
            <a:ext cx="3185296" cy="296115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6164" indent="161934">
              <a:lnSpc>
                <a:spcPct val="121800"/>
              </a:lnSpc>
            </a:pPr>
            <a:r>
              <a:rPr sz="882" b="1" spc="31" dirty="0">
                <a:latin typeface="等线"/>
                <a:cs typeface="等线"/>
              </a:rPr>
              <a:t>句</a:t>
            </a:r>
            <a:r>
              <a:rPr sz="882" b="1" spc="26" dirty="0">
                <a:latin typeface="等线"/>
                <a:cs typeface="等线"/>
              </a:rPr>
              <a:t>子</a:t>
            </a:r>
            <a:r>
              <a:rPr sz="882" b="1" spc="31" dirty="0">
                <a:latin typeface="等线"/>
                <a:cs typeface="等线"/>
              </a:rPr>
              <a:t>的</a:t>
            </a:r>
            <a:r>
              <a:rPr sz="882" b="1" spc="26" dirty="0">
                <a:latin typeface="等线"/>
                <a:cs typeface="等线"/>
              </a:rPr>
              <a:t>逻辑</a:t>
            </a:r>
            <a:r>
              <a:rPr sz="882" b="1" spc="31" dirty="0">
                <a:latin typeface="等线"/>
                <a:cs typeface="等线"/>
              </a:rPr>
              <a:t>。</a:t>
            </a:r>
            <a:r>
              <a:rPr sz="882" spc="26" dirty="0">
                <a:latin typeface="等线"/>
                <a:cs typeface="等线"/>
              </a:rPr>
              <a:t>再</a:t>
            </a:r>
            <a:r>
              <a:rPr sz="882" spc="31" dirty="0">
                <a:latin typeface="等线"/>
                <a:cs typeface="等线"/>
              </a:rPr>
              <a:t>者</a:t>
            </a:r>
            <a:r>
              <a:rPr sz="882" spc="26" dirty="0">
                <a:latin typeface="等线"/>
                <a:cs typeface="等线"/>
              </a:rPr>
              <a:t>是句</a:t>
            </a:r>
            <a:r>
              <a:rPr sz="882" spc="31" dirty="0">
                <a:latin typeface="等线"/>
                <a:cs typeface="等线"/>
              </a:rPr>
              <a:t>子</a:t>
            </a:r>
            <a:r>
              <a:rPr sz="882" spc="26" dirty="0">
                <a:latin typeface="等线"/>
                <a:cs typeface="等线"/>
              </a:rPr>
              <a:t>的</a:t>
            </a:r>
            <a:r>
              <a:rPr sz="882" spc="31" dirty="0">
                <a:latin typeface="等线"/>
                <a:cs typeface="等线"/>
              </a:rPr>
              <a:t>写</a:t>
            </a:r>
            <a:r>
              <a:rPr sz="882" spc="26" dirty="0">
                <a:latin typeface="等线"/>
                <a:cs typeface="等线"/>
              </a:rPr>
              <a:t>作方</a:t>
            </a:r>
            <a:r>
              <a:rPr sz="882" spc="31" dirty="0">
                <a:latin typeface="等线"/>
                <a:cs typeface="等线"/>
              </a:rPr>
              <a:t>法</a:t>
            </a:r>
            <a:r>
              <a:rPr sz="882" spc="26" dirty="0">
                <a:latin typeface="等线"/>
                <a:cs typeface="等线"/>
              </a:rPr>
              <a:t>。</a:t>
            </a:r>
            <a:r>
              <a:rPr sz="882" spc="31" dirty="0">
                <a:latin typeface="等线"/>
                <a:cs typeface="等线"/>
              </a:rPr>
              <a:t>一</a:t>
            </a:r>
            <a:r>
              <a:rPr sz="882" spc="26" dirty="0">
                <a:latin typeface="等线"/>
                <a:cs typeface="等线"/>
              </a:rPr>
              <a:t>句中</a:t>
            </a:r>
            <a:r>
              <a:rPr sz="882" spc="31" dirty="0">
                <a:latin typeface="等线"/>
                <a:cs typeface="等线"/>
              </a:rPr>
              <a:t>若</a:t>
            </a:r>
            <a:r>
              <a:rPr sz="882" spc="26" dirty="0">
                <a:latin typeface="等线"/>
                <a:cs typeface="等线"/>
              </a:rPr>
              <a:t>出现 </a:t>
            </a:r>
            <a:r>
              <a:rPr sz="882" spc="4" dirty="0">
                <a:latin typeface="等线"/>
                <a:cs typeface="等线"/>
              </a:rPr>
              <a:t>三个以上存在逻辑关联的事物，对于一般读者来说，就在 语句的理解上产生了难度。从操作层面来说，如果一个句 </a:t>
            </a:r>
            <a:r>
              <a:rPr sz="882" dirty="0">
                <a:latin typeface="等线"/>
                <a:cs typeface="等线"/>
              </a:rPr>
              <a:t>子超过了 </a:t>
            </a:r>
            <a:r>
              <a:rPr sz="882" spc="-53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rd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文档的</a:t>
            </a:r>
            <a:r>
              <a:rPr sz="882" spc="-9" dirty="0">
                <a:latin typeface="等线"/>
                <a:cs typeface="等线"/>
              </a:rPr>
              <a:t>四</a:t>
            </a:r>
            <a:r>
              <a:rPr sz="882" dirty="0">
                <a:latin typeface="等线"/>
                <a:cs typeface="等线"/>
              </a:rPr>
              <a:t>行，就一定</a:t>
            </a:r>
            <a:r>
              <a:rPr sz="882" spc="-9" dirty="0">
                <a:latin typeface="等线"/>
                <a:cs typeface="等线"/>
              </a:rPr>
              <a:t>要</a:t>
            </a:r>
            <a:r>
              <a:rPr sz="882" dirty="0">
                <a:latin typeface="等线"/>
                <a:cs typeface="等线"/>
              </a:rPr>
              <a:t>想办法缩减</a:t>
            </a:r>
            <a:r>
              <a:rPr sz="882" spc="-9" dirty="0">
                <a:latin typeface="等线"/>
                <a:cs typeface="等线"/>
              </a:rPr>
              <a:t>或</a:t>
            </a:r>
            <a:r>
              <a:rPr sz="882" dirty="0">
                <a:latin typeface="等线"/>
                <a:cs typeface="等线"/>
              </a:rPr>
              <a:t>分割， </a:t>
            </a:r>
            <a:r>
              <a:rPr sz="882" spc="4" dirty="0">
                <a:latin typeface="等线"/>
                <a:cs typeface="等线"/>
              </a:rPr>
              <a:t>多数读者的大脑不足以处理三行以上的长句信息。例如， 把一个含两层关系的句子，分割成两个各含一层关系的句 子，读起来就会轻松得多。总体的写作宗旨就是尽量把一 个复杂句分割成多个简单句。这样做虽然读来稍显啰嗦， 但必定可以将事情缘由表达清晰。通过写作者对文章重读 第二、三遍，感到句子太短需重新组合的时候，再做适当 合并也来得及。科技文章与文学作品有别，科技文章首先 要把事情讲清楚，然后才轮到文字与句法层面的考究和美 感，如为了避免重复使用相同的词汇，转而使用合适的同 </a:t>
            </a:r>
            <a:r>
              <a:rPr sz="882" dirty="0">
                <a:latin typeface="等线"/>
                <a:cs typeface="等线"/>
              </a:rPr>
              <a:t>义词替</a:t>
            </a:r>
            <a:r>
              <a:rPr sz="882" spc="-9" dirty="0">
                <a:latin typeface="等线"/>
                <a:cs typeface="等线"/>
              </a:rPr>
              <a:t>代</a:t>
            </a:r>
            <a:r>
              <a:rPr sz="882" dirty="0">
                <a:latin typeface="等线"/>
                <a:cs typeface="等线"/>
              </a:rPr>
              <a:t>等</a:t>
            </a:r>
            <a:r>
              <a:rPr sz="882" spc="-9" dirty="0">
                <a:latin typeface="等线"/>
                <a:cs typeface="等线"/>
              </a:rPr>
              <a:t>等</a:t>
            </a:r>
            <a:r>
              <a:rPr sz="882" dirty="0">
                <a:latin typeface="等线"/>
                <a:cs typeface="等线"/>
              </a:rPr>
              <a:t>。</a:t>
            </a:r>
            <a:endParaRPr sz="882">
              <a:latin typeface="等线"/>
              <a:cs typeface="等线"/>
            </a:endParaRPr>
          </a:p>
          <a:p>
            <a:pPr marL="11206" marR="4483" indent="161934">
              <a:lnSpc>
                <a:spcPct val="121900"/>
              </a:lnSpc>
              <a:spcBef>
                <a:spcPts val="260"/>
              </a:spcBef>
            </a:pPr>
            <a:r>
              <a:rPr sz="882" b="1" spc="31" dirty="0">
                <a:latin typeface="等线"/>
                <a:cs typeface="等线"/>
              </a:rPr>
              <a:t>词</a:t>
            </a:r>
            <a:r>
              <a:rPr sz="882" b="1" spc="26" dirty="0">
                <a:latin typeface="等线"/>
                <a:cs typeface="等线"/>
              </a:rPr>
              <a:t>汇</a:t>
            </a:r>
            <a:r>
              <a:rPr sz="882" b="1" spc="31" dirty="0">
                <a:latin typeface="等线"/>
                <a:cs typeface="等线"/>
              </a:rPr>
              <a:t>。</a:t>
            </a:r>
            <a:r>
              <a:rPr sz="882" spc="26" dirty="0">
                <a:latin typeface="等线"/>
                <a:cs typeface="等线"/>
              </a:rPr>
              <a:t>最后</a:t>
            </a:r>
            <a:r>
              <a:rPr sz="882" spc="31" dirty="0">
                <a:latin typeface="等线"/>
                <a:cs typeface="等线"/>
              </a:rPr>
              <a:t>是</a:t>
            </a:r>
            <a:r>
              <a:rPr sz="882" spc="26" dirty="0">
                <a:latin typeface="等线"/>
                <a:cs typeface="等线"/>
              </a:rPr>
              <a:t>词</a:t>
            </a:r>
            <a:r>
              <a:rPr sz="882" spc="31" dirty="0">
                <a:latin typeface="等线"/>
                <a:cs typeface="等线"/>
              </a:rPr>
              <a:t>语</a:t>
            </a:r>
            <a:r>
              <a:rPr sz="882" spc="26" dirty="0">
                <a:latin typeface="等线"/>
                <a:cs typeface="等线"/>
              </a:rPr>
              <a:t>的考</a:t>
            </a:r>
            <a:r>
              <a:rPr sz="882" spc="31" dirty="0">
                <a:latin typeface="等线"/>
                <a:cs typeface="等线"/>
              </a:rPr>
              <a:t>究</a:t>
            </a:r>
            <a:r>
              <a:rPr sz="882" spc="26" dirty="0">
                <a:latin typeface="等线"/>
                <a:cs typeface="等线"/>
              </a:rPr>
              <a:t>。</a:t>
            </a:r>
            <a:r>
              <a:rPr sz="882" spc="31" dirty="0">
                <a:latin typeface="等线"/>
                <a:cs typeface="等线"/>
              </a:rPr>
              <a:t>科</a:t>
            </a:r>
            <a:r>
              <a:rPr sz="882" spc="26" dirty="0">
                <a:latin typeface="等线"/>
                <a:cs typeface="等线"/>
              </a:rPr>
              <a:t>技论</a:t>
            </a:r>
            <a:r>
              <a:rPr sz="882" spc="31" dirty="0">
                <a:latin typeface="等线"/>
                <a:cs typeface="等线"/>
              </a:rPr>
              <a:t>文</a:t>
            </a:r>
            <a:r>
              <a:rPr sz="882" spc="26" dirty="0">
                <a:latin typeface="等线"/>
                <a:cs typeface="等线"/>
              </a:rPr>
              <a:t>写</a:t>
            </a:r>
            <a:r>
              <a:rPr sz="882" spc="31" dirty="0">
                <a:latin typeface="等线"/>
                <a:cs typeface="等线"/>
              </a:rPr>
              <a:t>作</a:t>
            </a:r>
            <a:r>
              <a:rPr sz="882" spc="26" dirty="0">
                <a:latin typeface="等线"/>
                <a:cs typeface="等线"/>
              </a:rPr>
              <a:t>并非</a:t>
            </a:r>
            <a:r>
              <a:rPr sz="882" spc="31" dirty="0">
                <a:latin typeface="等线"/>
                <a:cs typeface="等线"/>
              </a:rPr>
              <a:t>文</a:t>
            </a:r>
            <a:r>
              <a:rPr sz="882" spc="26" dirty="0">
                <a:latin typeface="等线"/>
                <a:cs typeface="等线"/>
              </a:rPr>
              <a:t>学创 </a:t>
            </a:r>
            <a:r>
              <a:rPr sz="882" spc="4" dirty="0">
                <a:latin typeface="等线"/>
                <a:cs typeface="等线"/>
              </a:rPr>
              <a:t>作，除了专业词汇以外，无需刻意展示词汇量的丰富。具 体而言，要</a:t>
            </a:r>
            <a:r>
              <a:rPr sz="882" dirty="0">
                <a:latin typeface="等线"/>
                <a:cs typeface="等线"/>
              </a:rPr>
              <a:t>用</a:t>
            </a:r>
            <a:r>
              <a:rPr sz="882" spc="4" dirty="0">
                <a:latin typeface="等线"/>
                <a:cs typeface="等线"/>
              </a:rPr>
              <a:t>小词、不用</a:t>
            </a:r>
            <a:r>
              <a:rPr sz="882" dirty="0">
                <a:latin typeface="等线"/>
                <a:cs typeface="等线"/>
              </a:rPr>
              <a:t>大</a:t>
            </a:r>
            <a:r>
              <a:rPr sz="882" spc="4" dirty="0">
                <a:latin typeface="等线"/>
                <a:cs typeface="等线"/>
              </a:rPr>
              <a:t>词，比如</a:t>
            </a:r>
            <a:r>
              <a:rPr sz="882" dirty="0">
                <a:latin typeface="等线"/>
                <a:cs typeface="等线"/>
              </a:rPr>
              <a:t>能用 </a:t>
            </a:r>
            <a:r>
              <a:rPr sz="882" spc="-44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Us</a:t>
            </a:r>
            <a:r>
              <a:rPr sz="882" spc="4" dirty="0">
                <a:latin typeface="Times New Roman"/>
                <a:cs typeface="Times New Roman"/>
              </a:rPr>
              <a:t>e</a:t>
            </a:r>
            <a:r>
              <a:rPr sz="882" spc="4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就不</a:t>
            </a:r>
            <a:r>
              <a:rPr sz="882" spc="4" dirty="0">
                <a:latin typeface="等线"/>
                <a:cs typeface="等线"/>
              </a:rPr>
              <a:t>要</a:t>
            </a:r>
            <a:r>
              <a:rPr sz="882" dirty="0">
                <a:latin typeface="等线"/>
                <a:cs typeface="等线"/>
              </a:rPr>
              <a:t>用 </a:t>
            </a:r>
            <a:r>
              <a:rPr sz="882" dirty="0">
                <a:latin typeface="Times New Roman"/>
                <a:cs typeface="Times New Roman"/>
              </a:rPr>
              <a:t>U</a:t>
            </a:r>
            <a:r>
              <a:rPr sz="882" spc="-4" dirty="0">
                <a:latin typeface="Times New Roman"/>
                <a:cs typeface="Times New Roman"/>
              </a:rPr>
              <a:t>tiliz</a:t>
            </a:r>
            <a:r>
              <a:rPr sz="882" spc="13" dirty="0">
                <a:latin typeface="Times New Roman"/>
                <a:cs typeface="Times New Roman"/>
              </a:rPr>
              <a:t>e</a:t>
            </a:r>
            <a:r>
              <a:rPr sz="882" spc="13" dirty="0">
                <a:latin typeface="等线"/>
                <a:cs typeface="等线"/>
              </a:rPr>
              <a:t>。而</a:t>
            </a:r>
            <a:r>
              <a:rPr sz="882" spc="18" dirty="0">
                <a:latin typeface="等线"/>
                <a:cs typeface="等线"/>
              </a:rPr>
              <a:t>就</a:t>
            </a:r>
            <a:r>
              <a:rPr sz="882" spc="13" dirty="0">
                <a:latin typeface="等线"/>
                <a:cs typeface="等线"/>
              </a:rPr>
              <a:t>形容词来说</a:t>
            </a:r>
            <a:r>
              <a:rPr sz="882" spc="18" dirty="0">
                <a:latin typeface="等线"/>
                <a:cs typeface="等线"/>
              </a:rPr>
              <a:t>，</a:t>
            </a:r>
            <a:r>
              <a:rPr sz="882" spc="13" dirty="0">
                <a:latin typeface="等线"/>
                <a:cs typeface="等线"/>
              </a:rPr>
              <a:t>凡是复杂花</a:t>
            </a:r>
            <a:r>
              <a:rPr sz="882" spc="18" dirty="0">
                <a:latin typeface="等线"/>
                <a:cs typeface="等线"/>
              </a:rPr>
              <a:t>哨</a:t>
            </a:r>
            <a:r>
              <a:rPr sz="882" spc="13" dirty="0">
                <a:latin typeface="等线"/>
                <a:cs typeface="等线"/>
              </a:rPr>
              <a:t>的能删去则</a:t>
            </a:r>
            <a:r>
              <a:rPr sz="882" spc="18" dirty="0">
                <a:latin typeface="等线"/>
                <a:cs typeface="等线"/>
              </a:rPr>
              <a:t>删</a:t>
            </a:r>
            <a:r>
              <a:rPr sz="882" spc="13" dirty="0">
                <a:latin typeface="等线"/>
                <a:cs typeface="等线"/>
              </a:rPr>
              <a:t>去， </a:t>
            </a:r>
            <a:r>
              <a:rPr sz="882" dirty="0">
                <a:latin typeface="等线"/>
                <a:cs typeface="等线"/>
              </a:rPr>
              <a:t>应保证</a:t>
            </a:r>
            <a:r>
              <a:rPr sz="882" spc="-9" dirty="0">
                <a:latin typeface="等线"/>
                <a:cs typeface="等线"/>
              </a:rPr>
              <a:t>用</a:t>
            </a:r>
            <a:r>
              <a:rPr sz="882" dirty="0">
                <a:latin typeface="等线"/>
                <a:cs typeface="等线"/>
              </a:rPr>
              <a:t>词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平实。</a:t>
            </a:r>
            <a:endParaRPr sz="882">
              <a:latin typeface="等线"/>
              <a:cs typeface="等线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01724" y="6141160"/>
            <a:ext cx="135743" cy="16304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dirty="0">
                <a:latin typeface="Times New Roman"/>
                <a:cs typeface="Times New Roman"/>
              </a:rPr>
              <a:t>2</a:t>
            </a:r>
            <a:r>
              <a:rPr sz="882" b="1" spc="-4" dirty="0">
                <a:latin typeface="Times New Roman"/>
                <a:cs typeface="Times New Roman"/>
              </a:rPr>
              <a:t>.</a:t>
            </a:r>
            <a:r>
              <a:rPr sz="882" b="1" dirty="0">
                <a:latin typeface="Times New Roman"/>
                <a:cs typeface="Times New Roman"/>
              </a:rPr>
              <a:t>3</a:t>
            </a:r>
            <a:endParaRPr sz="882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04786" y="4724767"/>
            <a:ext cx="135743" cy="125561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dirty="0">
                <a:latin typeface="等线"/>
                <a:cs typeface="等线"/>
              </a:rPr>
              <a:t>科技论</a:t>
            </a:r>
            <a:r>
              <a:rPr sz="882" b="1" spc="-9" dirty="0">
                <a:latin typeface="等线"/>
                <a:cs typeface="等线"/>
              </a:rPr>
              <a:t>文</a:t>
            </a:r>
            <a:r>
              <a:rPr sz="882" b="1" dirty="0">
                <a:latin typeface="等线"/>
                <a:cs typeface="等线"/>
              </a:rPr>
              <a:t>的</a:t>
            </a:r>
            <a:r>
              <a:rPr sz="882" b="1" spc="-9" dirty="0">
                <a:latin typeface="等线"/>
                <a:cs typeface="等线"/>
              </a:rPr>
              <a:t>结</a:t>
            </a:r>
            <a:r>
              <a:rPr sz="882" b="1" dirty="0">
                <a:latin typeface="等线"/>
                <a:cs typeface="等线"/>
              </a:rPr>
              <a:t>构与写</a:t>
            </a:r>
            <a:r>
              <a:rPr sz="882" b="1" spc="-9" dirty="0">
                <a:latin typeface="等线"/>
                <a:cs typeface="等线"/>
              </a:rPr>
              <a:t>法</a:t>
            </a:r>
            <a:r>
              <a:rPr sz="882" b="1" dirty="0">
                <a:latin typeface="等线"/>
                <a:cs typeface="等线"/>
              </a:rPr>
              <a:t>】</a:t>
            </a:r>
            <a:endParaRPr sz="882">
              <a:latin typeface="等线"/>
              <a:cs typeface="等线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03346" y="3502937"/>
            <a:ext cx="1987467" cy="296339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indent="161934">
              <a:lnSpc>
                <a:spcPct val="121800"/>
              </a:lnSpc>
            </a:pPr>
            <a:r>
              <a:rPr sz="882" spc="26" dirty="0">
                <a:latin typeface="等线"/>
                <a:cs typeface="等线"/>
              </a:rPr>
              <a:t>一篇科技</a:t>
            </a:r>
            <a:r>
              <a:rPr sz="882" spc="31" dirty="0">
                <a:latin typeface="等线"/>
                <a:cs typeface="等线"/>
              </a:rPr>
              <a:t>论</a:t>
            </a:r>
            <a:r>
              <a:rPr sz="882" spc="26" dirty="0">
                <a:latin typeface="等线"/>
                <a:cs typeface="等线"/>
              </a:rPr>
              <a:t>文有如下</a:t>
            </a:r>
            <a:r>
              <a:rPr sz="882" spc="31" dirty="0">
                <a:latin typeface="等线"/>
                <a:cs typeface="等线"/>
              </a:rPr>
              <a:t>几</a:t>
            </a:r>
            <a:r>
              <a:rPr sz="882" spc="26" dirty="0">
                <a:latin typeface="等线"/>
                <a:cs typeface="等线"/>
              </a:rPr>
              <a:t>个主要部</a:t>
            </a:r>
            <a:r>
              <a:rPr sz="882" spc="31" dirty="0">
                <a:latin typeface="等线"/>
                <a:cs typeface="等线"/>
              </a:rPr>
              <a:t>分</a:t>
            </a:r>
            <a:r>
              <a:rPr sz="882" spc="26" dirty="0">
                <a:latin typeface="等线"/>
                <a:cs typeface="等线"/>
              </a:rPr>
              <a:t>组成：标</a:t>
            </a:r>
            <a:r>
              <a:rPr sz="882" spc="31" dirty="0">
                <a:latin typeface="等线"/>
                <a:cs typeface="等线"/>
              </a:rPr>
              <a:t>题</a:t>
            </a:r>
            <a:r>
              <a:rPr sz="882" spc="26" dirty="0">
                <a:latin typeface="等线"/>
                <a:cs typeface="等线"/>
              </a:rPr>
              <a:t>、摘要、 </a:t>
            </a:r>
            <a:r>
              <a:rPr sz="882" spc="4" dirty="0">
                <a:latin typeface="等线"/>
                <a:cs typeface="等线"/>
              </a:rPr>
              <a:t>前言和绪论（引言）、实验（解析）过程、结果与讨论、 </a:t>
            </a:r>
            <a:r>
              <a:rPr sz="882" dirty="0">
                <a:latin typeface="等线"/>
                <a:cs typeface="等线"/>
              </a:rPr>
              <a:t>结论、</a:t>
            </a:r>
            <a:r>
              <a:rPr sz="882" spc="-9" dirty="0">
                <a:latin typeface="等线"/>
                <a:cs typeface="等线"/>
              </a:rPr>
              <a:t>参</a:t>
            </a:r>
            <a:r>
              <a:rPr sz="882" dirty="0">
                <a:latin typeface="等线"/>
                <a:cs typeface="等线"/>
              </a:rPr>
              <a:t>考</a:t>
            </a:r>
            <a:r>
              <a:rPr sz="882" spc="-9" dirty="0">
                <a:latin typeface="等线"/>
                <a:cs typeface="等线"/>
              </a:rPr>
              <a:t>文</a:t>
            </a:r>
            <a:r>
              <a:rPr sz="882" dirty="0">
                <a:latin typeface="等线"/>
                <a:cs typeface="等线"/>
              </a:rPr>
              <a:t>献。其</a:t>
            </a:r>
            <a:r>
              <a:rPr sz="882" spc="-9" dirty="0">
                <a:latin typeface="等线"/>
                <a:cs typeface="等线"/>
              </a:rPr>
              <a:t>中</a:t>
            </a:r>
            <a:r>
              <a:rPr sz="882" dirty="0">
                <a:latin typeface="等线"/>
                <a:cs typeface="等线"/>
              </a:rPr>
              <a:t>摘</a:t>
            </a:r>
            <a:r>
              <a:rPr sz="882" spc="-9" dirty="0">
                <a:latin typeface="等线"/>
                <a:cs typeface="等线"/>
              </a:rPr>
              <a:t>要</a:t>
            </a:r>
            <a:r>
              <a:rPr sz="882" dirty="0">
                <a:latin typeface="等线"/>
                <a:cs typeface="等线"/>
              </a:rPr>
              <a:t>的结</a:t>
            </a:r>
            <a:r>
              <a:rPr sz="882" spc="-9" dirty="0">
                <a:latin typeface="等线"/>
                <a:cs typeface="等线"/>
              </a:rPr>
              <a:t>构</a:t>
            </a:r>
            <a:r>
              <a:rPr sz="882" dirty="0">
                <a:latin typeface="等线"/>
                <a:cs typeface="等线"/>
              </a:rPr>
              <a:t>是</a:t>
            </a:r>
            <a:r>
              <a:rPr sz="882" spc="-26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4" dirty="0">
                <a:latin typeface="Times New Roman"/>
                <a:cs typeface="Times New Roman"/>
              </a:rPr>
              <a:t>h</a:t>
            </a:r>
            <a:r>
              <a:rPr sz="882" dirty="0">
                <a:latin typeface="Times New Roman"/>
                <a:cs typeface="Times New Roman"/>
              </a:rPr>
              <a:t>y</a:t>
            </a:r>
            <a:r>
              <a:rPr sz="882" spc="-1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+</a:t>
            </a:r>
            <a:r>
              <a:rPr sz="882" spc="-1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Wh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t</a:t>
            </a:r>
            <a:r>
              <a:rPr sz="882" spc="-1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+</a:t>
            </a:r>
            <a:r>
              <a:rPr sz="882" spc="-13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Ho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9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+ (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dirty="0">
                <a:latin typeface="Times New Roman"/>
                <a:cs typeface="Times New Roman"/>
              </a:rPr>
              <a:t>ore </a:t>
            </a:r>
            <a:r>
              <a:rPr sz="882" spc="-110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w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at</a:t>
            </a:r>
            <a:r>
              <a:rPr sz="882" dirty="0">
                <a:latin typeface="Times New Roman"/>
                <a:cs typeface="Times New Roman"/>
              </a:rPr>
              <a:t>)</a:t>
            </a:r>
            <a:r>
              <a:rPr sz="882" dirty="0">
                <a:latin typeface="等线"/>
                <a:cs typeface="等线"/>
              </a:rPr>
              <a:t>；</a:t>
            </a:r>
            <a:r>
              <a:rPr sz="882" spc="4" dirty="0">
                <a:latin typeface="等线"/>
                <a:cs typeface="等线"/>
              </a:rPr>
              <a:t>前言</a:t>
            </a:r>
            <a:r>
              <a:rPr sz="882" dirty="0">
                <a:latin typeface="等线"/>
                <a:cs typeface="等线"/>
              </a:rPr>
              <a:t>和</a:t>
            </a:r>
            <a:r>
              <a:rPr sz="882" spc="4" dirty="0">
                <a:latin typeface="等线"/>
                <a:cs typeface="等线"/>
              </a:rPr>
              <a:t>绪论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4" dirty="0">
                <a:latin typeface="等线"/>
                <a:cs typeface="等线"/>
              </a:rPr>
              <a:t>结构</a:t>
            </a:r>
            <a:r>
              <a:rPr sz="882" dirty="0">
                <a:latin typeface="等线"/>
                <a:cs typeface="等线"/>
              </a:rPr>
              <a:t>是 </a:t>
            </a:r>
            <a:r>
              <a:rPr sz="882" spc="-53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Why</a:t>
            </a:r>
            <a:r>
              <a:rPr sz="882" spc="101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+</a:t>
            </a:r>
            <a:r>
              <a:rPr sz="882" spc="106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4" dirty="0">
                <a:latin typeface="Times New Roman"/>
                <a:cs typeface="Times New Roman"/>
              </a:rPr>
              <a:t>h</a:t>
            </a:r>
            <a:r>
              <a:rPr sz="882" spc="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等线"/>
                <a:cs typeface="等线"/>
              </a:rPr>
              <a:t>、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4" dirty="0">
                <a:latin typeface="Times New Roman"/>
                <a:cs typeface="Times New Roman"/>
              </a:rPr>
              <a:t>h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spc="4" dirty="0">
                <a:latin typeface="Times New Roman"/>
                <a:cs typeface="Times New Roman"/>
              </a:rPr>
              <a:t>n</a:t>
            </a:r>
            <a:r>
              <a:rPr sz="882" dirty="0">
                <a:latin typeface="等线"/>
                <a:cs typeface="等线"/>
              </a:rPr>
              <a:t>＆ </a:t>
            </a:r>
            <a:r>
              <a:rPr sz="882" dirty="0">
                <a:latin typeface="Times New Roman"/>
                <a:cs typeface="Times New Roman"/>
              </a:rPr>
              <a:t>Wh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re </a:t>
            </a:r>
            <a:r>
              <a:rPr sz="882" spc="-110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+</a:t>
            </a:r>
            <a:r>
              <a:rPr sz="882" spc="97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Wh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spc="-4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等线"/>
                <a:cs typeface="等线"/>
              </a:rPr>
              <a:t>；实验（</a:t>
            </a:r>
            <a:r>
              <a:rPr sz="882" spc="4" dirty="0">
                <a:latin typeface="等线"/>
                <a:cs typeface="等线"/>
              </a:rPr>
              <a:t>解</a:t>
            </a:r>
            <a:r>
              <a:rPr sz="882" dirty="0">
                <a:latin typeface="等线"/>
                <a:cs typeface="等线"/>
              </a:rPr>
              <a:t>析）过程这</a:t>
            </a:r>
            <a:r>
              <a:rPr sz="882" spc="4" dirty="0">
                <a:latin typeface="等线"/>
                <a:cs typeface="等线"/>
              </a:rPr>
              <a:t>部</a:t>
            </a:r>
            <a:r>
              <a:rPr sz="882" dirty="0">
                <a:latin typeface="等线"/>
                <a:cs typeface="等线"/>
              </a:rPr>
              <a:t>分根据科技</a:t>
            </a:r>
            <a:r>
              <a:rPr sz="882" spc="4" dirty="0">
                <a:latin typeface="等线"/>
                <a:cs typeface="等线"/>
              </a:rPr>
              <a:t>论</a:t>
            </a:r>
            <a:r>
              <a:rPr sz="882" dirty="0">
                <a:latin typeface="等线"/>
                <a:cs typeface="等线"/>
              </a:rPr>
              <a:t>文的 </a:t>
            </a:r>
            <a:r>
              <a:rPr sz="882" spc="4" dirty="0">
                <a:latin typeface="等线"/>
                <a:cs typeface="等线"/>
              </a:rPr>
              <a:t>具体</a:t>
            </a:r>
            <a:r>
              <a:rPr sz="882" dirty="0">
                <a:latin typeface="等线"/>
                <a:cs typeface="等线"/>
              </a:rPr>
              <a:t>类</a:t>
            </a:r>
            <a:r>
              <a:rPr sz="882" spc="4" dirty="0">
                <a:latin typeface="等线"/>
                <a:cs typeface="等线"/>
              </a:rPr>
              <a:t>型</a:t>
            </a:r>
            <a:r>
              <a:rPr sz="882" dirty="0">
                <a:latin typeface="等线"/>
                <a:cs typeface="等线"/>
              </a:rPr>
              <a:t>不同</a:t>
            </a:r>
            <a:r>
              <a:rPr sz="882" spc="4" dirty="0">
                <a:latin typeface="等线"/>
                <a:cs typeface="等线"/>
              </a:rPr>
              <a:t>可分</a:t>
            </a:r>
            <a:r>
              <a:rPr sz="882" dirty="0">
                <a:latin typeface="等线"/>
                <a:cs typeface="等线"/>
              </a:rPr>
              <a:t>为</a:t>
            </a:r>
            <a:r>
              <a:rPr sz="882" spc="4" dirty="0">
                <a:latin typeface="等线"/>
                <a:cs typeface="等线"/>
              </a:rPr>
              <a:t>三</a:t>
            </a:r>
            <a:r>
              <a:rPr sz="882" dirty="0">
                <a:latin typeface="等线"/>
                <a:cs typeface="等线"/>
              </a:rPr>
              <a:t>类具</a:t>
            </a:r>
            <a:r>
              <a:rPr sz="882" spc="4" dirty="0">
                <a:latin typeface="等线"/>
                <a:cs typeface="等线"/>
              </a:rPr>
              <a:t>体写</a:t>
            </a:r>
            <a:r>
              <a:rPr sz="882" dirty="0">
                <a:latin typeface="等线"/>
                <a:cs typeface="等线"/>
              </a:rPr>
              <a:t>法</a:t>
            </a:r>
            <a:r>
              <a:rPr sz="882" spc="4" dirty="0">
                <a:latin typeface="等线"/>
                <a:cs typeface="等线"/>
              </a:rPr>
              <a:t>：</a:t>
            </a:r>
            <a:r>
              <a:rPr sz="882" dirty="0">
                <a:latin typeface="等线"/>
                <a:cs typeface="等线"/>
              </a:rPr>
              <a:t>实验</a:t>
            </a:r>
            <a:r>
              <a:rPr sz="882" spc="4" dirty="0">
                <a:latin typeface="等线"/>
                <a:cs typeface="等线"/>
              </a:rPr>
              <a:t>类由</a:t>
            </a:r>
            <a:r>
              <a:rPr sz="882" dirty="0">
                <a:latin typeface="等线"/>
                <a:cs typeface="等线"/>
              </a:rPr>
              <a:t>“方</a:t>
            </a:r>
            <a:r>
              <a:rPr sz="882" spc="4" dirty="0">
                <a:latin typeface="等线"/>
                <a:cs typeface="等线"/>
              </a:rPr>
              <a:t>法</a:t>
            </a:r>
            <a:r>
              <a:rPr sz="882" dirty="0">
                <a:latin typeface="等线"/>
                <a:cs typeface="等线"/>
              </a:rPr>
              <a:t>”</a:t>
            </a:r>
            <a:r>
              <a:rPr sz="882" spc="4" dirty="0">
                <a:latin typeface="等线"/>
                <a:cs typeface="等线"/>
              </a:rPr>
              <a:t>和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dirty="0">
                <a:latin typeface="等线"/>
                <a:cs typeface="等线"/>
              </a:rPr>
              <a:t>表 </a:t>
            </a:r>
            <a:r>
              <a:rPr sz="882" spc="26" dirty="0">
                <a:latin typeface="等线"/>
                <a:cs typeface="等线"/>
              </a:rPr>
              <a:t>征</a:t>
            </a:r>
            <a:r>
              <a:rPr sz="882" spc="22" dirty="0">
                <a:latin typeface="等线"/>
                <a:cs typeface="等线"/>
              </a:rPr>
              <a:t>”</a:t>
            </a:r>
            <a:r>
              <a:rPr sz="882" spc="26" dirty="0">
                <a:latin typeface="等线"/>
                <a:cs typeface="等线"/>
              </a:rPr>
              <a:t>组成</a:t>
            </a:r>
            <a:r>
              <a:rPr sz="882" spc="18" dirty="0">
                <a:latin typeface="等线"/>
                <a:cs typeface="等线"/>
              </a:rPr>
              <a:t>、理</a:t>
            </a:r>
            <a:r>
              <a:rPr sz="882" spc="26" dirty="0">
                <a:latin typeface="等线"/>
                <a:cs typeface="等线"/>
              </a:rPr>
              <a:t>论类由</a:t>
            </a:r>
            <a:r>
              <a:rPr sz="882" spc="22" dirty="0">
                <a:latin typeface="等线"/>
                <a:cs typeface="等线"/>
              </a:rPr>
              <a:t>“</a:t>
            </a:r>
            <a:r>
              <a:rPr sz="882" spc="18" dirty="0">
                <a:latin typeface="等线"/>
                <a:cs typeface="等线"/>
              </a:rPr>
              <a:t>基本</a:t>
            </a:r>
            <a:r>
              <a:rPr sz="882" spc="26" dirty="0">
                <a:latin typeface="等线"/>
                <a:cs typeface="等线"/>
              </a:rPr>
              <a:t>原理</a:t>
            </a:r>
            <a:r>
              <a:rPr sz="882" spc="22" dirty="0">
                <a:latin typeface="等线"/>
                <a:cs typeface="等线"/>
              </a:rPr>
              <a:t>”</a:t>
            </a:r>
            <a:r>
              <a:rPr sz="882" spc="26" dirty="0">
                <a:latin typeface="等线"/>
                <a:cs typeface="等线"/>
              </a:rPr>
              <a:t>和</a:t>
            </a:r>
            <a:r>
              <a:rPr sz="882" spc="22" dirty="0">
                <a:latin typeface="等线"/>
                <a:cs typeface="等线"/>
              </a:rPr>
              <a:t>“</a:t>
            </a:r>
            <a:r>
              <a:rPr sz="882" spc="26" dirty="0">
                <a:latin typeface="等线"/>
                <a:cs typeface="等线"/>
              </a:rPr>
              <a:t>本</a:t>
            </a:r>
            <a:r>
              <a:rPr sz="882" spc="18" dirty="0">
                <a:latin typeface="等线"/>
                <a:cs typeface="等线"/>
              </a:rPr>
              <a:t>文</a:t>
            </a:r>
            <a:r>
              <a:rPr sz="882" spc="26" dirty="0">
                <a:latin typeface="等线"/>
                <a:cs typeface="等线"/>
              </a:rPr>
              <a:t>提出的</a:t>
            </a:r>
            <a:r>
              <a:rPr sz="882" spc="18" dirty="0">
                <a:latin typeface="等线"/>
                <a:cs typeface="等线"/>
              </a:rPr>
              <a:t>新方</a:t>
            </a:r>
            <a:r>
              <a:rPr sz="882" spc="26" dirty="0">
                <a:latin typeface="等线"/>
                <a:cs typeface="等线"/>
              </a:rPr>
              <a:t>法和原 </a:t>
            </a:r>
            <a:r>
              <a:rPr sz="882" spc="13" dirty="0">
                <a:latin typeface="等线"/>
                <a:cs typeface="等线"/>
              </a:rPr>
              <a:t>理</a:t>
            </a:r>
            <a:r>
              <a:rPr sz="882" spc="4" dirty="0">
                <a:latin typeface="等线"/>
                <a:cs typeface="等线"/>
              </a:rPr>
              <a:t>”</a:t>
            </a:r>
            <a:r>
              <a:rPr sz="882" spc="13" dirty="0">
                <a:latin typeface="等线"/>
                <a:cs typeface="等线"/>
              </a:rPr>
              <a:t>组</a:t>
            </a:r>
            <a:r>
              <a:rPr sz="882" spc="9" dirty="0">
                <a:latin typeface="等线"/>
                <a:cs typeface="等线"/>
              </a:rPr>
              <a:t>成、设</a:t>
            </a:r>
            <a:r>
              <a:rPr sz="882" spc="13" dirty="0">
                <a:latin typeface="等线"/>
                <a:cs typeface="等线"/>
              </a:rPr>
              <a:t>计</a:t>
            </a:r>
            <a:r>
              <a:rPr sz="882" spc="9" dirty="0">
                <a:latin typeface="等线"/>
                <a:cs typeface="等线"/>
              </a:rPr>
              <a:t>类</a:t>
            </a:r>
            <a:r>
              <a:rPr sz="882" spc="13" dirty="0">
                <a:latin typeface="等线"/>
                <a:cs typeface="等线"/>
              </a:rPr>
              <a:t>由</a:t>
            </a:r>
            <a:r>
              <a:rPr sz="882" spc="4" dirty="0">
                <a:latin typeface="等线"/>
                <a:cs typeface="等线"/>
              </a:rPr>
              <a:t>“</a:t>
            </a:r>
            <a:r>
              <a:rPr sz="882" spc="9" dirty="0">
                <a:latin typeface="等线"/>
                <a:cs typeface="等线"/>
              </a:rPr>
              <a:t>原理</a:t>
            </a:r>
            <a:r>
              <a:rPr sz="882" spc="13" dirty="0">
                <a:latin typeface="等线"/>
                <a:cs typeface="等线"/>
              </a:rPr>
              <a:t>和</a:t>
            </a:r>
            <a:r>
              <a:rPr sz="882" spc="9" dirty="0">
                <a:latin typeface="等线"/>
                <a:cs typeface="等线"/>
              </a:rPr>
              <a:t>方</a:t>
            </a:r>
            <a:r>
              <a:rPr sz="882" spc="13" dirty="0">
                <a:latin typeface="等线"/>
                <a:cs typeface="等线"/>
              </a:rPr>
              <a:t>法</a:t>
            </a:r>
            <a:r>
              <a:rPr sz="882" spc="4" dirty="0">
                <a:latin typeface="等线"/>
                <a:cs typeface="等线"/>
              </a:rPr>
              <a:t>”</a:t>
            </a:r>
            <a:r>
              <a:rPr sz="882" spc="13" dirty="0">
                <a:latin typeface="等线"/>
                <a:cs typeface="等线"/>
              </a:rPr>
              <a:t>与</a:t>
            </a:r>
            <a:r>
              <a:rPr sz="882" spc="4" dirty="0">
                <a:latin typeface="等线"/>
                <a:cs typeface="等线"/>
              </a:rPr>
              <a:t>“</a:t>
            </a:r>
            <a:r>
              <a:rPr sz="882" spc="9" dirty="0">
                <a:latin typeface="等线"/>
                <a:cs typeface="等线"/>
              </a:rPr>
              <a:t>设</a:t>
            </a:r>
            <a:r>
              <a:rPr sz="882" spc="13" dirty="0">
                <a:latin typeface="等线"/>
                <a:cs typeface="等线"/>
              </a:rPr>
              <a:t>计</a:t>
            </a:r>
            <a:r>
              <a:rPr sz="882" spc="9" dirty="0">
                <a:latin typeface="等线"/>
                <a:cs typeface="等线"/>
              </a:rPr>
              <a:t>参</a:t>
            </a:r>
            <a:r>
              <a:rPr sz="882" spc="13" dirty="0">
                <a:latin typeface="等线"/>
                <a:cs typeface="等线"/>
              </a:rPr>
              <a:t>量</a:t>
            </a:r>
            <a:r>
              <a:rPr sz="882" spc="4" dirty="0">
                <a:latin typeface="等线"/>
                <a:cs typeface="等线"/>
              </a:rPr>
              <a:t>”</a:t>
            </a:r>
            <a:r>
              <a:rPr sz="882" spc="9" dirty="0">
                <a:latin typeface="等线"/>
                <a:cs typeface="等线"/>
              </a:rPr>
              <a:t>组成</a:t>
            </a:r>
            <a:r>
              <a:rPr sz="882" spc="13" dirty="0">
                <a:latin typeface="等线"/>
                <a:cs typeface="等线"/>
              </a:rPr>
              <a:t>；</a:t>
            </a:r>
            <a:r>
              <a:rPr sz="882" spc="9" dirty="0">
                <a:latin typeface="等线"/>
                <a:cs typeface="等线"/>
              </a:rPr>
              <a:t>结果 </a:t>
            </a:r>
            <a:r>
              <a:rPr sz="882" spc="44" dirty="0">
                <a:latin typeface="等线"/>
                <a:cs typeface="等线"/>
              </a:rPr>
              <a:t>与</a:t>
            </a:r>
            <a:r>
              <a:rPr sz="882" spc="40" dirty="0">
                <a:latin typeface="等线"/>
                <a:cs typeface="等线"/>
              </a:rPr>
              <a:t>讨论</a:t>
            </a:r>
            <a:r>
              <a:rPr sz="882" spc="44" dirty="0">
                <a:latin typeface="等线"/>
                <a:cs typeface="等线"/>
              </a:rPr>
              <a:t>包</a:t>
            </a:r>
            <a:r>
              <a:rPr sz="882" spc="40" dirty="0">
                <a:latin typeface="等线"/>
                <a:cs typeface="等线"/>
              </a:rPr>
              <a:t>括</a:t>
            </a:r>
            <a:r>
              <a:rPr sz="882" spc="44" dirty="0">
                <a:latin typeface="等线"/>
                <a:cs typeface="等线"/>
              </a:rPr>
              <a:t>实</a:t>
            </a:r>
            <a:r>
              <a:rPr sz="882" spc="40" dirty="0">
                <a:latin typeface="等线"/>
                <a:cs typeface="等线"/>
              </a:rPr>
              <a:t>验结</a:t>
            </a:r>
            <a:r>
              <a:rPr sz="882" spc="44" dirty="0">
                <a:latin typeface="等线"/>
                <a:cs typeface="等线"/>
              </a:rPr>
              <a:t>果</a:t>
            </a:r>
            <a:r>
              <a:rPr sz="882" spc="40" dirty="0">
                <a:latin typeface="等线"/>
                <a:cs typeface="等线"/>
              </a:rPr>
              <a:t>、</a:t>
            </a:r>
            <a:r>
              <a:rPr sz="882" spc="44" dirty="0">
                <a:latin typeface="等线"/>
                <a:cs typeface="等线"/>
              </a:rPr>
              <a:t>意</a:t>
            </a:r>
            <a:r>
              <a:rPr sz="882" spc="40" dirty="0">
                <a:latin typeface="等线"/>
                <a:cs typeface="等线"/>
              </a:rPr>
              <a:t>义与</a:t>
            </a:r>
            <a:r>
              <a:rPr sz="882" spc="44" dirty="0">
                <a:latin typeface="等线"/>
                <a:cs typeface="等线"/>
              </a:rPr>
              <a:t>疑</a:t>
            </a:r>
            <a:r>
              <a:rPr sz="882" spc="40" dirty="0">
                <a:latin typeface="等线"/>
                <a:cs typeface="等线"/>
              </a:rPr>
              <a:t>义</a:t>
            </a:r>
            <a:r>
              <a:rPr sz="882" spc="44" dirty="0">
                <a:latin typeface="等线"/>
                <a:cs typeface="等线"/>
              </a:rPr>
              <a:t>阐</a:t>
            </a:r>
            <a:r>
              <a:rPr sz="882" spc="40" dirty="0">
                <a:latin typeface="等线"/>
                <a:cs typeface="等线"/>
              </a:rPr>
              <a:t>释。</a:t>
            </a:r>
            <a:r>
              <a:rPr sz="882" spc="44" dirty="0">
                <a:latin typeface="等线"/>
                <a:cs typeface="等线"/>
              </a:rPr>
              <a:t>这</a:t>
            </a:r>
            <a:r>
              <a:rPr sz="882" spc="40" dirty="0">
                <a:latin typeface="等线"/>
                <a:cs typeface="等线"/>
              </a:rPr>
              <a:t>里</a:t>
            </a:r>
            <a:r>
              <a:rPr sz="882" spc="44" dirty="0">
                <a:latin typeface="等线"/>
                <a:cs typeface="等线"/>
              </a:rPr>
              <a:t>边</a:t>
            </a:r>
            <a:r>
              <a:rPr sz="882" spc="40" dirty="0">
                <a:latin typeface="等线"/>
                <a:cs typeface="等线"/>
              </a:rPr>
              <a:t>采用了 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spc="-4" dirty="0">
                <a:latin typeface="Times New Roman"/>
                <a:cs typeface="Times New Roman"/>
              </a:rPr>
              <a:t>5</a:t>
            </a:r>
            <a:r>
              <a:rPr sz="882" dirty="0">
                <a:latin typeface="Times New Roman"/>
                <a:cs typeface="Times New Roman"/>
              </a:rPr>
              <a:t>W1H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spc="-9" dirty="0">
                <a:latin typeface="等线"/>
                <a:cs typeface="等线"/>
              </a:rPr>
              <a:t>来讲</a:t>
            </a:r>
            <a:r>
              <a:rPr sz="882" dirty="0">
                <a:latin typeface="等线"/>
                <a:cs typeface="等线"/>
              </a:rPr>
              <a:t>述科技</a:t>
            </a:r>
            <a:r>
              <a:rPr sz="882" spc="-9" dirty="0">
                <a:latin typeface="等线"/>
                <a:cs typeface="等线"/>
              </a:rPr>
              <a:t>论</a:t>
            </a:r>
            <a:r>
              <a:rPr sz="882" dirty="0">
                <a:latin typeface="等线"/>
                <a:cs typeface="等线"/>
              </a:rPr>
              <a:t>文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结构</a:t>
            </a:r>
            <a:r>
              <a:rPr sz="882" spc="-9" dirty="0">
                <a:latin typeface="等线"/>
                <a:cs typeface="等线"/>
              </a:rPr>
              <a:t>。</a:t>
            </a:r>
            <a:r>
              <a:rPr sz="882" spc="-4" dirty="0">
                <a:latin typeface="Times New Roman"/>
                <a:cs typeface="Times New Roman"/>
              </a:rPr>
              <a:t>5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4" dirty="0">
                <a:latin typeface="Times New Roman"/>
                <a:cs typeface="Times New Roman"/>
              </a:rPr>
              <a:t>1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88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分别是</a:t>
            </a:r>
            <a:r>
              <a:rPr sz="882" spc="-9" dirty="0">
                <a:latin typeface="等线"/>
                <a:cs typeface="等线"/>
              </a:rPr>
              <a:t>以</a:t>
            </a:r>
            <a:r>
              <a:rPr sz="882" dirty="0">
                <a:latin typeface="等线"/>
                <a:cs typeface="等线"/>
              </a:rPr>
              <a:t>下</a:t>
            </a:r>
            <a:r>
              <a:rPr sz="882" spc="-9" dirty="0">
                <a:latin typeface="等线"/>
                <a:cs typeface="等线"/>
              </a:rPr>
              <a:t>六</a:t>
            </a:r>
            <a:r>
              <a:rPr sz="882" dirty="0">
                <a:latin typeface="等线"/>
                <a:cs typeface="等线"/>
              </a:rPr>
              <a:t>个单 </a:t>
            </a:r>
            <a:r>
              <a:rPr sz="882" spc="31" dirty="0">
                <a:latin typeface="等线"/>
                <a:cs typeface="等线"/>
              </a:rPr>
              <a:t>词的首字</a:t>
            </a:r>
            <a:r>
              <a:rPr sz="882" spc="26" dirty="0">
                <a:latin typeface="等线"/>
                <a:cs typeface="等线"/>
              </a:rPr>
              <a:t>母</a:t>
            </a:r>
            <a:r>
              <a:rPr sz="882" spc="31" dirty="0">
                <a:latin typeface="等线"/>
                <a:cs typeface="等线"/>
              </a:rPr>
              <a:t>：原</a:t>
            </a:r>
            <a:r>
              <a:rPr sz="882" dirty="0">
                <a:latin typeface="等线"/>
                <a:cs typeface="等线"/>
              </a:rPr>
              <a:t>因 </a:t>
            </a:r>
            <a:r>
              <a:rPr sz="882" spc="-31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Wh</a:t>
            </a:r>
            <a:r>
              <a:rPr sz="882" spc="22" dirty="0">
                <a:latin typeface="Times New Roman"/>
                <a:cs typeface="Times New Roman"/>
              </a:rPr>
              <a:t>y</a:t>
            </a:r>
            <a:r>
              <a:rPr sz="882" spc="31" dirty="0">
                <a:latin typeface="等线"/>
                <a:cs typeface="等线"/>
              </a:rPr>
              <a:t>、对</a:t>
            </a:r>
            <a:r>
              <a:rPr sz="882" dirty="0">
                <a:latin typeface="等线"/>
                <a:cs typeface="等线"/>
              </a:rPr>
              <a:t>象 </a:t>
            </a:r>
            <a:r>
              <a:rPr sz="882" spc="-31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Wh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spc="22" dirty="0">
                <a:latin typeface="Times New Roman"/>
                <a:cs typeface="Times New Roman"/>
              </a:rPr>
              <a:t>t</a:t>
            </a:r>
            <a:r>
              <a:rPr sz="882" spc="31" dirty="0">
                <a:latin typeface="等线"/>
                <a:cs typeface="等线"/>
              </a:rPr>
              <a:t>、方</a:t>
            </a:r>
            <a:r>
              <a:rPr sz="882" dirty="0">
                <a:latin typeface="等线"/>
                <a:cs typeface="等线"/>
              </a:rPr>
              <a:t>法 </a:t>
            </a:r>
            <a:r>
              <a:rPr sz="882" spc="-26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Ho</a:t>
            </a:r>
            <a:r>
              <a:rPr sz="882" spc="26" dirty="0">
                <a:latin typeface="Times New Roman"/>
                <a:cs typeface="Times New Roman"/>
              </a:rPr>
              <a:t>w</a:t>
            </a:r>
            <a:r>
              <a:rPr sz="882" spc="31" dirty="0">
                <a:latin typeface="等线"/>
                <a:cs typeface="等线"/>
              </a:rPr>
              <a:t>、时间 </a:t>
            </a:r>
            <a:r>
              <a:rPr sz="882" dirty="0">
                <a:latin typeface="Times New Roman"/>
                <a:cs typeface="Times New Roman"/>
              </a:rPr>
              <a:t>Wh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9" dirty="0">
                <a:latin typeface="等线"/>
                <a:cs typeface="等线"/>
              </a:rPr>
              <a:t>、</a:t>
            </a:r>
            <a:r>
              <a:rPr sz="882" dirty="0">
                <a:latin typeface="等线"/>
                <a:cs typeface="等线"/>
              </a:rPr>
              <a:t>地点</a:t>
            </a:r>
            <a:r>
              <a:rPr sz="882" spc="-79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Wh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spc="-9" dirty="0">
                <a:latin typeface="等线"/>
                <a:cs typeface="等线"/>
              </a:rPr>
              <a:t>、</a:t>
            </a:r>
            <a:r>
              <a:rPr sz="882" dirty="0">
                <a:latin typeface="等线"/>
                <a:cs typeface="等线"/>
              </a:rPr>
              <a:t>人员</a:t>
            </a:r>
            <a:r>
              <a:rPr sz="882" spc="-79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4" dirty="0">
                <a:latin typeface="Times New Roman"/>
                <a:cs typeface="Times New Roman"/>
              </a:rPr>
              <a:t>h</a:t>
            </a:r>
            <a:r>
              <a:rPr sz="882" dirty="0">
                <a:latin typeface="Times New Roman"/>
                <a:cs typeface="Times New Roman"/>
              </a:rPr>
              <a:t>o</a:t>
            </a:r>
            <a:r>
              <a:rPr sz="882" spc="-9" dirty="0">
                <a:latin typeface="等线"/>
                <a:cs typeface="等线"/>
              </a:rPr>
              <a:t>；</a:t>
            </a:r>
            <a:r>
              <a:rPr sz="882" spc="-4" dirty="0">
                <a:latin typeface="Times New Roman"/>
                <a:cs typeface="Times New Roman"/>
              </a:rPr>
              <a:t>5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4" dirty="0">
                <a:latin typeface="Times New Roman"/>
                <a:cs typeface="Times New Roman"/>
              </a:rPr>
              <a:t>1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88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可以帮</a:t>
            </a:r>
            <a:r>
              <a:rPr sz="882" spc="-9" dirty="0">
                <a:latin typeface="等线"/>
                <a:cs typeface="等线"/>
              </a:rPr>
              <a:t>助</a:t>
            </a:r>
            <a:r>
              <a:rPr sz="882" dirty="0">
                <a:latin typeface="等线"/>
                <a:cs typeface="等线"/>
              </a:rPr>
              <a:t>写</a:t>
            </a:r>
            <a:r>
              <a:rPr sz="882" spc="-9" dirty="0">
                <a:latin typeface="等线"/>
                <a:cs typeface="等线"/>
              </a:rPr>
              <a:t>作</a:t>
            </a:r>
            <a:r>
              <a:rPr sz="882" dirty="0">
                <a:latin typeface="等线"/>
                <a:cs typeface="等线"/>
              </a:rPr>
              <a:t>者分</a:t>
            </a:r>
            <a:endParaRPr sz="882">
              <a:latin typeface="等线"/>
              <a:cs typeface="等线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25000" y="280631"/>
            <a:ext cx="5873724" cy="295835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115987" algn="just">
              <a:lnSpc>
                <a:spcPct val="121700"/>
              </a:lnSpc>
            </a:pPr>
            <a:r>
              <a:rPr sz="882" spc="4" dirty="0">
                <a:latin typeface="等线"/>
                <a:cs typeface="等线"/>
              </a:rPr>
              <a:t>析问题、整理思路，使思考的结果全面化、科学化、系统 化。除了以上的部分之外，还有一些其他的杂项部分，比 如关键词，科技领域各类的编号，文章的致谢部分及其项 目资助单位的情况等等，这些都与行业和专业有关，在这 </a:t>
            </a:r>
            <a:r>
              <a:rPr sz="882" dirty="0">
                <a:latin typeface="等线"/>
                <a:cs typeface="等线"/>
              </a:rPr>
              <a:t>里不做</a:t>
            </a:r>
            <a:r>
              <a:rPr sz="882" spc="-9" dirty="0">
                <a:latin typeface="等线"/>
                <a:cs typeface="等线"/>
              </a:rPr>
              <a:t>过</a:t>
            </a:r>
            <a:r>
              <a:rPr sz="882" dirty="0">
                <a:latin typeface="等线"/>
                <a:cs typeface="等线"/>
              </a:rPr>
              <a:t>多</a:t>
            </a:r>
            <a:r>
              <a:rPr sz="882" spc="-9" dirty="0">
                <a:latin typeface="等线"/>
                <a:cs typeface="等线"/>
              </a:rPr>
              <a:t>叙</a:t>
            </a:r>
            <a:r>
              <a:rPr sz="882" dirty="0">
                <a:latin typeface="等线"/>
                <a:cs typeface="等线"/>
              </a:rPr>
              <a:t>述。</a:t>
            </a:r>
            <a:endParaRPr sz="882">
              <a:latin typeface="等线"/>
              <a:cs typeface="等线"/>
            </a:endParaRPr>
          </a:p>
          <a:p>
            <a:pPr marL="11206" marR="111504" indent="161934" algn="r">
              <a:lnSpc>
                <a:spcPct val="121800"/>
              </a:lnSpc>
              <a:spcBef>
                <a:spcPts val="265"/>
              </a:spcBef>
            </a:pPr>
            <a:r>
              <a:rPr sz="882" spc="31" dirty="0">
                <a:latin typeface="等线"/>
                <a:cs typeface="等线"/>
              </a:rPr>
              <a:t>以</a:t>
            </a:r>
            <a:r>
              <a:rPr sz="882" spc="26" dirty="0">
                <a:latin typeface="等线"/>
                <a:cs typeface="等线"/>
              </a:rPr>
              <a:t>上</a:t>
            </a:r>
            <a:r>
              <a:rPr sz="882" spc="31" dirty="0">
                <a:latin typeface="等线"/>
                <a:cs typeface="等线"/>
              </a:rPr>
              <a:t>科</a:t>
            </a:r>
            <a:r>
              <a:rPr sz="882" spc="26" dirty="0">
                <a:latin typeface="等线"/>
                <a:cs typeface="等线"/>
              </a:rPr>
              <a:t>技论</a:t>
            </a:r>
            <a:r>
              <a:rPr sz="882" spc="31" dirty="0">
                <a:latin typeface="等线"/>
                <a:cs typeface="等线"/>
              </a:rPr>
              <a:t>文</a:t>
            </a:r>
            <a:r>
              <a:rPr sz="882" spc="26" dirty="0">
                <a:latin typeface="等线"/>
                <a:cs typeface="等线"/>
              </a:rPr>
              <a:t>的</a:t>
            </a:r>
            <a:r>
              <a:rPr sz="882" spc="31" dirty="0">
                <a:latin typeface="等线"/>
                <a:cs typeface="等线"/>
              </a:rPr>
              <a:t>格</a:t>
            </a:r>
            <a:r>
              <a:rPr sz="882" spc="26" dirty="0">
                <a:latin typeface="等线"/>
                <a:cs typeface="等线"/>
              </a:rPr>
              <a:t>式，</a:t>
            </a:r>
            <a:r>
              <a:rPr sz="882" spc="31" dirty="0">
                <a:latin typeface="等线"/>
                <a:cs typeface="等线"/>
              </a:rPr>
              <a:t>是</a:t>
            </a:r>
            <a:r>
              <a:rPr sz="882" spc="26" dirty="0">
                <a:latin typeface="等线"/>
                <a:cs typeface="等线"/>
              </a:rPr>
              <a:t>报</a:t>
            </a:r>
            <a:r>
              <a:rPr sz="882" spc="31" dirty="0">
                <a:latin typeface="等线"/>
                <a:cs typeface="等线"/>
              </a:rPr>
              <a:t>道</a:t>
            </a:r>
            <a:r>
              <a:rPr sz="882" spc="26" dirty="0">
                <a:latin typeface="等线"/>
                <a:cs typeface="等线"/>
              </a:rPr>
              <a:t>科研</a:t>
            </a:r>
            <a:r>
              <a:rPr sz="882" spc="31" dirty="0">
                <a:latin typeface="等线"/>
                <a:cs typeface="等线"/>
              </a:rPr>
              <a:t>成</a:t>
            </a:r>
            <a:r>
              <a:rPr sz="882" spc="26" dirty="0">
                <a:latin typeface="等线"/>
                <a:cs typeface="等线"/>
              </a:rPr>
              <a:t>果</a:t>
            </a:r>
            <a:r>
              <a:rPr sz="882" spc="31" dirty="0">
                <a:latin typeface="等线"/>
                <a:cs typeface="等线"/>
              </a:rPr>
              <a:t>的</a:t>
            </a:r>
            <a:r>
              <a:rPr sz="882" spc="26" dirty="0">
                <a:latin typeface="等线"/>
                <a:cs typeface="等线"/>
              </a:rPr>
              <a:t>科技</a:t>
            </a:r>
            <a:r>
              <a:rPr sz="882" spc="31" dirty="0">
                <a:latin typeface="等线"/>
                <a:cs typeface="等线"/>
              </a:rPr>
              <a:t>论</a:t>
            </a:r>
            <a:r>
              <a:rPr sz="882" spc="26" dirty="0">
                <a:latin typeface="等线"/>
                <a:cs typeface="等线"/>
              </a:rPr>
              <a:t>文的 </a:t>
            </a:r>
            <a:r>
              <a:rPr sz="882" spc="4" dirty="0">
                <a:latin typeface="等线"/>
                <a:cs typeface="等线"/>
              </a:rPr>
              <a:t>格式，没有包含关于综述类的科技论文的写法。综述类的 </a:t>
            </a:r>
            <a:r>
              <a:rPr sz="882" dirty="0">
                <a:latin typeface="等线"/>
                <a:cs typeface="等线"/>
              </a:rPr>
              <a:t>科技论</a:t>
            </a:r>
            <a:r>
              <a:rPr sz="882" spc="-9" dirty="0">
                <a:latin typeface="等线"/>
                <a:cs typeface="等线"/>
              </a:rPr>
              <a:t>文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-9" dirty="0">
                <a:latin typeface="等线"/>
                <a:cs typeface="等线"/>
              </a:rPr>
              <a:t>是</a:t>
            </a:r>
            <a:r>
              <a:rPr sz="882" dirty="0">
                <a:latin typeface="等线"/>
                <a:cs typeface="等线"/>
              </a:rPr>
              <a:t>作者归纳</a:t>
            </a:r>
            <a:r>
              <a:rPr sz="882" spc="-71" dirty="0">
                <a:latin typeface="等线"/>
                <a:cs typeface="等线"/>
              </a:rPr>
              <a:t> </a:t>
            </a:r>
            <a:r>
              <a:rPr sz="882" spc="-9" dirty="0">
                <a:latin typeface="等线"/>
                <a:cs typeface="等线"/>
              </a:rPr>
              <a:t>、</a:t>
            </a:r>
            <a:r>
              <a:rPr sz="882" dirty="0">
                <a:latin typeface="等线"/>
                <a:cs typeface="等线"/>
              </a:rPr>
              <a:t>综合后</a:t>
            </a:r>
            <a:r>
              <a:rPr sz="882" spc="-9" dirty="0">
                <a:latin typeface="等线"/>
                <a:cs typeface="等线"/>
              </a:rPr>
              <a:t>撰</a:t>
            </a:r>
            <a:r>
              <a:rPr sz="882" dirty="0">
                <a:latin typeface="等线"/>
                <a:cs typeface="等线"/>
              </a:rPr>
              <a:t>写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论述性</a:t>
            </a:r>
            <a:r>
              <a:rPr sz="882" spc="-9" dirty="0">
                <a:latin typeface="等线"/>
                <a:cs typeface="等线"/>
              </a:rPr>
              <a:t>文</a:t>
            </a:r>
            <a:r>
              <a:rPr sz="882" dirty="0">
                <a:latin typeface="等线"/>
                <a:cs typeface="等线"/>
              </a:rPr>
              <a:t>章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对在 </a:t>
            </a:r>
            <a:r>
              <a:rPr sz="882" spc="4" dirty="0">
                <a:latin typeface="等线"/>
                <a:cs typeface="等线"/>
              </a:rPr>
              <a:t>一定的时期或范围内某学科或某专题的大量原始文献中摘 </a:t>
            </a:r>
            <a:r>
              <a:rPr sz="882" dirty="0">
                <a:latin typeface="等线"/>
                <a:cs typeface="等线"/>
              </a:rPr>
              <a:t>取自己</a:t>
            </a:r>
            <a:r>
              <a:rPr sz="882" spc="-9" dirty="0">
                <a:latin typeface="等线"/>
                <a:cs typeface="等线"/>
              </a:rPr>
              <a:t>认</a:t>
            </a:r>
            <a:r>
              <a:rPr sz="882" dirty="0">
                <a:latin typeface="等线"/>
                <a:cs typeface="等线"/>
              </a:rPr>
              <a:t>为</a:t>
            </a:r>
            <a:r>
              <a:rPr sz="882" spc="-9" dirty="0">
                <a:latin typeface="等线"/>
                <a:cs typeface="等线"/>
              </a:rPr>
              <a:t>有</a:t>
            </a:r>
            <a:r>
              <a:rPr sz="882" dirty="0">
                <a:latin typeface="等线"/>
                <a:cs typeface="等线"/>
              </a:rPr>
              <a:t>价值的</a:t>
            </a:r>
            <a:r>
              <a:rPr sz="882" spc="-9" dirty="0">
                <a:latin typeface="等线"/>
                <a:cs typeface="等线"/>
              </a:rPr>
              <a:t>资</a:t>
            </a:r>
            <a:r>
              <a:rPr sz="882" dirty="0">
                <a:latin typeface="等线"/>
                <a:cs typeface="等线"/>
              </a:rPr>
              <a:t>料</a:t>
            </a:r>
            <a:r>
              <a:rPr sz="882" spc="35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,</a:t>
            </a:r>
            <a:r>
              <a:rPr sz="882" dirty="0">
                <a:latin typeface="等线"/>
                <a:cs typeface="等线"/>
              </a:rPr>
              <a:t>对其最</a:t>
            </a:r>
            <a:r>
              <a:rPr sz="882" spc="-9" dirty="0">
                <a:latin typeface="等线"/>
                <a:cs typeface="等线"/>
              </a:rPr>
              <a:t>新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-9" dirty="0">
                <a:latin typeface="等线"/>
                <a:cs typeface="等线"/>
              </a:rPr>
              <a:t>研</a:t>
            </a:r>
            <a:r>
              <a:rPr sz="882" dirty="0">
                <a:latin typeface="等线"/>
                <a:cs typeface="等线"/>
              </a:rPr>
              <a:t>究现状</a:t>
            </a:r>
            <a:r>
              <a:rPr sz="882" spc="31" dirty="0">
                <a:latin typeface="等线"/>
                <a:cs typeface="等线"/>
              </a:rPr>
              <a:t> </a:t>
            </a:r>
            <a:r>
              <a:rPr sz="882" dirty="0">
                <a:latin typeface="等线"/>
                <a:cs typeface="等线"/>
              </a:rPr>
              <a:t>、</a:t>
            </a:r>
            <a:r>
              <a:rPr sz="882" spc="-9" dirty="0">
                <a:latin typeface="等线"/>
                <a:cs typeface="等线"/>
              </a:rPr>
              <a:t>动</a:t>
            </a:r>
            <a:r>
              <a:rPr sz="882" dirty="0">
                <a:latin typeface="等线"/>
                <a:cs typeface="等线"/>
              </a:rPr>
              <a:t>态</a:t>
            </a:r>
            <a:r>
              <a:rPr sz="882" spc="35" dirty="0">
                <a:latin typeface="等线"/>
                <a:cs typeface="等线"/>
              </a:rPr>
              <a:t> </a:t>
            </a:r>
            <a:r>
              <a:rPr sz="882" dirty="0">
                <a:latin typeface="等线"/>
                <a:cs typeface="等线"/>
              </a:rPr>
              <a:t>、 进展</a:t>
            </a:r>
            <a:r>
              <a:rPr sz="882" spc="-75" dirty="0">
                <a:latin typeface="等线"/>
                <a:cs typeface="等线"/>
              </a:rPr>
              <a:t> </a:t>
            </a:r>
            <a:r>
              <a:rPr sz="882" dirty="0">
                <a:latin typeface="等线"/>
                <a:cs typeface="等线"/>
              </a:rPr>
              <a:t>、</a:t>
            </a:r>
            <a:r>
              <a:rPr sz="882" spc="-9" dirty="0">
                <a:latin typeface="等线"/>
                <a:cs typeface="等线"/>
              </a:rPr>
              <a:t>发</a:t>
            </a:r>
            <a:r>
              <a:rPr sz="882" dirty="0">
                <a:latin typeface="等线"/>
                <a:cs typeface="等线"/>
              </a:rPr>
              <a:t>现</a:t>
            </a:r>
            <a:r>
              <a:rPr sz="882" spc="-79" dirty="0">
                <a:latin typeface="等线"/>
                <a:cs typeface="等线"/>
              </a:rPr>
              <a:t> </a:t>
            </a:r>
            <a:r>
              <a:rPr sz="882" dirty="0">
                <a:latin typeface="等线"/>
                <a:cs typeface="等线"/>
              </a:rPr>
              <a:t>、技术</a:t>
            </a:r>
            <a:r>
              <a:rPr sz="882" spc="-75" dirty="0">
                <a:latin typeface="等线"/>
                <a:cs typeface="等线"/>
              </a:rPr>
              <a:t> </a:t>
            </a:r>
            <a:r>
              <a:rPr sz="882" spc="-9" dirty="0">
                <a:latin typeface="等线"/>
                <a:cs typeface="等线"/>
              </a:rPr>
              <a:t>、观</a:t>
            </a:r>
            <a:r>
              <a:rPr sz="882" dirty="0">
                <a:latin typeface="等线"/>
                <a:cs typeface="等线"/>
              </a:rPr>
              <a:t>点等等</a:t>
            </a:r>
            <a:r>
              <a:rPr sz="882" spc="-9" dirty="0">
                <a:latin typeface="等线"/>
                <a:cs typeface="等线"/>
              </a:rPr>
              <a:t>进</a:t>
            </a:r>
            <a:r>
              <a:rPr sz="882" dirty="0">
                <a:latin typeface="等线"/>
                <a:cs typeface="等线"/>
              </a:rPr>
              <a:t>行</a:t>
            </a:r>
            <a:r>
              <a:rPr sz="882" spc="-9" dirty="0">
                <a:latin typeface="等线"/>
                <a:cs typeface="等线"/>
              </a:rPr>
              <a:t>综</a:t>
            </a:r>
            <a:r>
              <a:rPr sz="882" dirty="0">
                <a:latin typeface="等线"/>
                <a:cs typeface="等线"/>
              </a:rPr>
              <a:t>合论述</a:t>
            </a:r>
            <a:r>
              <a:rPr sz="882" spc="18" dirty="0">
                <a:latin typeface="等线"/>
                <a:cs typeface="等线"/>
              </a:rPr>
              <a:t> </a:t>
            </a:r>
            <a:r>
              <a:rPr sz="860" baseline="29914" dirty="0">
                <a:latin typeface="Times New Roman"/>
                <a:cs typeface="Times New Roman"/>
              </a:rPr>
              <a:t>9</a:t>
            </a:r>
            <a:r>
              <a:rPr sz="882" dirty="0">
                <a:latin typeface="等线"/>
                <a:cs typeface="等线"/>
              </a:rPr>
              <a:t>。</a:t>
            </a:r>
            <a:r>
              <a:rPr sz="882" spc="-9" dirty="0">
                <a:latin typeface="等线"/>
                <a:cs typeface="等线"/>
              </a:rPr>
              <a:t>这</a:t>
            </a:r>
            <a:r>
              <a:rPr sz="882" dirty="0">
                <a:latin typeface="等线"/>
                <a:cs typeface="等线"/>
              </a:rPr>
              <a:t>一类的 </a:t>
            </a:r>
            <a:r>
              <a:rPr sz="882" spc="18" dirty="0">
                <a:latin typeface="等线"/>
                <a:cs typeface="等线"/>
              </a:rPr>
              <a:t>论</a:t>
            </a:r>
            <a:r>
              <a:rPr sz="882" spc="13" dirty="0">
                <a:latin typeface="等线"/>
                <a:cs typeface="等线"/>
              </a:rPr>
              <a:t>文，</a:t>
            </a:r>
            <a:r>
              <a:rPr sz="882" spc="18" dirty="0">
                <a:latin typeface="等线"/>
                <a:cs typeface="等线"/>
              </a:rPr>
              <a:t>多以</a:t>
            </a:r>
            <a:r>
              <a:rPr sz="882" dirty="0">
                <a:latin typeface="等线"/>
                <a:cs typeface="等线"/>
              </a:rPr>
              <a:t>“</a:t>
            </a:r>
            <a:r>
              <a:rPr sz="882" spc="101" dirty="0">
                <a:latin typeface="等线"/>
                <a:cs typeface="等线"/>
              </a:rPr>
              <a:t> </a:t>
            </a:r>
            <a:r>
              <a:rPr sz="882" spc="13" dirty="0">
                <a:latin typeface="等线"/>
                <a:cs typeface="等线"/>
              </a:rPr>
              <a:t>…</a:t>
            </a:r>
            <a:r>
              <a:rPr sz="882" spc="22" dirty="0">
                <a:latin typeface="等线"/>
                <a:cs typeface="等线"/>
              </a:rPr>
              <a:t>…</a:t>
            </a:r>
            <a:r>
              <a:rPr sz="882" spc="13" dirty="0">
                <a:latin typeface="等线"/>
                <a:cs typeface="等线"/>
              </a:rPr>
              <a:t>研究</a:t>
            </a:r>
            <a:r>
              <a:rPr sz="882" spc="18" dirty="0">
                <a:latin typeface="等线"/>
                <a:cs typeface="等线"/>
              </a:rPr>
              <a:t>进展</a:t>
            </a:r>
            <a:r>
              <a:rPr sz="882" spc="13" dirty="0">
                <a:latin typeface="等线"/>
                <a:cs typeface="等线"/>
              </a:rPr>
              <a:t>”</a:t>
            </a:r>
            <a:r>
              <a:rPr sz="882" spc="18" dirty="0">
                <a:latin typeface="等线"/>
                <a:cs typeface="等线"/>
              </a:rPr>
              <a:t>，“</a:t>
            </a:r>
            <a:r>
              <a:rPr sz="882" spc="13" dirty="0">
                <a:latin typeface="等线"/>
                <a:cs typeface="等线"/>
              </a:rPr>
              <a:t>……</a:t>
            </a:r>
            <a:r>
              <a:rPr sz="882" spc="18" dirty="0">
                <a:latin typeface="等线"/>
                <a:cs typeface="等线"/>
              </a:rPr>
              <a:t>发</a:t>
            </a:r>
            <a:r>
              <a:rPr sz="882" spc="13" dirty="0">
                <a:latin typeface="等线"/>
                <a:cs typeface="等线"/>
              </a:rPr>
              <a:t>展综</a:t>
            </a:r>
            <a:r>
              <a:rPr sz="882" spc="18" dirty="0">
                <a:latin typeface="等线"/>
                <a:cs typeface="等线"/>
              </a:rPr>
              <a:t>述”</a:t>
            </a:r>
            <a:r>
              <a:rPr sz="882" spc="13" dirty="0">
                <a:latin typeface="等线"/>
                <a:cs typeface="等线"/>
              </a:rPr>
              <a:t>为标</a:t>
            </a:r>
            <a:r>
              <a:rPr sz="882" spc="18" dirty="0">
                <a:latin typeface="等线"/>
                <a:cs typeface="等线"/>
              </a:rPr>
              <a:t>题</a:t>
            </a:r>
            <a:r>
              <a:rPr sz="882" spc="13" dirty="0">
                <a:latin typeface="等线"/>
                <a:cs typeface="等线"/>
              </a:rPr>
              <a:t>。</a:t>
            </a:r>
            <a:r>
              <a:rPr sz="882" spc="18" dirty="0">
                <a:latin typeface="等线"/>
                <a:cs typeface="等线"/>
              </a:rPr>
              <a:t>它</a:t>
            </a:r>
            <a:r>
              <a:rPr sz="882" dirty="0">
                <a:latin typeface="等线"/>
                <a:cs typeface="等线"/>
              </a:rPr>
              <a:t>可 </a:t>
            </a:r>
            <a:r>
              <a:rPr sz="882" spc="4" dirty="0">
                <a:latin typeface="等线"/>
                <a:cs typeface="等线"/>
              </a:rPr>
              <a:t>以帮助读者阅读后能在较短的时间内基本了解某一个领域 </a:t>
            </a:r>
            <a:r>
              <a:rPr sz="882" spc="18" dirty="0">
                <a:latin typeface="等线"/>
                <a:cs typeface="等线"/>
              </a:rPr>
              <a:t>的进</a:t>
            </a:r>
            <a:r>
              <a:rPr sz="882" spc="13" dirty="0">
                <a:latin typeface="等线"/>
                <a:cs typeface="等线"/>
              </a:rPr>
              <a:t>展</a:t>
            </a:r>
            <a:r>
              <a:rPr sz="882" spc="18" dirty="0">
                <a:latin typeface="等线"/>
                <a:cs typeface="等线"/>
              </a:rPr>
              <a:t>状</a:t>
            </a:r>
            <a:r>
              <a:rPr sz="882" dirty="0">
                <a:latin typeface="等线"/>
                <a:cs typeface="等线"/>
              </a:rPr>
              <a:t>况</a:t>
            </a:r>
            <a:r>
              <a:rPr sz="882" spc="115" dirty="0">
                <a:latin typeface="等线"/>
                <a:cs typeface="等线"/>
              </a:rPr>
              <a:t> </a:t>
            </a:r>
            <a:r>
              <a:rPr sz="882" spc="9" dirty="0">
                <a:latin typeface="Times New Roman"/>
                <a:cs typeface="Times New Roman"/>
              </a:rPr>
              <a:t>,</a:t>
            </a:r>
            <a:r>
              <a:rPr sz="882" spc="18" dirty="0">
                <a:latin typeface="等线"/>
                <a:cs typeface="等线"/>
              </a:rPr>
              <a:t>可为</a:t>
            </a:r>
            <a:r>
              <a:rPr sz="882" spc="13" dirty="0">
                <a:latin typeface="等线"/>
                <a:cs typeface="等线"/>
              </a:rPr>
              <a:t>科</a:t>
            </a:r>
            <a:r>
              <a:rPr sz="882" spc="18" dirty="0">
                <a:latin typeface="等线"/>
                <a:cs typeface="等线"/>
              </a:rPr>
              <a:t>研</a:t>
            </a:r>
            <a:r>
              <a:rPr sz="882" spc="13" dirty="0">
                <a:latin typeface="等线"/>
                <a:cs typeface="等线"/>
              </a:rPr>
              <a:t>节</a:t>
            </a:r>
            <a:r>
              <a:rPr sz="882" spc="18" dirty="0">
                <a:latin typeface="等线"/>
                <a:cs typeface="等线"/>
              </a:rPr>
              <a:t>省大</a:t>
            </a:r>
            <a:r>
              <a:rPr sz="882" spc="13" dirty="0">
                <a:latin typeface="等线"/>
                <a:cs typeface="等线"/>
              </a:rPr>
              <a:t>量</a:t>
            </a:r>
            <a:r>
              <a:rPr sz="882" spc="18" dirty="0">
                <a:latin typeface="等线"/>
                <a:cs typeface="等线"/>
              </a:rPr>
              <a:t>宝</a:t>
            </a:r>
            <a:r>
              <a:rPr sz="882" spc="13" dirty="0">
                <a:latin typeface="等线"/>
                <a:cs typeface="等线"/>
              </a:rPr>
              <a:t>贵</a:t>
            </a:r>
            <a:r>
              <a:rPr sz="882" spc="18" dirty="0">
                <a:latin typeface="等线"/>
                <a:cs typeface="等线"/>
              </a:rPr>
              <a:t>时间</a:t>
            </a:r>
            <a:r>
              <a:rPr sz="882" spc="13" dirty="0">
                <a:latin typeface="等线"/>
                <a:cs typeface="等线"/>
              </a:rPr>
              <a:t>。</a:t>
            </a:r>
            <a:r>
              <a:rPr sz="882" spc="18" dirty="0">
                <a:latin typeface="等线"/>
                <a:cs typeface="等线"/>
              </a:rPr>
              <a:t>它</a:t>
            </a:r>
            <a:r>
              <a:rPr sz="882" spc="13" dirty="0">
                <a:latin typeface="等线"/>
                <a:cs typeface="等线"/>
              </a:rPr>
              <a:t>一</a:t>
            </a:r>
            <a:r>
              <a:rPr sz="882" spc="18" dirty="0">
                <a:latin typeface="等线"/>
                <a:cs typeface="等线"/>
              </a:rPr>
              <a:t>般的写作 </a:t>
            </a:r>
            <a:r>
              <a:rPr sz="882" spc="4" dirty="0">
                <a:latin typeface="等线"/>
                <a:cs typeface="等线"/>
              </a:rPr>
              <a:t>内容包括：专题简介、意义和优势、基本方法、一些重要 的结果。然后就是国内外目前发展现状，接着就是关键热 点问题，作者的观点和判断，及其对未来发展趋势的一些 看法。一个好的综述类的科技论文其引用率会很高，它具 </a:t>
            </a:r>
            <a:r>
              <a:rPr sz="882" spc="13" dirty="0">
                <a:latin typeface="等线"/>
                <a:cs typeface="等线"/>
              </a:rPr>
              <a:t>有两个特点</a:t>
            </a:r>
            <a:r>
              <a:rPr sz="882" spc="9" dirty="0">
                <a:latin typeface="等线"/>
                <a:cs typeface="等线"/>
              </a:rPr>
              <a:t>：</a:t>
            </a:r>
            <a:r>
              <a:rPr sz="882" spc="13" dirty="0">
                <a:latin typeface="等线"/>
                <a:cs typeface="等线"/>
              </a:rPr>
              <a:t>第一点是参</a:t>
            </a:r>
            <a:r>
              <a:rPr sz="882" spc="9" dirty="0">
                <a:latin typeface="等线"/>
                <a:cs typeface="等线"/>
              </a:rPr>
              <a:t>考</a:t>
            </a:r>
            <a:r>
              <a:rPr sz="882" spc="13" dirty="0">
                <a:latin typeface="等线"/>
                <a:cs typeface="等线"/>
              </a:rPr>
              <a:t>文献非常齐</a:t>
            </a:r>
            <a:r>
              <a:rPr sz="882" spc="9" dirty="0">
                <a:latin typeface="等线"/>
                <a:cs typeface="等线"/>
              </a:rPr>
              <a:t>全</a:t>
            </a:r>
            <a:r>
              <a:rPr sz="882" spc="13" dirty="0">
                <a:latin typeface="等线"/>
                <a:cs typeface="等线"/>
              </a:rPr>
              <a:t>，有“一网打</a:t>
            </a:r>
            <a:r>
              <a:rPr sz="882" spc="18" dirty="0">
                <a:latin typeface="等线"/>
                <a:cs typeface="等线"/>
              </a:rPr>
              <a:t>尽</a:t>
            </a:r>
            <a:r>
              <a:rPr sz="882" dirty="0">
                <a:latin typeface="等线"/>
                <a:cs typeface="等线"/>
              </a:rPr>
              <a:t>” </a:t>
            </a:r>
            <a:r>
              <a:rPr sz="882" spc="4" dirty="0">
                <a:latin typeface="等线"/>
                <a:cs typeface="等线"/>
              </a:rPr>
              <a:t>的感觉，这便给读者提供了便利，能够立即了解到该行业 中从各个不同角度论述同一个课题的所有相关参考文献， </a:t>
            </a:r>
            <a:r>
              <a:rPr sz="882" spc="13" dirty="0">
                <a:latin typeface="等线"/>
                <a:cs typeface="等线"/>
              </a:rPr>
              <a:t>便于其进行</a:t>
            </a:r>
            <a:r>
              <a:rPr sz="882" spc="9" dirty="0">
                <a:latin typeface="等线"/>
                <a:cs typeface="等线"/>
              </a:rPr>
              <a:t>课</a:t>
            </a:r>
            <a:r>
              <a:rPr sz="882" spc="13" dirty="0">
                <a:latin typeface="等线"/>
                <a:cs typeface="等线"/>
              </a:rPr>
              <a:t>题调研。另</a:t>
            </a:r>
            <a:r>
              <a:rPr sz="882" spc="9" dirty="0">
                <a:latin typeface="等线"/>
                <a:cs typeface="等线"/>
              </a:rPr>
              <a:t>外</a:t>
            </a:r>
            <a:r>
              <a:rPr sz="882" spc="13" dirty="0">
                <a:latin typeface="等线"/>
                <a:cs typeface="等线"/>
              </a:rPr>
              <a:t>一个特点是“有综有述”，有作 </a:t>
            </a:r>
            <a:r>
              <a:rPr sz="882" spc="4" dirty="0">
                <a:latin typeface="等线"/>
                <a:cs typeface="等线"/>
              </a:rPr>
              <a:t>者独特的观点、独特的想法、看问题的高度和视角。如果 仅仅是罗列参考文献，参考文件覆盖的范围不够宽，没有 进行系统的梳理，或者没有作者自己独特的观点、看问题 的角度和高度。好的综述类的文章常常是行业当中的大师 级专家综合多年的经历而写成的，他们对本行业的以前发 </a:t>
            </a:r>
            <a:r>
              <a:rPr sz="882" spc="13" dirty="0">
                <a:latin typeface="等线"/>
                <a:cs typeface="等线"/>
              </a:rPr>
              <a:t>表的参考文</a:t>
            </a:r>
            <a:r>
              <a:rPr sz="882" spc="9" dirty="0">
                <a:latin typeface="等线"/>
                <a:cs typeface="等线"/>
              </a:rPr>
              <a:t>献</a:t>
            </a:r>
            <a:r>
              <a:rPr sz="882" spc="13" dirty="0">
                <a:latin typeface="等线"/>
                <a:cs typeface="等线"/>
              </a:rPr>
              <a:t>非常熟悉，</a:t>
            </a:r>
            <a:r>
              <a:rPr sz="882" spc="9" dirty="0">
                <a:latin typeface="等线"/>
                <a:cs typeface="等线"/>
              </a:rPr>
              <a:t>有</a:t>
            </a:r>
            <a:r>
              <a:rPr sz="882" spc="13" dirty="0">
                <a:latin typeface="等线"/>
                <a:cs typeface="等线"/>
              </a:rPr>
              <a:t>“精读成精”</a:t>
            </a:r>
            <a:r>
              <a:rPr sz="882" spc="18" dirty="0">
                <a:latin typeface="等线"/>
                <a:cs typeface="等线"/>
              </a:rPr>
              <a:t>的</a:t>
            </a:r>
            <a:r>
              <a:rPr sz="882" spc="13" dirty="0">
                <a:latin typeface="等线"/>
                <a:cs typeface="等线"/>
              </a:rPr>
              <a:t>感觉，会触</a:t>
            </a:r>
            <a:r>
              <a:rPr sz="882" spc="9" dirty="0">
                <a:latin typeface="等线"/>
                <a:cs typeface="等线"/>
              </a:rPr>
              <a:t>类</a:t>
            </a:r>
            <a:r>
              <a:rPr sz="882" dirty="0">
                <a:latin typeface="等线"/>
                <a:cs typeface="等线"/>
              </a:rPr>
              <a:t>旁 </a:t>
            </a:r>
            <a:r>
              <a:rPr sz="882" spc="4" dirty="0">
                <a:latin typeface="等线"/>
                <a:cs typeface="等线"/>
              </a:rPr>
              <a:t>通，对各种不同的观点进行有机的交叉组合，形成独特的 </a:t>
            </a:r>
            <a:r>
              <a:rPr sz="882" dirty="0">
                <a:latin typeface="等线"/>
                <a:cs typeface="等线"/>
              </a:rPr>
              <a:t>见解和</a:t>
            </a:r>
            <a:r>
              <a:rPr sz="882" spc="-9" dirty="0">
                <a:latin typeface="等线"/>
                <a:cs typeface="等线"/>
              </a:rPr>
              <a:t>想</a:t>
            </a:r>
            <a:r>
              <a:rPr sz="882" dirty="0">
                <a:latin typeface="等线"/>
                <a:cs typeface="等线"/>
              </a:rPr>
              <a:t>法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对于未</a:t>
            </a:r>
            <a:r>
              <a:rPr sz="882" spc="-9" dirty="0">
                <a:latin typeface="等线"/>
                <a:cs typeface="等线"/>
              </a:rPr>
              <a:t>来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-9" dirty="0">
                <a:latin typeface="等线"/>
                <a:cs typeface="等线"/>
              </a:rPr>
              <a:t>科</a:t>
            </a:r>
            <a:r>
              <a:rPr sz="882" dirty="0">
                <a:latin typeface="等线"/>
                <a:cs typeface="等线"/>
              </a:rPr>
              <a:t>学思路</a:t>
            </a:r>
            <a:r>
              <a:rPr sz="882" spc="-9" dirty="0">
                <a:latin typeface="等线"/>
                <a:cs typeface="等线"/>
              </a:rPr>
              <a:t>有</a:t>
            </a:r>
            <a:r>
              <a:rPr sz="882" dirty="0">
                <a:latin typeface="等线"/>
                <a:cs typeface="等线"/>
              </a:rPr>
              <a:t>启</a:t>
            </a:r>
            <a:r>
              <a:rPr sz="882" spc="-9" dirty="0">
                <a:latin typeface="等线"/>
                <a:cs typeface="等线"/>
              </a:rPr>
              <a:t>迪</a:t>
            </a:r>
            <a:r>
              <a:rPr sz="882" dirty="0">
                <a:latin typeface="等线"/>
                <a:cs typeface="等线"/>
              </a:rPr>
              <a:t>和引导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意</a:t>
            </a:r>
            <a:r>
              <a:rPr sz="882" spc="-9" dirty="0">
                <a:latin typeface="等线"/>
                <a:cs typeface="等线"/>
              </a:rPr>
              <a:t>义</a:t>
            </a:r>
            <a:r>
              <a:rPr sz="882" dirty="0">
                <a:latin typeface="等线"/>
                <a:cs typeface="等线"/>
              </a:rPr>
              <a:t>。</a:t>
            </a:r>
            <a:endParaRPr sz="882">
              <a:latin typeface="等线"/>
              <a:cs typeface="等线"/>
            </a:endParaRPr>
          </a:p>
          <a:p>
            <a:pPr marL="11206" marR="4483" indent="161934">
              <a:lnSpc>
                <a:spcPct val="122100"/>
              </a:lnSpc>
              <a:spcBef>
                <a:spcPts val="256"/>
              </a:spcBef>
            </a:pPr>
            <a:r>
              <a:rPr sz="882" spc="31" dirty="0">
                <a:latin typeface="等线"/>
                <a:cs typeface="等线"/>
              </a:rPr>
              <a:t>综</a:t>
            </a:r>
            <a:r>
              <a:rPr sz="882" spc="26" dirty="0">
                <a:latin typeface="等线"/>
                <a:cs typeface="等线"/>
              </a:rPr>
              <a:t>述</a:t>
            </a:r>
            <a:r>
              <a:rPr sz="882" spc="31" dirty="0">
                <a:latin typeface="等线"/>
                <a:cs typeface="等线"/>
              </a:rPr>
              <a:t>文</a:t>
            </a:r>
            <a:r>
              <a:rPr sz="882" spc="26" dirty="0">
                <a:latin typeface="等线"/>
                <a:cs typeface="等线"/>
              </a:rPr>
              <a:t>件的</a:t>
            </a:r>
            <a:r>
              <a:rPr sz="882" spc="31" dirty="0">
                <a:latin typeface="等线"/>
                <a:cs typeface="等线"/>
              </a:rPr>
              <a:t>关</a:t>
            </a:r>
            <a:r>
              <a:rPr sz="882" spc="26" dirty="0">
                <a:latin typeface="等线"/>
                <a:cs typeface="等线"/>
              </a:rPr>
              <a:t>键</a:t>
            </a:r>
            <a:r>
              <a:rPr sz="882" spc="31" dirty="0">
                <a:latin typeface="等线"/>
                <a:cs typeface="等线"/>
              </a:rPr>
              <a:t>就</a:t>
            </a:r>
            <a:r>
              <a:rPr sz="882" spc="26" dirty="0">
                <a:latin typeface="等线"/>
                <a:cs typeface="等线"/>
              </a:rPr>
              <a:t>是要</a:t>
            </a:r>
            <a:r>
              <a:rPr sz="882" spc="31" dirty="0">
                <a:latin typeface="等线"/>
                <a:cs typeface="等线"/>
              </a:rPr>
              <a:t>避</a:t>
            </a:r>
            <a:r>
              <a:rPr sz="882" spc="26" dirty="0">
                <a:latin typeface="等线"/>
                <a:cs typeface="等线"/>
              </a:rPr>
              <a:t>免</a:t>
            </a:r>
            <a:r>
              <a:rPr sz="882" spc="31" dirty="0">
                <a:latin typeface="等线"/>
                <a:cs typeface="等线"/>
              </a:rPr>
              <a:t>罗</a:t>
            </a:r>
            <a:r>
              <a:rPr sz="882" spc="26" dirty="0">
                <a:latin typeface="等线"/>
                <a:cs typeface="等线"/>
              </a:rPr>
              <a:t>列参</a:t>
            </a:r>
            <a:r>
              <a:rPr sz="882" spc="31" dirty="0">
                <a:latin typeface="等线"/>
                <a:cs typeface="等线"/>
              </a:rPr>
              <a:t>考</a:t>
            </a:r>
            <a:r>
              <a:rPr sz="882" spc="26" dirty="0">
                <a:latin typeface="等线"/>
                <a:cs typeface="等线"/>
              </a:rPr>
              <a:t>文</a:t>
            </a:r>
            <a:r>
              <a:rPr sz="882" spc="31" dirty="0">
                <a:latin typeface="等线"/>
                <a:cs typeface="等线"/>
              </a:rPr>
              <a:t>献</a:t>
            </a:r>
            <a:r>
              <a:rPr sz="882" spc="26" dirty="0">
                <a:latin typeface="等线"/>
                <a:cs typeface="等线"/>
              </a:rPr>
              <a:t>而没</a:t>
            </a:r>
            <a:r>
              <a:rPr sz="882" spc="31" dirty="0">
                <a:latin typeface="等线"/>
                <a:cs typeface="等线"/>
              </a:rPr>
              <a:t>有</a:t>
            </a:r>
            <a:r>
              <a:rPr sz="882" spc="26" dirty="0">
                <a:latin typeface="等线"/>
                <a:cs typeface="等线"/>
              </a:rPr>
              <a:t>形成 </a:t>
            </a:r>
            <a:r>
              <a:rPr sz="882" dirty="0">
                <a:latin typeface="等线"/>
                <a:cs typeface="等线"/>
              </a:rPr>
              <a:t>自己的看法，也就是所说的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dirty="0">
                <a:latin typeface="等线"/>
                <a:cs typeface="等线"/>
              </a:rPr>
              <a:t>只综不</a:t>
            </a:r>
            <a:r>
              <a:rPr sz="882" spc="4" dirty="0">
                <a:latin typeface="等线"/>
                <a:cs typeface="等线"/>
              </a:rPr>
              <a:t>述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spc="4" dirty="0">
                <a:latin typeface="等线"/>
                <a:cs typeface="等线"/>
              </a:rPr>
              <a:t>。</a:t>
            </a:r>
            <a:r>
              <a:rPr sz="882" dirty="0">
                <a:latin typeface="等线"/>
                <a:cs typeface="等线"/>
              </a:rPr>
              <a:t>应该有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spc="4" dirty="0">
                <a:latin typeface="等线"/>
                <a:cs typeface="等线"/>
              </a:rPr>
              <a:t>综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有“述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， 将收集</a:t>
            </a:r>
            <a:r>
              <a:rPr sz="882" spc="-9" dirty="0">
                <a:latin typeface="等线"/>
                <a:cs typeface="等线"/>
              </a:rPr>
              <a:t>到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-9" dirty="0">
                <a:latin typeface="等线"/>
                <a:cs typeface="等线"/>
              </a:rPr>
              <a:t>大</a:t>
            </a:r>
            <a:r>
              <a:rPr sz="882" dirty="0">
                <a:latin typeface="等线"/>
                <a:cs typeface="等线"/>
              </a:rPr>
              <a:t>量文献</a:t>
            </a:r>
            <a:r>
              <a:rPr sz="882" spc="-9" dirty="0">
                <a:latin typeface="等线"/>
                <a:cs typeface="等线"/>
              </a:rPr>
              <a:t>进</a:t>
            </a:r>
            <a:r>
              <a:rPr sz="882" dirty="0">
                <a:latin typeface="等线"/>
                <a:cs typeface="等线"/>
              </a:rPr>
              <a:t>行</a:t>
            </a:r>
            <a:r>
              <a:rPr sz="882" spc="-9" dirty="0">
                <a:latin typeface="等线"/>
                <a:cs typeface="等线"/>
              </a:rPr>
              <a:t>分</a:t>
            </a:r>
            <a:r>
              <a:rPr sz="882" dirty="0">
                <a:latin typeface="等线"/>
                <a:cs typeface="等线"/>
              </a:rPr>
              <a:t>析</a:t>
            </a:r>
            <a:r>
              <a:rPr sz="882" spc="-62" dirty="0">
                <a:latin typeface="等线"/>
                <a:cs typeface="等线"/>
              </a:rPr>
              <a:t> </a:t>
            </a:r>
            <a:r>
              <a:rPr sz="882" spc="-9" dirty="0">
                <a:latin typeface="等线"/>
                <a:cs typeface="等线"/>
              </a:rPr>
              <a:t>、</a:t>
            </a:r>
            <a:r>
              <a:rPr sz="882" dirty="0">
                <a:latin typeface="等线"/>
                <a:cs typeface="等线"/>
              </a:rPr>
              <a:t>归纳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把分散</a:t>
            </a:r>
            <a:r>
              <a:rPr sz="882" spc="-9" dirty="0">
                <a:latin typeface="等线"/>
                <a:cs typeface="等线"/>
              </a:rPr>
              <a:t>在</a:t>
            </a:r>
            <a:r>
              <a:rPr sz="882" dirty="0">
                <a:latin typeface="等线"/>
                <a:cs typeface="等线"/>
              </a:rPr>
              <a:t>各</a:t>
            </a:r>
            <a:r>
              <a:rPr sz="882" spc="-9" dirty="0">
                <a:latin typeface="等线"/>
                <a:cs typeface="等线"/>
              </a:rPr>
              <a:t>篇</a:t>
            </a:r>
            <a:r>
              <a:rPr sz="882" dirty="0">
                <a:latin typeface="等线"/>
                <a:cs typeface="等线"/>
              </a:rPr>
              <a:t>文献</a:t>
            </a:r>
            <a:endParaRPr sz="882">
              <a:latin typeface="等线"/>
              <a:cs typeface="等线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47267" y="269109"/>
            <a:ext cx="8336988" cy="63199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688728" y="1049543"/>
          <a:ext cx="1220317" cy="47589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6919"/>
                <a:gridCol w="310521"/>
                <a:gridCol w="268374"/>
                <a:gridCol w="152152"/>
                <a:gridCol w="302351"/>
              </a:tblGrid>
              <a:tr h="1765969">
                <a:tc>
                  <a:txBody>
                    <a:bodyPr/>
                    <a:lstStyle/>
                    <a:p>
                      <a:pPr marL="190500" algn="ctr">
                        <a:lnSpc>
                          <a:spcPct val="100000"/>
                        </a:lnSpc>
                      </a:pPr>
                      <a:r>
                        <a:rPr sz="800" b="1" dirty="0">
                          <a:latin typeface="等线"/>
                          <a:cs typeface="等线"/>
                        </a:rPr>
                        <a:t>修改后</a:t>
                      </a:r>
                      <a:endParaRPr sz="800">
                        <a:latin typeface="等线"/>
                        <a:cs typeface="等线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808080"/>
                      </a:solidFill>
                      <a:prstDash val="solid"/>
                    </a:lnL>
                    <a:lnR w="6096">
                      <a:solidFill>
                        <a:srgbClr val="808080"/>
                      </a:solidFill>
                      <a:prstDash val="solid"/>
                    </a:lnR>
                  </a:tcPr>
                </a:tc>
                <a:tc gridSpan="2">
                  <a:txBody>
                    <a:bodyPr/>
                    <a:lstStyle/>
                    <a:p>
                      <a:pPr marL="75565" marR="59055" indent="183515" algn="just">
                        <a:lnSpc>
                          <a:spcPct val="103299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TEM</a:t>
                      </a:r>
                      <a:r>
                        <a:rPr sz="8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age</a:t>
                      </a:r>
                      <a:r>
                        <a:rPr sz="8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8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he</a:t>
                      </a:r>
                      <a:r>
                        <a:rPr sz="8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tai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ed</a:t>
                      </a:r>
                      <a:r>
                        <a:rPr sz="8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ples in </a:t>
                      </a:r>
                      <a:r>
                        <a:rPr sz="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fig </a:t>
                      </a:r>
                      <a:r>
                        <a:rPr sz="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1 </a:t>
                      </a:r>
                      <a:r>
                        <a:rPr sz="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ho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s </a:t>
                      </a:r>
                      <a:r>
                        <a:rPr sz="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that </a:t>
                      </a:r>
                      <a:r>
                        <a:rPr sz="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nano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wi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res </a:t>
                      </a:r>
                      <a:r>
                        <a:rPr sz="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are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ingle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ta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lin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.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096">
                      <a:solidFill>
                        <a:srgbClr val="808080"/>
                      </a:solidFill>
                      <a:prstDash val="solid"/>
                    </a:lnL>
                    <a:lnR w="6096">
                      <a:solidFill>
                        <a:srgbClr val="80808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In add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tion</a:t>
                      </a:r>
                      <a:r>
                        <a:rPr sz="800" dirty="0">
                          <a:latin typeface="等线"/>
                          <a:cs typeface="等线"/>
                        </a:rPr>
                        <a:t>，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D data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F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ig 2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985" algn="ctr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ho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800" dirty="0">
                          <a:latin typeface="等线"/>
                          <a:cs typeface="等线"/>
                        </a:rPr>
                        <a:t>…</a:t>
                      </a:r>
                      <a:endParaRPr sz="800">
                        <a:latin typeface="等线"/>
                        <a:cs typeface="等线"/>
                      </a:endParaRPr>
                    </a:p>
                  </a:txBody>
                  <a:tcPr marL="0" marR="0" marT="0" marB="0" vert="vert270">
                    <a:lnL w="6096">
                      <a:solidFill>
                        <a:srgbClr val="808080"/>
                      </a:solidFill>
                      <a:prstDash val="solid"/>
                    </a:lnL>
                    <a:lnR w="6108">
                      <a:solidFill>
                        <a:srgbClr val="80808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03233"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</a:pPr>
                      <a:r>
                        <a:rPr sz="800" b="1" dirty="0">
                          <a:latin typeface="等线"/>
                          <a:cs typeface="等线"/>
                        </a:rPr>
                        <a:t>操作</a:t>
                      </a:r>
                      <a:endParaRPr sz="800">
                        <a:latin typeface="等线"/>
                        <a:cs typeface="等线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808080"/>
                      </a:solidFill>
                      <a:prstDash val="solid"/>
                    </a:lnL>
                    <a:lnR w="6096">
                      <a:solidFill>
                        <a:srgbClr val="80808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65430">
                        <a:lnSpc>
                          <a:spcPts val="1030"/>
                        </a:lnSpc>
                      </a:pPr>
                      <a:r>
                        <a:rPr sz="800" dirty="0">
                          <a:latin typeface="等线"/>
                          <a:cs typeface="等线"/>
                        </a:rPr>
                        <a:t>合并</a:t>
                      </a:r>
                      <a:endParaRPr sz="800">
                        <a:latin typeface="等线"/>
                        <a:cs typeface="等线"/>
                      </a:endParaRPr>
                    </a:p>
                  </a:txBody>
                  <a:tcPr marL="0" marR="0" marT="0" marB="0" vert="vert270">
                    <a:lnL w="6096">
                      <a:solidFill>
                        <a:srgbClr val="80808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800">
                        <a:latin typeface="等线"/>
                        <a:cs typeface="等线"/>
                      </a:endParaRPr>
                    </a:p>
                  </a:txBody>
                  <a:tcPr marL="0" marR="0" marT="0" marB="0">
                    <a:lnR w="6096">
                      <a:solidFill>
                        <a:srgbClr val="80808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800">
                        <a:latin typeface="等线"/>
                        <a:cs typeface="等线"/>
                      </a:endParaRPr>
                    </a:p>
                  </a:txBody>
                  <a:tcPr marL="0" marR="0" marT="0" marB="0">
                    <a:lnL w="6096">
                      <a:solidFill>
                        <a:srgbClr val="80808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</a:pPr>
                      <a:r>
                        <a:rPr sz="800" dirty="0">
                          <a:latin typeface="等线"/>
                          <a:cs typeface="等线"/>
                        </a:rPr>
                        <a:t>简化</a:t>
                      </a:r>
                      <a:endParaRPr sz="800">
                        <a:latin typeface="等线"/>
                        <a:cs typeface="等线"/>
                      </a:endParaRPr>
                    </a:p>
                  </a:txBody>
                  <a:tcPr marL="0" marR="0" marT="0" marB="0" vert="vert270">
                    <a:lnR w="6108">
                      <a:solidFill>
                        <a:srgbClr val="808080"/>
                      </a:solidFill>
                      <a:prstDash val="solid"/>
                    </a:lnR>
                  </a:tcPr>
                </a:tc>
              </a:tr>
              <a:tr h="2031839">
                <a:tc>
                  <a:txBody>
                    <a:bodyPr/>
                    <a:lstStyle/>
                    <a:p>
                      <a:pPr marL="184150" algn="ctr">
                        <a:lnSpc>
                          <a:spcPct val="100000"/>
                        </a:lnSpc>
                      </a:pPr>
                      <a:r>
                        <a:rPr sz="800" b="1" dirty="0">
                          <a:latin typeface="等线"/>
                          <a:cs typeface="等线"/>
                        </a:rPr>
                        <a:t>修改前</a:t>
                      </a:r>
                      <a:endParaRPr sz="800">
                        <a:latin typeface="等线"/>
                        <a:cs typeface="等线"/>
                      </a:endParaRPr>
                    </a:p>
                  </a:txBody>
                  <a:tcPr marL="0" marR="0" marT="0" marB="0" vert="vert270">
                    <a:lnL w="6108">
                      <a:solidFill>
                        <a:srgbClr val="808080"/>
                      </a:solidFill>
                      <a:prstDash val="solid"/>
                    </a:lnL>
                    <a:lnR w="6096">
                      <a:solidFill>
                        <a:srgbClr val="80808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52095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ig</a:t>
                      </a:r>
                      <a:r>
                        <a:rPr sz="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ho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8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TEM</a:t>
                      </a:r>
                      <a:r>
                        <a:rPr sz="8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age</a:t>
                      </a:r>
                      <a:r>
                        <a:rPr sz="8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8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8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ob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ained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096">
                      <a:solidFill>
                        <a:srgbClr val="808080"/>
                      </a:solidFill>
                      <a:prstDash val="solid"/>
                    </a:lnL>
                    <a:lnR w="6096">
                      <a:solidFill>
                        <a:srgbClr val="80808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7945" marR="59690" indent="183515">
                        <a:lnSpc>
                          <a:spcPct val="103299"/>
                        </a:lnSpc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rom </a:t>
                      </a:r>
                      <a:r>
                        <a:rPr sz="8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8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g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sz="8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one </a:t>
                      </a:r>
                      <a:r>
                        <a:rPr sz="8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an </a:t>
                      </a:r>
                      <a:r>
                        <a:rPr sz="8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se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e </a:t>
                      </a:r>
                      <a:r>
                        <a:rPr sz="8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at </a:t>
                      </a:r>
                      <a:r>
                        <a:rPr sz="800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the nano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ires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re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si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ngle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ta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li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e.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096">
                      <a:solidFill>
                        <a:srgbClr val="808080"/>
                      </a:solidFill>
                      <a:prstDash val="solid"/>
                    </a:lnL>
                    <a:lnR w="6096">
                      <a:solidFill>
                        <a:srgbClr val="80808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52095">
                        <a:lnSpc>
                          <a:spcPct val="100000"/>
                        </a:lnSpc>
                      </a:pPr>
                      <a:r>
                        <a:rPr sz="800" dirty="0">
                          <a:latin typeface="Times New Roman"/>
                          <a:cs typeface="Times New Roman"/>
                        </a:rPr>
                        <a:t>To furt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er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tu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800" spc="10" dirty="0"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tal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pha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se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,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096">
                      <a:solidFill>
                        <a:srgbClr val="808080"/>
                      </a:solidFill>
                      <a:prstDash val="solid"/>
                    </a:lnL>
                    <a:lnR w="6096">
                      <a:solidFill>
                        <a:srgbClr val="80808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7945" marR="59690" indent="183515">
                        <a:lnSpc>
                          <a:spcPct val="103299"/>
                        </a:lnSpc>
                      </a:pPr>
                      <a:r>
                        <a:rPr sz="800" spc="-5" dirty="0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RD</a:t>
                      </a:r>
                      <a:r>
                        <a:rPr sz="800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ea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ure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ent</a:t>
                      </a:r>
                      <a:r>
                        <a:rPr sz="8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as</a:t>
                      </a:r>
                      <a:r>
                        <a:rPr sz="8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conduc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ed</a:t>
                      </a:r>
                      <a:r>
                        <a:rPr sz="8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sz="8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the data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800" spc="-10" dirty="0"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8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ho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n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n </a:t>
                      </a:r>
                      <a:r>
                        <a:rPr sz="800" spc="-5" dirty="0"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sz="800" dirty="0">
                          <a:latin typeface="Times New Roman"/>
                          <a:cs typeface="Times New Roman"/>
                        </a:rPr>
                        <a:t>ig 2.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096">
                      <a:solidFill>
                        <a:srgbClr val="808080"/>
                      </a:solidFill>
                      <a:prstDash val="solid"/>
                    </a:lnL>
                    <a:lnR w="6108">
                      <a:solidFill>
                        <a:srgbClr val="808080"/>
                      </a:solidFill>
                      <a:prstDash val="solid"/>
                    </a:lnR>
                  </a:tcPr>
                </a:tc>
              </a:tr>
              <a:tr h="457872">
                <a:tc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108">
                      <a:solidFill>
                        <a:srgbClr val="808080"/>
                      </a:solidFill>
                      <a:prstDash val="solid"/>
                    </a:lnL>
                    <a:lnR w="6096">
                      <a:solidFill>
                        <a:srgbClr val="80808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52095">
                        <a:lnSpc>
                          <a:spcPts val="1030"/>
                        </a:lnSpc>
                      </a:pPr>
                      <a:r>
                        <a:rPr sz="800" b="1" dirty="0">
                          <a:latin typeface="等线"/>
                          <a:cs typeface="等线"/>
                        </a:rPr>
                        <a:t>例</a:t>
                      </a:r>
                      <a:r>
                        <a:rPr sz="800" b="1" spc="-40" dirty="0">
                          <a:latin typeface="等线"/>
                          <a:cs typeface="等线"/>
                        </a:rPr>
                        <a:t> </a:t>
                      </a:r>
                      <a:r>
                        <a:rPr sz="800" b="1" dirty="0">
                          <a:latin typeface="Times New Roman"/>
                          <a:cs typeface="Times New Roman"/>
                        </a:rPr>
                        <a:t>1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L w="6096">
                      <a:solidFill>
                        <a:srgbClr val="80808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096">
                      <a:solidFill>
                        <a:srgbClr val="80808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096">
                      <a:solidFill>
                        <a:srgbClr val="80808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252095">
                        <a:lnSpc>
                          <a:spcPct val="100000"/>
                        </a:lnSpc>
                      </a:pPr>
                      <a:r>
                        <a:rPr sz="800" b="1" dirty="0">
                          <a:latin typeface="等线"/>
                          <a:cs typeface="等线"/>
                        </a:rPr>
                        <a:t>例</a:t>
                      </a:r>
                      <a:r>
                        <a:rPr sz="800" b="1" spc="-40" dirty="0">
                          <a:latin typeface="等线"/>
                          <a:cs typeface="等线"/>
                        </a:rPr>
                        <a:t> </a:t>
                      </a:r>
                      <a:r>
                        <a:rPr sz="800" b="1" dirty="0">
                          <a:latin typeface="Times New Roman"/>
                          <a:cs typeface="Times New Roman"/>
                        </a:rPr>
                        <a:t>2</a:t>
                      </a: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vert="vert270">
                    <a:lnR w="6108">
                      <a:solidFill>
                        <a:srgbClr val="808080"/>
                      </a:solidFill>
                      <a:prstDash val="solid"/>
                    </a:ln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6605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先读后写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r>
              <a:rPr lang="zh-CN" altLang="en-US" dirty="0"/>
              <a:t>第</a:t>
            </a:r>
            <a:r>
              <a:rPr lang="en-US" altLang="zh-CN" dirty="0"/>
              <a:t>1</a:t>
            </a:r>
            <a:r>
              <a:rPr lang="zh-CN" altLang="en-US" dirty="0"/>
              <a:t>步</a:t>
            </a:r>
            <a:r>
              <a:rPr lang="zh-CN" altLang="en-US" dirty="0" smtClean="0"/>
              <a:t>是读，</a:t>
            </a:r>
            <a:endParaRPr lang="zh-CN" altLang="en-US" dirty="0"/>
          </a:p>
          <a:p>
            <a:pPr lvl="1"/>
            <a:r>
              <a:rPr lang="zh-CN" altLang="en-US" sz="2000" dirty="0" smtClean="0"/>
              <a:t>找论文</a:t>
            </a:r>
            <a:endParaRPr lang="en-US" altLang="zh-CN" sz="2000" dirty="0" smtClean="0"/>
          </a:p>
          <a:p>
            <a:pPr lvl="1"/>
            <a:r>
              <a:rPr lang="zh-CN" altLang="en-US" sz="2000" dirty="0" smtClean="0"/>
              <a:t>精读成精</a:t>
            </a:r>
          </a:p>
          <a:p>
            <a:r>
              <a:rPr lang="en-US" altLang="zh-CN" dirty="0" smtClean="0"/>
              <a:t>2.</a:t>
            </a:r>
            <a:r>
              <a:rPr lang="zh-CN" altLang="en-US" dirty="0" smtClean="0"/>
              <a:t>第</a:t>
            </a:r>
            <a:r>
              <a:rPr lang="en-US" altLang="zh-CN" dirty="0" smtClean="0"/>
              <a:t>2</a:t>
            </a:r>
            <a:r>
              <a:rPr lang="zh-CN" altLang="en-US" dirty="0" smtClean="0"/>
              <a:t>步才是写，</a:t>
            </a:r>
          </a:p>
          <a:p>
            <a:pPr marL="484505" lvl="1" indent="0">
              <a:buNone/>
            </a:pPr>
            <a:r>
              <a:rPr lang="en-US" altLang="zh-CN" sz="2000" dirty="0" smtClean="0"/>
              <a:t>1</a:t>
            </a:r>
            <a:r>
              <a:rPr lang="en-US" altLang="zh-CN" sz="2000" dirty="0"/>
              <a:t>) </a:t>
            </a:r>
            <a:r>
              <a:rPr lang="zh-CN" altLang="en-US" sz="2000" dirty="0"/>
              <a:t>先抄后写</a:t>
            </a:r>
            <a:r>
              <a:rPr lang="zh-CN" altLang="en-US" sz="2000" dirty="0" smtClean="0"/>
              <a:t>，</a:t>
            </a:r>
            <a:endParaRPr lang="en-US" altLang="zh-CN" sz="2000" dirty="0" smtClean="0"/>
          </a:p>
          <a:p>
            <a:pPr marL="484505" lvl="1" indent="0">
              <a:buNone/>
            </a:pPr>
            <a:endParaRPr lang="zh-CN" altLang="en-US" sz="2000" dirty="0"/>
          </a:p>
          <a:p>
            <a:pPr marL="484505" lvl="1" indent="0">
              <a:buNone/>
            </a:pPr>
            <a:r>
              <a:rPr lang="en-US" altLang="zh-CN" sz="2000" dirty="0" smtClean="0"/>
              <a:t>2</a:t>
            </a:r>
            <a:r>
              <a:rPr lang="en-US" altLang="zh-CN" sz="2000" dirty="0"/>
              <a:t>) </a:t>
            </a:r>
            <a:r>
              <a:rPr lang="zh-CN" altLang="en-US" sz="2000" dirty="0"/>
              <a:t>构造文章</a:t>
            </a:r>
            <a:r>
              <a:rPr lang="zh-CN" altLang="en-US" sz="2000" dirty="0" smtClean="0"/>
              <a:t>题目</a:t>
            </a:r>
            <a:endParaRPr lang="en-US" altLang="zh-CN" sz="2000" dirty="0" smtClean="0"/>
          </a:p>
          <a:p>
            <a:pPr marL="484505" lvl="1" indent="0">
              <a:buNone/>
            </a:pPr>
            <a:r>
              <a:rPr lang="en-US" altLang="zh-CN" sz="2000" dirty="0" smtClean="0"/>
              <a:t>3</a:t>
            </a:r>
            <a:r>
              <a:rPr lang="en-US" altLang="zh-CN" sz="2000" dirty="0"/>
              <a:t>) </a:t>
            </a:r>
            <a:r>
              <a:rPr lang="zh-CN" altLang="en-US" sz="2000" dirty="0"/>
              <a:t>找对刊物发表，</a:t>
            </a:r>
          </a:p>
          <a:p>
            <a:pPr marL="484505" lvl="1" indent="0">
              <a:buNone/>
            </a:pPr>
            <a:r>
              <a:rPr lang="en-US" altLang="zh-CN" sz="2000" dirty="0"/>
              <a:t>4) </a:t>
            </a:r>
            <a:r>
              <a:rPr lang="zh-CN" altLang="en-US" sz="2000" dirty="0"/>
              <a:t>收集</a:t>
            </a:r>
            <a:r>
              <a:rPr lang="zh-CN" altLang="en-US" sz="2000" dirty="0" smtClean="0"/>
              <a:t>关键词</a:t>
            </a:r>
            <a:endParaRPr lang="en-US" altLang="zh-CN" sz="2000" dirty="0"/>
          </a:p>
          <a:p>
            <a:pPr marL="484505" lvl="1" indent="0">
              <a:buNone/>
            </a:pPr>
            <a:r>
              <a:rPr lang="en-US" altLang="zh-CN" sz="2000" dirty="0" smtClean="0"/>
              <a:t>5</a:t>
            </a:r>
            <a:r>
              <a:rPr lang="en-US" altLang="zh-CN" sz="2000" dirty="0"/>
              <a:t>) </a:t>
            </a:r>
            <a:r>
              <a:rPr lang="zh-CN" altLang="en-US" sz="2000" dirty="0"/>
              <a:t>构筑大纲，开写</a:t>
            </a:r>
          </a:p>
          <a:p>
            <a:pPr marL="484505" lvl="1" indent="0">
              <a:buNone/>
            </a:pPr>
            <a:r>
              <a:rPr lang="en-US" altLang="zh-CN" sz="2000" dirty="0"/>
              <a:t>a.</a:t>
            </a:r>
            <a:r>
              <a:rPr lang="zh-CN" altLang="en-US" sz="2000" dirty="0"/>
              <a:t>背景和意义， </a:t>
            </a:r>
            <a:r>
              <a:rPr lang="en-US" altLang="zh-CN" sz="2000" dirty="0" smtClean="0"/>
              <a:t>b</a:t>
            </a:r>
            <a:r>
              <a:rPr lang="en-US" altLang="zh-CN" sz="2000" dirty="0"/>
              <a:t>.</a:t>
            </a:r>
            <a:r>
              <a:rPr lang="zh-CN" altLang="en-US" sz="2000" dirty="0"/>
              <a:t>方案与方法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c.</a:t>
            </a:r>
            <a:r>
              <a:rPr lang="zh-CN" altLang="en-US" sz="2000" dirty="0" smtClean="0"/>
              <a:t>结果和讨论</a:t>
            </a:r>
            <a:endParaRPr lang="zh-CN" altLang="en-US" sz="2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496720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0816" y="3056070"/>
            <a:ext cx="135743" cy="58326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新教育</a:t>
            </a:r>
            <a:r>
              <a:rPr sz="882" spc="-9" dirty="0">
                <a:solidFill>
                  <a:srgbClr val="0070C0"/>
                </a:solidFill>
                <a:latin typeface="等线"/>
                <a:cs typeface="等线"/>
              </a:rPr>
              <a:t>时</a:t>
            </a:r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代</a:t>
            </a:r>
            <a:endParaRPr sz="882">
              <a:latin typeface="等线"/>
              <a:cs typeface="等线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02094" y="3308500"/>
            <a:ext cx="135743" cy="7956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latin typeface="Calibri Light"/>
                <a:cs typeface="Calibri Light"/>
              </a:rPr>
              <a:t>8</a:t>
            </a:r>
            <a:endParaRPr sz="882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88434" y="3614847"/>
            <a:ext cx="7645619" cy="285133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5603" algn="just">
              <a:lnSpc>
                <a:spcPct val="121800"/>
              </a:lnSpc>
            </a:pPr>
            <a:r>
              <a:rPr sz="882" spc="4" dirty="0">
                <a:latin typeface="等线"/>
                <a:cs typeface="等线"/>
              </a:rPr>
              <a:t>中的论点论据进行综合、提炼，然后按自己的思路有条理 地进行阐述，而不只是简单地将自己阅读到的原始文献中 </a:t>
            </a:r>
            <a:r>
              <a:rPr sz="882" spc="9" dirty="0">
                <a:latin typeface="等线"/>
                <a:cs typeface="等线"/>
              </a:rPr>
              <a:t>的观点堆砌</a:t>
            </a:r>
            <a:r>
              <a:rPr sz="882" spc="4" dirty="0">
                <a:latin typeface="等线"/>
                <a:cs typeface="等线"/>
              </a:rPr>
              <a:t>在</a:t>
            </a:r>
            <a:r>
              <a:rPr sz="882" spc="9" dirty="0">
                <a:latin typeface="等线"/>
                <a:cs typeface="等线"/>
              </a:rPr>
              <a:t>一</a:t>
            </a:r>
            <a:r>
              <a:rPr sz="882" dirty="0">
                <a:latin typeface="等线"/>
                <a:cs typeface="等线"/>
              </a:rPr>
              <a:t>起</a:t>
            </a:r>
            <a:r>
              <a:rPr sz="882" spc="101" dirty="0">
                <a:latin typeface="等线"/>
                <a:cs typeface="等线"/>
              </a:rPr>
              <a:t> </a:t>
            </a:r>
            <a:r>
              <a:rPr sz="882" spc="9" dirty="0">
                <a:latin typeface="Times New Roman"/>
                <a:cs typeface="Times New Roman"/>
              </a:rPr>
              <a:t>,</a:t>
            </a:r>
            <a:r>
              <a:rPr sz="882" spc="4" dirty="0">
                <a:latin typeface="等线"/>
                <a:cs typeface="等线"/>
              </a:rPr>
              <a:t>既</a:t>
            </a:r>
            <a:r>
              <a:rPr sz="882" spc="9" dirty="0">
                <a:latin typeface="等线"/>
                <a:cs typeface="等线"/>
              </a:rPr>
              <a:t>无</a:t>
            </a:r>
            <a:r>
              <a:rPr sz="882" spc="4" dirty="0">
                <a:latin typeface="等线"/>
                <a:cs typeface="等线"/>
              </a:rPr>
              <a:t>分</a:t>
            </a:r>
            <a:r>
              <a:rPr sz="882" dirty="0">
                <a:latin typeface="等线"/>
                <a:cs typeface="等线"/>
              </a:rPr>
              <a:t>析</a:t>
            </a:r>
            <a:r>
              <a:rPr sz="882" spc="101" dirty="0">
                <a:latin typeface="等线"/>
                <a:cs typeface="等线"/>
              </a:rPr>
              <a:t> </a:t>
            </a:r>
            <a:r>
              <a:rPr sz="882" spc="9" dirty="0">
                <a:latin typeface="Times New Roman"/>
                <a:cs typeface="Times New Roman"/>
              </a:rPr>
              <a:t>,</a:t>
            </a:r>
            <a:r>
              <a:rPr sz="882" spc="9" dirty="0">
                <a:latin typeface="等线"/>
                <a:cs typeface="等线"/>
              </a:rPr>
              <a:t>也</a:t>
            </a:r>
            <a:r>
              <a:rPr sz="882" spc="4" dirty="0">
                <a:latin typeface="等线"/>
                <a:cs typeface="等线"/>
              </a:rPr>
              <a:t>无</a:t>
            </a:r>
            <a:r>
              <a:rPr sz="882" spc="9" dirty="0">
                <a:latin typeface="等线"/>
                <a:cs typeface="等线"/>
              </a:rPr>
              <a:t>归</a:t>
            </a:r>
            <a:r>
              <a:rPr sz="882" dirty="0">
                <a:latin typeface="等线"/>
                <a:cs typeface="等线"/>
              </a:rPr>
              <a:t>纳</a:t>
            </a:r>
            <a:r>
              <a:rPr sz="882" spc="93" dirty="0">
                <a:latin typeface="等线"/>
                <a:cs typeface="等线"/>
              </a:rPr>
              <a:t> </a:t>
            </a:r>
            <a:r>
              <a:rPr sz="882" spc="9" dirty="0">
                <a:latin typeface="Times New Roman"/>
                <a:cs typeface="Times New Roman"/>
              </a:rPr>
              <a:t>,</a:t>
            </a:r>
            <a:r>
              <a:rPr sz="882" spc="9" dirty="0">
                <a:latin typeface="等线"/>
                <a:cs typeface="等线"/>
              </a:rPr>
              <a:t>更无提炼</a:t>
            </a:r>
            <a:r>
              <a:rPr sz="882" spc="4" dirty="0">
                <a:latin typeface="等线"/>
                <a:cs typeface="等线"/>
              </a:rPr>
              <a:t>，</a:t>
            </a:r>
            <a:r>
              <a:rPr sz="882" spc="9" dirty="0">
                <a:latin typeface="等线"/>
                <a:cs typeface="等线"/>
              </a:rPr>
              <a:t>全段 </a:t>
            </a:r>
            <a:r>
              <a:rPr sz="882" dirty="0">
                <a:latin typeface="等线"/>
                <a:cs typeface="等线"/>
              </a:rPr>
              <a:t>都是“</a:t>
            </a:r>
            <a:r>
              <a:rPr sz="882" spc="62" dirty="0">
                <a:latin typeface="等线"/>
                <a:cs typeface="等线"/>
              </a:rPr>
              <a:t> </a:t>
            </a:r>
            <a:r>
              <a:rPr sz="882" spc="-4" dirty="0">
                <a:latin typeface="等线"/>
                <a:cs typeface="等线"/>
              </a:rPr>
              <a:t>×××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实验表</a:t>
            </a:r>
            <a:r>
              <a:rPr sz="882" spc="-9" dirty="0">
                <a:latin typeface="等线"/>
                <a:cs typeface="等线"/>
              </a:rPr>
              <a:t>明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-4" dirty="0">
                <a:latin typeface="等线"/>
                <a:cs typeface="等线"/>
              </a:rPr>
              <a:t>…</a:t>
            </a:r>
            <a:r>
              <a:rPr sz="882" dirty="0">
                <a:latin typeface="等线"/>
                <a:cs typeface="等线"/>
              </a:rPr>
              <a:t>…，</a:t>
            </a:r>
            <a:r>
              <a:rPr sz="882" spc="62" dirty="0">
                <a:latin typeface="等线"/>
                <a:cs typeface="等线"/>
              </a:rPr>
              <a:t> </a:t>
            </a:r>
            <a:r>
              <a:rPr sz="882" spc="-4" dirty="0">
                <a:latin typeface="等线"/>
                <a:cs typeface="等线"/>
              </a:rPr>
              <a:t>×××</a:t>
            </a:r>
            <a:r>
              <a:rPr sz="882" spc="-9" dirty="0">
                <a:latin typeface="等线"/>
                <a:cs typeface="等线"/>
              </a:rPr>
              <a:t>的实</a:t>
            </a:r>
            <a:r>
              <a:rPr sz="882" dirty="0">
                <a:latin typeface="等线"/>
                <a:cs typeface="等线"/>
              </a:rPr>
              <a:t>验证实</a:t>
            </a:r>
            <a:r>
              <a:rPr sz="882" spc="-9" dirty="0">
                <a:latin typeface="等线"/>
                <a:cs typeface="等线"/>
              </a:rPr>
              <a:t>了</a:t>
            </a:r>
            <a:r>
              <a:rPr sz="882" dirty="0">
                <a:latin typeface="等线"/>
                <a:cs typeface="等线"/>
              </a:rPr>
              <a:t>……</a:t>
            </a:r>
            <a:r>
              <a:rPr sz="882" spc="-9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，综 </a:t>
            </a:r>
            <a:r>
              <a:rPr sz="882" spc="26" dirty="0">
                <a:latin typeface="等线"/>
                <a:cs typeface="等线"/>
              </a:rPr>
              <a:t>述变成了</a:t>
            </a:r>
            <a:r>
              <a:rPr sz="882" spc="18" dirty="0">
                <a:latin typeface="等线"/>
                <a:cs typeface="等线"/>
              </a:rPr>
              <a:t>“论</a:t>
            </a:r>
            <a:r>
              <a:rPr sz="882" spc="26" dirty="0">
                <a:latin typeface="等线"/>
                <a:cs typeface="等线"/>
              </a:rPr>
              <a:t>点展示板</a:t>
            </a:r>
            <a:r>
              <a:rPr sz="882" spc="18" dirty="0">
                <a:latin typeface="等线"/>
                <a:cs typeface="等线"/>
              </a:rPr>
              <a:t>”</a:t>
            </a:r>
            <a:r>
              <a:rPr sz="882" spc="26" dirty="0">
                <a:latin typeface="等线"/>
                <a:cs typeface="等线"/>
              </a:rPr>
              <a:t>。</a:t>
            </a:r>
            <a:r>
              <a:rPr sz="882" spc="22" dirty="0">
                <a:latin typeface="等线"/>
                <a:cs typeface="等线"/>
              </a:rPr>
              <a:t>“</a:t>
            </a:r>
            <a:r>
              <a:rPr sz="882" spc="26" dirty="0">
                <a:latin typeface="等线"/>
                <a:cs typeface="等线"/>
              </a:rPr>
              <a:t>只综不述</a:t>
            </a:r>
            <a:r>
              <a:rPr sz="882" spc="18" dirty="0">
                <a:latin typeface="等线"/>
                <a:cs typeface="等线"/>
              </a:rPr>
              <a:t>”，</a:t>
            </a:r>
            <a:r>
              <a:rPr sz="882" spc="26" dirty="0">
                <a:latin typeface="等线"/>
                <a:cs typeface="等线"/>
              </a:rPr>
              <a:t>参考文</a:t>
            </a:r>
            <a:r>
              <a:rPr sz="882" spc="18" dirty="0">
                <a:latin typeface="等线"/>
                <a:cs typeface="等线"/>
              </a:rPr>
              <a:t>献不</a:t>
            </a:r>
            <a:r>
              <a:rPr sz="882" spc="26" dirty="0">
                <a:latin typeface="等线"/>
                <a:cs typeface="等线"/>
              </a:rPr>
              <a:t>全，又 </a:t>
            </a:r>
            <a:r>
              <a:rPr sz="882" dirty="0">
                <a:latin typeface="等线"/>
                <a:cs typeface="等线"/>
              </a:rPr>
              <a:t>没有自</a:t>
            </a:r>
            <a:r>
              <a:rPr sz="882" spc="-9" dirty="0">
                <a:latin typeface="等线"/>
                <a:cs typeface="等线"/>
              </a:rPr>
              <a:t>己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-9" dirty="0">
                <a:latin typeface="等线"/>
                <a:cs typeface="等线"/>
              </a:rPr>
              <a:t>观</a:t>
            </a:r>
            <a:r>
              <a:rPr sz="882" dirty="0">
                <a:latin typeface="等线"/>
                <a:cs typeface="等线"/>
              </a:rPr>
              <a:t>点，那</a:t>
            </a:r>
            <a:r>
              <a:rPr sz="882" spc="-9" dirty="0">
                <a:latin typeface="等线"/>
                <a:cs typeface="等线"/>
              </a:rPr>
              <a:t>么</a:t>
            </a:r>
            <a:r>
              <a:rPr sz="882" dirty="0">
                <a:latin typeface="等线"/>
                <a:cs typeface="等线"/>
              </a:rPr>
              <a:t>这</a:t>
            </a:r>
            <a:r>
              <a:rPr sz="882" spc="-9" dirty="0">
                <a:latin typeface="等线"/>
                <a:cs typeface="等线"/>
              </a:rPr>
              <a:t>篇</a:t>
            </a:r>
            <a:r>
              <a:rPr sz="882" dirty="0">
                <a:latin typeface="等线"/>
                <a:cs typeface="等线"/>
              </a:rPr>
              <a:t>科技论</a:t>
            </a:r>
            <a:r>
              <a:rPr sz="882" spc="-9" dirty="0">
                <a:latin typeface="等线"/>
                <a:cs typeface="等线"/>
              </a:rPr>
              <a:t>文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-9" dirty="0">
                <a:latin typeface="等线"/>
                <a:cs typeface="等线"/>
              </a:rPr>
              <a:t>意</a:t>
            </a:r>
            <a:r>
              <a:rPr sz="882" dirty="0">
                <a:latin typeface="等线"/>
                <a:cs typeface="等线"/>
              </a:rPr>
              <a:t>义就不</a:t>
            </a:r>
            <a:r>
              <a:rPr sz="882" spc="-9" dirty="0">
                <a:latin typeface="等线"/>
                <a:cs typeface="等线"/>
              </a:rPr>
              <a:t>大</a:t>
            </a:r>
            <a:r>
              <a:rPr sz="882" dirty="0">
                <a:latin typeface="等线"/>
                <a:cs typeface="等线"/>
              </a:rPr>
              <a:t>。</a:t>
            </a:r>
            <a:endParaRPr sz="882">
              <a:latin typeface="等线"/>
              <a:cs typeface="等线"/>
            </a:endParaRPr>
          </a:p>
          <a:p>
            <a:pPr marL="11206" marR="5043" indent="161934" algn="just">
              <a:lnSpc>
                <a:spcPct val="122000"/>
              </a:lnSpc>
              <a:spcBef>
                <a:spcPts val="256"/>
              </a:spcBef>
            </a:pPr>
            <a:r>
              <a:rPr sz="882" spc="31" dirty="0">
                <a:latin typeface="等线"/>
                <a:cs typeface="等线"/>
              </a:rPr>
              <a:t>下</a:t>
            </a:r>
            <a:r>
              <a:rPr sz="882" spc="26" dirty="0">
                <a:latin typeface="等线"/>
                <a:cs typeface="等线"/>
              </a:rPr>
              <a:t>面</a:t>
            </a:r>
            <a:r>
              <a:rPr sz="882" spc="31" dirty="0">
                <a:latin typeface="等线"/>
                <a:cs typeface="等线"/>
              </a:rPr>
              <a:t>重</a:t>
            </a:r>
            <a:r>
              <a:rPr sz="882" spc="26" dirty="0">
                <a:latin typeface="等线"/>
                <a:cs typeface="等线"/>
              </a:rPr>
              <a:t>点谈</a:t>
            </a:r>
            <a:r>
              <a:rPr sz="882" spc="31" dirty="0">
                <a:latin typeface="等线"/>
                <a:cs typeface="等线"/>
              </a:rPr>
              <a:t>的</a:t>
            </a:r>
            <a:r>
              <a:rPr sz="882" spc="26" dirty="0">
                <a:latin typeface="等线"/>
                <a:cs typeface="等线"/>
              </a:rPr>
              <a:t>是</a:t>
            </a:r>
            <a:r>
              <a:rPr sz="882" spc="31" dirty="0">
                <a:latin typeface="等线"/>
                <a:cs typeface="等线"/>
              </a:rPr>
              <a:t>：</a:t>
            </a:r>
            <a:r>
              <a:rPr sz="882" spc="26" dirty="0">
                <a:latin typeface="等线"/>
                <a:cs typeface="等线"/>
              </a:rPr>
              <a:t>如何</a:t>
            </a:r>
            <a:r>
              <a:rPr sz="882" spc="31" dirty="0">
                <a:latin typeface="等线"/>
                <a:cs typeface="等线"/>
              </a:rPr>
              <a:t>写</a:t>
            </a:r>
            <a:r>
              <a:rPr sz="882" spc="26" dirty="0">
                <a:latin typeface="等线"/>
                <a:cs typeface="等线"/>
              </a:rPr>
              <a:t>常</a:t>
            </a:r>
            <a:r>
              <a:rPr sz="882" spc="31" dirty="0">
                <a:latin typeface="等线"/>
                <a:cs typeface="等线"/>
              </a:rPr>
              <a:t>规</a:t>
            </a:r>
            <a:r>
              <a:rPr sz="882" spc="26" dirty="0">
                <a:latin typeface="等线"/>
                <a:cs typeface="等线"/>
              </a:rPr>
              <a:t>的科</a:t>
            </a:r>
            <a:r>
              <a:rPr sz="882" spc="31" dirty="0">
                <a:latin typeface="等线"/>
                <a:cs typeface="等线"/>
              </a:rPr>
              <a:t>技</a:t>
            </a:r>
            <a:r>
              <a:rPr sz="882" spc="26" dirty="0">
                <a:latin typeface="等线"/>
                <a:cs typeface="等线"/>
              </a:rPr>
              <a:t>论</a:t>
            </a:r>
            <a:r>
              <a:rPr sz="882" spc="31" dirty="0">
                <a:latin typeface="等线"/>
                <a:cs typeface="等线"/>
              </a:rPr>
              <a:t>文</a:t>
            </a:r>
            <a:r>
              <a:rPr sz="882" spc="26" dirty="0">
                <a:latin typeface="等线"/>
                <a:cs typeface="等线"/>
              </a:rPr>
              <a:t>，即</a:t>
            </a:r>
            <a:r>
              <a:rPr sz="882" spc="31" dirty="0">
                <a:latin typeface="等线"/>
                <a:cs typeface="等线"/>
              </a:rPr>
              <a:t>报</a:t>
            </a:r>
            <a:r>
              <a:rPr sz="882" spc="26" dirty="0">
                <a:latin typeface="等线"/>
                <a:cs typeface="等线"/>
              </a:rPr>
              <a:t>道科 </a:t>
            </a:r>
            <a:r>
              <a:rPr sz="882" dirty="0">
                <a:latin typeface="等线"/>
                <a:cs typeface="等线"/>
              </a:rPr>
              <a:t>研成果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科</a:t>
            </a:r>
            <a:r>
              <a:rPr sz="882" spc="-9" dirty="0">
                <a:latin typeface="等线"/>
                <a:cs typeface="等线"/>
              </a:rPr>
              <a:t>技</a:t>
            </a:r>
            <a:r>
              <a:rPr sz="882" dirty="0">
                <a:latin typeface="等线"/>
                <a:cs typeface="等线"/>
              </a:rPr>
              <a:t>论文（</a:t>
            </a:r>
            <a:r>
              <a:rPr sz="882" spc="-9" dirty="0">
                <a:latin typeface="等线"/>
                <a:cs typeface="等线"/>
              </a:rPr>
              <a:t>实</a:t>
            </a:r>
            <a:r>
              <a:rPr sz="882" dirty="0">
                <a:latin typeface="等线"/>
                <a:cs typeface="等线"/>
              </a:rPr>
              <a:t>验</a:t>
            </a:r>
            <a:r>
              <a:rPr sz="882" spc="-9" dirty="0">
                <a:latin typeface="等线"/>
                <a:cs typeface="等线"/>
              </a:rPr>
              <a:t>、</a:t>
            </a:r>
            <a:r>
              <a:rPr sz="882" dirty="0">
                <a:latin typeface="等线"/>
                <a:cs typeface="等线"/>
              </a:rPr>
              <a:t>理论、</a:t>
            </a:r>
            <a:r>
              <a:rPr sz="882" spc="-9" dirty="0">
                <a:latin typeface="等线"/>
                <a:cs typeface="等线"/>
              </a:rPr>
              <a:t>设</a:t>
            </a:r>
            <a:r>
              <a:rPr sz="882" dirty="0">
                <a:latin typeface="等线"/>
                <a:cs typeface="等线"/>
              </a:rPr>
              <a:t>计</a:t>
            </a:r>
            <a:r>
              <a:rPr sz="882" spc="-9" dirty="0">
                <a:latin typeface="等线"/>
                <a:cs typeface="等线"/>
              </a:rPr>
              <a:t>等</a:t>
            </a:r>
            <a:r>
              <a:rPr sz="882" dirty="0">
                <a:latin typeface="等线"/>
                <a:cs typeface="等线"/>
              </a:rPr>
              <a:t>）。</a:t>
            </a:r>
            <a:endParaRPr sz="882">
              <a:latin typeface="等线"/>
              <a:cs typeface="等线"/>
            </a:endParaRPr>
          </a:p>
          <a:p>
            <a:pPr marL="173140">
              <a:spcBef>
                <a:spcPts val="494"/>
              </a:spcBef>
            </a:pPr>
            <a:r>
              <a:rPr sz="882" b="1" dirty="0">
                <a:latin typeface="等线"/>
                <a:cs typeface="等线"/>
              </a:rPr>
              <a:t>如何撰</a:t>
            </a:r>
            <a:r>
              <a:rPr sz="882" b="1" spc="-9" dirty="0">
                <a:latin typeface="等线"/>
                <a:cs typeface="等线"/>
              </a:rPr>
              <a:t>写</a:t>
            </a:r>
            <a:r>
              <a:rPr sz="882" b="1" dirty="0">
                <a:latin typeface="等线"/>
                <a:cs typeface="等线"/>
              </a:rPr>
              <a:t>标题</a:t>
            </a:r>
            <a:endParaRPr sz="882">
              <a:latin typeface="等线"/>
              <a:cs typeface="等线"/>
            </a:endParaRPr>
          </a:p>
          <a:p>
            <a:pPr marL="11206" marR="5043" indent="161934" algn="just">
              <a:lnSpc>
                <a:spcPct val="121800"/>
              </a:lnSpc>
              <a:spcBef>
                <a:spcPts val="260"/>
              </a:spcBef>
            </a:pPr>
            <a:r>
              <a:rPr sz="882" spc="31" dirty="0">
                <a:latin typeface="等线"/>
                <a:cs typeface="等线"/>
              </a:rPr>
              <a:t>标</a:t>
            </a:r>
            <a:r>
              <a:rPr sz="882" spc="26" dirty="0">
                <a:latin typeface="等线"/>
                <a:cs typeface="等线"/>
              </a:rPr>
              <a:t>题</a:t>
            </a:r>
            <a:r>
              <a:rPr sz="882" spc="31" dirty="0">
                <a:latin typeface="等线"/>
                <a:cs typeface="等线"/>
              </a:rPr>
              <a:t>对</a:t>
            </a:r>
            <a:r>
              <a:rPr sz="882" spc="26" dirty="0">
                <a:latin typeface="等线"/>
                <a:cs typeface="等线"/>
              </a:rPr>
              <a:t>于科</a:t>
            </a:r>
            <a:r>
              <a:rPr sz="882" spc="31" dirty="0">
                <a:latin typeface="等线"/>
                <a:cs typeface="等线"/>
              </a:rPr>
              <a:t>技</a:t>
            </a:r>
            <a:r>
              <a:rPr sz="882" spc="26" dirty="0">
                <a:latin typeface="等线"/>
                <a:cs typeface="等线"/>
              </a:rPr>
              <a:t>论</a:t>
            </a:r>
            <a:r>
              <a:rPr sz="882" spc="31" dirty="0">
                <a:latin typeface="等线"/>
                <a:cs typeface="等线"/>
              </a:rPr>
              <a:t>文</a:t>
            </a:r>
            <a:r>
              <a:rPr sz="882" spc="26" dirty="0">
                <a:latin typeface="等线"/>
                <a:cs typeface="等线"/>
              </a:rPr>
              <a:t>来说</a:t>
            </a:r>
            <a:r>
              <a:rPr sz="882" spc="31" dirty="0">
                <a:latin typeface="等线"/>
                <a:cs typeface="等线"/>
              </a:rPr>
              <a:t>至</a:t>
            </a:r>
            <a:r>
              <a:rPr sz="882" spc="26" dirty="0">
                <a:latin typeface="等线"/>
                <a:cs typeface="等线"/>
              </a:rPr>
              <a:t>关</a:t>
            </a:r>
            <a:r>
              <a:rPr sz="882" spc="31" dirty="0">
                <a:latin typeface="等线"/>
                <a:cs typeface="等线"/>
              </a:rPr>
              <a:t>重</a:t>
            </a:r>
            <a:r>
              <a:rPr sz="882" spc="26" dirty="0">
                <a:latin typeface="等线"/>
                <a:cs typeface="等线"/>
              </a:rPr>
              <a:t>要，</a:t>
            </a:r>
            <a:r>
              <a:rPr sz="882" spc="31" dirty="0">
                <a:latin typeface="等线"/>
                <a:cs typeface="等线"/>
              </a:rPr>
              <a:t>它</a:t>
            </a:r>
            <a:r>
              <a:rPr sz="882" spc="26" dirty="0">
                <a:latin typeface="等线"/>
                <a:cs typeface="等线"/>
              </a:rPr>
              <a:t>是</a:t>
            </a:r>
            <a:r>
              <a:rPr sz="882" spc="31" dirty="0">
                <a:latin typeface="等线"/>
                <a:cs typeface="等线"/>
              </a:rPr>
              <a:t>对</a:t>
            </a:r>
            <a:r>
              <a:rPr sz="882" spc="26" dirty="0">
                <a:latin typeface="等线"/>
                <a:cs typeface="等线"/>
              </a:rPr>
              <a:t>于整</a:t>
            </a:r>
            <a:r>
              <a:rPr sz="882" spc="31" dirty="0">
                <a:latin typeface="等线"/>
                <a:cs typeface="等线"/>
              </a:rPr>
              <a:t>个</a:t>
            </a:r>
            <a:r>
              <a:rPr sz="882" spc="26" dirty="0">
                <a:latin typeface="等线"/>
                <a:cs typeface="等线"/>
              </a:rPr>
              <a:t>文章 </a:t>
            </a:r>
            <a:r>
              <a:rPr sz="882" spc="4" dirty="0">
                <a:latin typeface="等线"/>
                <a:cs typeface="等线"/>
              </a:rPr>
              <a:t>内容的提炼，直接决定了编辑是否有兴趣阅读所收到的稿 件。在撰写标题时，既要让读者明白作者在本文中做了什 么、如何做的，还要在此基础上追求新意和创意，也就是 </a:t>
            </a:r>
            <a:r>
              <a:rPr sz="882" spc="26" dirty="0">
                <a:latin typeface="等线"/>
                <a:cs typeface="等线"/>
              </a:rPr>
              <a:t>要</a:t>
            </a:r>
            <a:r>
              <a:rPr sz="882" spc="18" dirty="0">
                <a:latin typeface="等线"/>
                <a:cs typeface="等线"/>
              </a:rPr>
              <a:t>能</a:t>
            </a:r>
            <a:r>
              <a:rPr sz="882" spc="26" dirty="0">
                <a:latin typeface="等线"/>
                <a:cs typeface="等线"/>
              </a:rPr>
              <a:t>够</a:t>
            </a:r>
            <a:r>
              <a:rPr sz="882" spc="18" dirty="0">
                <a:latin typeface="等线"/>
                <a:cs typeface="等线"/>
              </a:rPr>
              <a:t>吸引</a:t>
            </a:r>
            <a:r>
              <a:rPr sz="882" spc="26" dirty="0">
                <a:latin typeface="等线"/>
                <a:cs typeface="等线"/>
              </a:rPr>
              <a:t>读</a:t>
            </a:r>
            <a:r>
              <a:rPr sz="882" spc="18" dirty="0">
                <a:latin typeface="等线"/>
                <a:cs typeface="等线"/>
              </a:rPr>
              <a:t>者</a:t>
            </a:r>
            <a:r>
              <a:rPr sz="882" spc="26" dirty="0">
                <a:latin typeface="等线"/>
                <a:cs typeface="等线"/>
              </a:rPr>
              <a:t>的</a:t>
            </a:r>
            <a:r>
              <a:rPr sz="882" spc="18" dirty="0">
                <a:latin typeface="等线"/>
                <a:cs typeface="等线"/>
              </a:rPr>
              <a:t>眼球</a:t>
            </a:r>
            <a:r>
              <a:rPr sz="882" spc="26" dirty="0">
                <a:latin typeface="等线"/>
                <a:cs typeface="等线"/>
              </a:rPr>
              <a:t>。</a:t>
            </a:r>
            <a:r>
              <a:rPr sz="882" spc="18" dirty="0">
                <a:latin typeface="等线"/>
                <a:cs typeface="等线"/>
              </a:rPr>
              <a:t>理</a:t>
            </a:r>
            <a:r>
              <a:rPr sz="882" spc="26" dirty="0">
                <a:latin typeface="等线"/>
                <a:cs typeface="等线"/>
              </a:rPr>
              <a:t>想</a:t>
            </a:r>
            <a:r>
              <a:rPr sz="882" spc="18" dirty="0">
                <a:latin typeface="等线"/>
                <a:cs typeface="等线"/>
              </a:rPr>
              <a:t>的标</a:t>
            </a:r>
            <a:r>
              <a:rPr sz="882" spc="26" dirty="0">
                <a:latin typeface="等线"/>
                <a:cs typeface="等线"/>
              </a:rPr>
              <a:t>题</a:t>
            </a:r>
            <a:r>
              <a:rPr sz="882" spc="18" dirty="0">
                <a:latin typeface="等线"/>
                <a:cs typeface="等线"/>
              </a:rPr>
              <a:t>应</a:t>
            </a:r>
            <a:r>
              <a:rPr sz="882" spc="26" dirty="0">
                <a:latin typeface="等线"/>
                <a:cs typeface="等线"/>
              </a:rPr>
              <a:t>包</a:t>
            </a:r>
            <a:r>
              <a:rPr sz="882" dirty="0">
                <a:latin typeface="等线"/>
                <a:cs typeface="等线"/>
              </a:rPr>
              <a:t>括 </a:t>
            </a:r>
            <a:r>
              <a:rPr sz="882" spc="-35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9" dirty="0">
                <a:latin typeface="Times New Roman"/>
                <a:cs typeface="Times New Roman"/>
              </a:rPr>
              <a:t>h</a:t>
            </a:r>
            <a:r>
              <a:rPr sz="882" spc="18" dirty="0">
                <a:latin typeface="Times New Roman"/>
                <a:cs typeface="Times New Roman"/>
              </a:rPr>
              <a:t>y</a:t>
            </a:r>
            <a:r>
              <a:rPr sz="882" spc="18" dirty="0">
                <a:latin typeface="等线"/>
                <a:cs typeface="等线"/>
              </a:rPr>
              <a:t>、</a:t>
            </a:r>
            <a:r>
              <a:rPr sz="882" spc="4" dirty="0">
                <a:latin typeface="Times New Roman"/>
                <a:cs typeface="Times New Roman"/>
              </a:rPr>
              <a:t>W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t </a:t>
            </a:r>
            <a:r>
              <a:rPr sz="882" dirty="0">
                <a:latin typeface="等线"/>
                <a:cs typeface="等线"/>
              </a:rPr>
              <a:t>和</a:t>
            </a:r>
            <a:r>
              <a:rPr sz="882" spc="-115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Ho</a:t>
            </a:r>
            <a:r>
              <a:rPr sz="882" spc="101" dirty="0">
                <a:latin typeface="Times New Roman"/>
                <a:cs typeface="Times New Roman"/>
              </a:rPr>
              <a:t>w</a:t>
            </a:r>
            <a:r>
              <a:rPr sz="882" dirty="0">
                <a:latin typeface="等线"/>
                <a:cs typeface="等线"/>
              </a:rPr>
              <a:t>这</a:t>
            </a:r>
            <a:r>
              <a:rPr sz="882" spc="-9" dirty="0">
                <a:latin typeface="等线"/>
                <a:cs typeface="等线"/>
              </a:rPr>
              <a:t>三</a:t>
            </a:r>
            <a:r>
              <a:rPr sz="882" dirty="0">
                <a:latin typeface="等线"/>
                <a:cs typeface="等线"/>
              </a:rPr>
              <a:t>部分内</a:t>
            </a:r>
            <a:r>
              <a:rPr sz="882" spc="-9" dirty="0">
                <a:latin typeface="等线"/>
                <a:cs typeface="等线"/>
              </a:rPr>
              <a:t>容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-9" dirty="0">
                <a:latin typeface="等线"/>
                <a:cs typeface="等线"/>
              </a:rPr>
              <a:t>而</a:t>
            </a:r>
            <a:r>
              <a:rPr sz="882" dirty="0">
                <a:latin typeface="等线"/>
                <a:cs typeface="等线"/>
              </a:rPr>
              <a:t>由于字</a:t>
            </a:r>
            <a:r>
              <a:rPr sz="882" spc="-9" dirty="0">
                <a:latin typeface="等线"/>
                <a:cs typeface="等线"/>
              </a:rPr>
              <a:t>数</a:t>
            </a:r>
            <a:r>
              <a:rPr sz="882" dirty="0">
                <a:latin typeface="等线"/>
                <a:cs typeface="等线"/>
              </a:rPr>
              <a:t>限</a:t>
            </a:r>
            <a:r>
              <a:rPr sz="882" spc="-9" dirty="0">
                <a:latin typeface="等线"/>
                <a:cs typeface="等线"/>
              </a:rPr>
              <a:t>制</a:t>
            </a:r>
            <a:r>
              <a:rPr sz="882" dirty="0">
                <a:latin typeface="等线"/>
                <a:cs typeface="等线"/>
              </a:rPr>
              <a:t>，一些</a:t>
            </a:r>
            <a:r>
              <a:rPr sz="882" spc="-9" dirty="0">
                <a:latin typeface="等线"/>
                <a:cs typeface="等线"/>
              </a:rPr>
              <a:t>标</a:t>
            </a:r>
            <a:r>
              <a:rPr sz="882" dirty="0">
                <a:latin typeface="等线"/>
                <a:cs typeface="等线"/>
              </a:rPr>
              <a:t>题</a:t>
            </a:r>
            <a:r>
              <a:rPr sz="882" spc="-9" dirty="0">
                <a:latin typeface="等线"/>
                <a:cs typeface="等线"/>
              </a:rPr>
              <a:t>难</a:t>
            </a:r>
            <a:r>
              <a:rPr sz="882" dirty="0">
                <a:latin typeface="等线"/>
                <a:cs typeface="等线"/>
              </a:rPr>
              <a:t>以将 </a:t>
            </a:r>
            <a:r>
              <a:rPr sz="882" dirty="0">
                <a:latin typeface="Times New Roman"/>
                <a:cs typeface="Times New Roman"/>
              </a:rPr>
              <a:t>Why</a:t>
            </a:r>
            <a:r>
              <a:rPr sz="882" spc="-40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和</a:t>
            </a:r>
            <a:r>
              <a:rPr sz="882" spc="-22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H</a:t>
            </a:r>
            <a:r>
              <a:rPr sz="882" dirty="0">
                <a:latin typeface="Times New Roman"/>
                <a:cs typeface="Times New Roman"/>
              </a:rPr>
              <a:t>ow</a:t>
            </a:r>
            <a:r>
              <a:rPr sz="882" spc="-40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包含其</a:t>
            </a:r>
            <a:r>
              <a:rPr sz="882" spc="-9" dirty="0">
                <a:latin typeface="等线"/>
                <a:cs typeface="等线"/>
              </a:rPr>
              <a:t>中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-9" dirty="0">
                <a:latin typeface="等线"/>
                <a:cs typeface="等线"/>
              </a:rPr>
              <a:t>大</a:t>
            </a:r>
            <a:r>
              <a:rPr sz="882" dirty="0">
                <a:latin typeface="等线"/>
                <a:cs typeface="等线"/>
              </a:rPr>
              <a:t>部分的</a:t>
            </a:r>
            <a:r>
              <a:rPr sz="882" spc="-9" dirty="0">
                <a:latin typeface="等线"/>
                <a:cs typeface="等线"/>
              </a:rPr>
              <a:t>论</a:t>
            </a:r>
            <a:r>
              <a:rPr sz="882" dirty="0">
                <a:latin typeface="等线"/>
                <a:cs typeface="等线"/>
              </a:rPr>
              <a:t>文</a:t>
            </a:r>
            <a:r>
              <a:rPr sz="882" spc="-9" dirty="0">
                <a:latin typeface="等线"/>
                <a:cs typeface="等线"/>
              </a:rPr>
              <a:t>题</a:t>
            </a:r>
            <a:r>
              <a:rPr sz="882" dirty="0">
                <a:latin typeface="等线"/>
                <a:cs typeface="等线"/>
              </a:rPr>
              <a:t>目中以</a:t>
            </a:r>
            <a:r>
              <a:rPr sz="882" spc="-22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Wh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t</a:t>
            </a:r>
            <a:r>
              <a:rPr sz="882" spc="-4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最为 常见，</a:t>
            </a:r>
            <a:r>
              <a:rPr sz="882" spc="-9" dirty="0">
                <a:latin typeface="等线"/>
                <a:cs typeface="等线"/>
              </a:rPr>
              <a:t>有</a:t>
            </a:r>
            <a:r>
              <a:rPr sz="882" dirty="0">
                <a:latin typeface="等线"/>
                <a:cs typeface="等线"/>
              </a:rPr>
              <a:t>些</a:t>
            </a:r>
            <a:r>
              <a:rPr sz="882" spc="-9" dirty="0">
                <a:latin typeface="等线"/>
                <a:cs typeface="等线"/>
              </a:rPr>
              <a:t>则</a:t>
            </a:r>
            <a:r>
              <a:rPr sz="882" dirty="0">
                <a:latin typeface="等线"/>
                <a:cs typeface="等线"/>
              </a:rPr>
              <a:t>会包含</a:t>
            </a:r>
            <a:r>
              <a:rPr sz="882" spc="-22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H</a:t>
            </a:r>
            <a:r>
              <a:rPr sz="882" dirty="0">
                <a:latin typeface="Times New Roman"/>
                <a:cs typeface="Times New Roman"/>
              </a:rPr>
              <a:t>o</a:t>
            </a:r>
            <a:r>
              <a:rPr sz="882" spc="-4" dirty="0">
                <a:latin typeface="Times New Roman"/>
                <a:cs typeface="Times New Roman"/>
              </a:rPr>
              <a:t>w</a:t>
            </a:r>
            <a:r>
              <a:rPr sz="882" dirty="0">
                <a:latin typeface="等线"/>
                <a:cs typeface="等线"/>
              </a:rPr>
              <a:t>。标题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书</a:t>
            </a:r>
            <a:r>
              <a:rPr sz="882" spc="-9" dirty="0">
                <a:latin typeface="等线"/>
                <a:cs typeface="等线"/>
              </a:rPr>
              <a:t>写</a:t>
            </a:r>
            <a:r>
              <a:rPr sz="882" dirty="0">
                <a:latin typeface="等线"/>
                <a:cs typeface="等线"/>
              </a:rPr>
              <a:t>应以简</a:t>
            </a:r>
            <a:r>
              <a:rPr sz="882" spc="-9" dirty="0">
                <a:latin typeface="等线"/>
                <a:cs typeface="等线"/>
              </a:rPr>
              <a:t>洁</a:t>
            </a:r>
            <a:r>
              <a:rPr sz="882" dirty="0">
                <a:latin typeface="等线"/>
                <a:cs typeface="等线"/>
              </a:rPr>
              <a:t>为</a:t>
            </a:r>
            <a:r>
              <a:rPr sz="882" spc="-9" dirty="0">
                <a:latin typeface="等线"/>
                <a:cs typeface="等线"/>
              </a:rPr>
              <a:t>宜</a:t>
            </a:r>
            <a:r>
              <a:rPr sz="882" dirty="0">
                <a:latin typeface="等线"/>
                <a:cs typeface="等线"/>
              </a:rPr>
              <a:t>，与 </a:t>
            </a:r>
            <a:r>
              <a:rPr sz="882" spc="4" dirty="0">
                <a:latin typeface="等线"/>
                <a:cs typeface="等线"/>
              </a:rPr>
              <a:t>写作内容尽量吻合，且能够突出文章的亮点所在或创新之 </a:t>
            </a:r>
            <a:r>
              <a:rPr sz="882" spc="9" dirty="0">
                <a:latin typeface="等线"/>
                <a:cs typeface="等线"/>
              </a:rPr>
              <a:t>处。在字数上，中文题目一般不超</a:t>
            </a:r>
            <a:r>
              <a:rPr sz="882" dirty="0">
                <a:latin typeface="等线"/>
                <a:cs typeface="等线"/>
              </a:rPr>
              <a:t>过 </a:t>
            </a:r>
            <a:r>
              <a:rPr sz="882" spc="-44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20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等线"/>
                <a:cs typeface="等线"/>
              </a:rPr>
              <a:t>个字符，英文标</a:t>
            </a:r>
            <a:endParaRPr sz="882">
              <a:latin typeface="等线"/>
              <a:cs typeface="等线"/>
            </a:endParaRPr>
          </a:p>
          <a:p>
            <a:pPr marL="11206" marR="7845" algn="just">
              <a:lnSpc>
                <a:spcPts val="1288"/>
              </a:lnSpc>
              <a:spcBef>
                <a:spcPts val="79"/>
              </a:spcBef>
            </a:pPr>
            <a:r>
              <a:rPr sz="882" spc="9" dirty="0">
                <a:latin typeface="等线"/>
                <a:cs typeface="等线"/>
              </a:rPr>
              <a:t>题一般不超</a:t>
            </a:r>
            <a:r>
              <a:rPr sz="882" dirty="0">
                <a:latin typeface="等线"/>
                <a:cs typeface="等线"/>
              </a:rPr>
              <a:t>过 </a:t>
            </a:r>
            <a:r>
              <a:rPr sz="882" spc="-44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1</a:t>
            </a:r>
            <a:r>
              <a:rPr sz="882" dirty="0">
                <a:latin typeface="Times New Roman"/>
                <a:cs typeface="Times New Roman"/>
              </a:rPr>
              <a:t>0 </a:t>
            </a:r>
            <a:r>
              <a:rPr sz="882" spc="-88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等线"/>
                <a:cs typeface="等线"/>
              </a:rPr>
              <a:t>个实词，并要在有限的字数内把三大部 </a:t>
            </a:r>
            <a:r>
              <a:rPr sz="882" spc="4" dirty="0">
                <a:latin typeface="等线"/>
                <a:cs typeface="等线"/>
              </a:rPr>
              <a:t>分讲清楚。如果标题实在难以将此三者囊括，则至少要运</a:t>
            </a:r>
            <a:endParaRPr sz="882">
              <a:latin typeface="等线"/>
              <a:cs typeface="等线"/>
            </a:endParaRPr>
          </a:p>
          <a:p>
            <a:pPr marL="11206" marR="8965" algn="just">
              <a:lnSpc>
                <a:spcPts val="1288"/>
              </a:lnSpc>
            </a:pPr>
            <a:r>
              <a:rPr sz="882" spc="4" dirty="0">
                <a:latin typeface="等线"/>
                <a:cs typeface="等线"/>
              </a:rPr>
              <a:t>用简练的语言把三者置于摘要中，这样才能帮助读者把握 文章的要点。标题虽处于文章的起始，但却不是一开始写</a:t>
            </a:r>
            <a:endParaRPr sz="882">
              <a:latin typeface="等线"/>
              <a:cs typeface="等线"/>
            </a:endParaRPr>
          </a:p>
          <a:p>
            <a:pPr marL="11206" marR="8965" algn="just">
              <a:lnSpc>
                <a:spcPts val="1288"/>
              </a:lnSpc>
            </a:pPr>
            <a:r>
              <a:rPr sz="882" spc="4" dirty="0">
                <a:latin typeface="等线"/>
                <a:cs typeface="等线"/>
              </a:rPr>
              <a:t>就的，而是需要经过对文章的细致推敲和提炼，最后敲定 的。需要注意的是，即便如此，开始写作前必须要有一份</a:t>
            </a:r>
            <a:endParaRPr sz="882">
              <a:latin typeface="等线"/>
              <a:cs typeface="等线"/>
            </a:endParaRPr>
          </a:p>
          <a:p>
            <a:pPr marL="11206" marR="6164" algn="r">
              <a:lnSpc>
                <a:spcPts val="1288"/>
              </a:lnSpc>
            </a:pPr>
            <a:r>
              <a:rPr sz="882" spc="4" dirty="0">
                <a:latin typeface="等线"/>
                <a:cs typeface="等线"/>
              </a:rPr>
              <a:t>初稿，包含原始的论点、创意点和出发点，这个初步的标 </a:t>
            </a:r>
            <a:r>
              <a:rPr sz="882" dirty="0">
                <a:latin typeface="等线"/>
                <a:cs typeface="等线"/>
              </a:rPr>
              <a:t>题可以</a:t>
            </a:r>
            <a:r>
              <a:rPr sz="882" spc="-9" dirty="0">
                <a:latin typeface="等线"/>
                <a:cs typeface="等线"/>
              </a:rPr>
              <a:t>比</a:t>
            </a:r>
            <a:r>
              <a:rPr sz="882" dirty="0">
                <a:latin typeface="等线"/>
                <a:cs typeface="等线"/>
              </a:rPr>
              <a:t>较</a:t>
            </a:r>
            <a:r>
              <a:rPr sz="882" spc="-9" dirty="0">
                <a:latin typeface="等线"/>
                <a:cs typeface="等线"/>
              </a:rPr>
              <a:t>长</a:t>
            </a:r>
            <a:r>
              <a:rPr sz="882" dirty="0">
                <a:latin typeface="等线"/>
                <a:cs typeface="等线"/>
              </a:rPr>
              <a:t>，包含</a:t>
            </a:r>
            <a:r>
              <a:rPr sz="882" spc="-26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Wh</a:t>
            </a:r>
            <a:r>
              <a:rPr sz="882" spc="-9" dirty="0">
                <a:latin typeface="Times New Roman"/>
                <a:cs typeface="Times New Roman"/>
              </a:rPr>
              <a:t>y</a:t>
            </a:r>
            <a:r>
              <a:rPr sz="882" spc="-9" dirty="0">
                <a:latin typeface="等线"/>
                <a:cs typeface="等线"/>
              </a:rPr>
              <a:t>、</a:t>
            </a:r>
            <a:r>
              <a:rPr sz="882" dirty="0">
                <a:latin typeface="Times New Roman"/>
                <a:cs typeface="Times New Roman"/>
              </a:rPr>
              <a:t>Wh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t</a:t>
            </a:r>
            <a:r>
              <a:rPr sz="882" spc="-49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和</a:t>
            </a:r>
            <a:r>
              <a:rPr sz="882" spc="-22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Ho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4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这三</a:t>
            </a:r>
            <a:r>
              <a:rPr sz="882" spc="-9" dirty="0">
                <a:latin typeface="等线"/>
                <a:cs typeface="等线"/>
              </a:rPr>
              <a:t>部</a:t>
            </a:r>
            <a:r>
              <a:rPr sz="882" dirty="0">
                <a:latin typeface="等线"/>
                <a:cs typeface="等线"/>
              </a:rPr>
              <a:t>分</a:t>
            </a:r>
            <a:r>
              <a:rPr sz="882" spc="-9" dirty="0">
                <a:latin typeface="等线"/>
                <a:cs typeface="等线"/>
              </a:rPr>
              <a:t>内</a:t>
            </a:r>
            <a:r>
              <a:rPr sz="882" dirty="0">
                <a:latin typeface="等线"/>
                <a:cs typeface="等线"/>
              </a:rPr>
              <a:t>容。</a:t>
            </a:r>
            <a:endParaRPr sz="882">
              <a:latin typeface="等线"/>
              <a:cs typeface="等线"/>
            </a:endParaRPr>
          </a:p>
          <a:p>
            <a:pPr marL="11206" marR="4483" indent="161934" algn="just">
              <a:lnSpc>
                <a:spcPct val="121800"/>
              </a:lnSpc>
              <a:spcBef>
                <a:spcPts val="180"/>
              </a:spcBef>
            </a:pPr>
            <a:r>
              <a:rPr sz="882" spc="18" dirty="0">
                <a:latin typeface="等线"/>
                <a:cs typeface="等线"/>
              </a:rPr>
              <a:t>下面以耿</a:t>
            </a:r>
            <a:r>
              <a:rPr sz="882" spc="13" dirty="0">
                <a:latin typeface="等线"/>
                <a:cs typeface="等线"/>
              </a:rPr>
              <a:t>慧</a:t>
            </a:r>
            <a:r>
              <a:rPr sz="882" spc="18" dirty="0">
                <a:latin typeface="等线"/>
                <a:cs typeface="等线"/>
              </a:rPr>
              <a:t>娟的文</a:t>
            </a:r>
            <a:r>
              <a:rPr sz="882" dirty="0">
                <a:latin typeface="等线"/>
                <a:cs typeface="等线"/>
              </a:rPr>
              <a:t>章 </a:t>
            </a:r>
            <a:r>
              <a:rPr sz="882" spc="13" dirty="0">
                <a:latin typeface="等线"/>
                <a:cs typeface="等线"/>
              </a:rPr>
              <a:t> </a:t>
            </a:r>
            <a:r>
              <a:rPr sz="860" baseline="29914" dirty="0">
                <a:latin typeface="Times New Roman"/>
                <a:cs typeface="Times New Roman"/>
              </a:rPr>
              <a:t>1</a:t>
            </a:r>
            <a:r>
              <a:rPr sz="860" spc="53" baseline="29914" dirty="0">
                <a:latin typeface="Times New Roman"/>
                <a:cs typeface="Times New Roman"/>
              </a:rPr>
              <a:t>0</a:t>
            </a:r>
            <a:r>
              <a:rPr sz="882" spc="13" dirty="0">
                <a:latin typeface="等线"/>
                <a:cs typeface="等线"/>
              </a:rPr>
              <a:t>为</a:t>
            </a:r>
            <a:r>
              <a:rPr sz="882" spc="18" dirty="0">
                <a:latin typeface="等线"/>
                <a:cs typeface="等线"/>
              </a:rPr>
              <a:t>例，对标</a:t>
            </a:r>
            <a:r>
              <a:rPr sz="882" spc="13" dirty="0">
                <a:latin typeface="等线"/>
                <a:cs typeface="等线"/>
              </a:rPr>
              <a:t>题</a:t>
            </a:r>
            <a:r>
              <a:rPr sz="882" spc="18" dirty="0">
                <a:latin typeface="等线"/>
                <a:cs typeface="等线"/>
              </a:rPr>
              <a:t>的三大部</a:t>
            </a:r>
            <a:r>
              <a:rPr sz="882" spc="13" dirty="0">
                <a:latin typeface="等线"/>
                <a:cs typeface="等线"/>
              </a:rPr>
              <a:t>分</a:t>
            </a:r>
            <a:r>
              <a:rPr sz="882" spc="18" dirty="0">
                <a:latin typeface="等线"/>
                <a:cs typeface="等线"/>
              </a:rPr>
              <a:t>做出 </a:t>
            </a:r>
            <a:r>
              <a:rPr sz="882" dirty="0">
                <a:latin typeface="等线"/>
                <a:cs typeface="等线"/>
              </a:rPr>
              <a:t>解释。</a:t>
            </a:r>
            <a:r>
              <a:rPr sz="882" spc="-9" dirty="0">
                <a:latin typeface="等线"/>
                <a:cs typeface="等线"/>
              </a:rPr>
              <a:t>这</a:t>
            </a:r>
            <a:r>
              <a:rPr sz="882" dirty="0">
                <a:latin typeface="等线"/>
                <a:cs typeface="等线"/>
              </a:rPr>
              <a:t>个</a:t>
            </a:r>
            <a:r>
              <a:rPr sz="882" spc="-9" dirty="0">
                <a:latin typeface="等线"/>
                <a:cs typeface="等线"/>
              </a:rPr>
              <a:t>标</a:t>
            </a:r>
            <a:r>
              <a:rPr sz="882" dirty="0">
                <a:latin typeface="等线"/>
                <a:cs typeface="等线"/>
              </a:rPr>
              <a:t>题是，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spc="-4" dirty="0">
                <a:latin typeface="Times New Roman"/>
                <a:cs typeface="Times New Roman"/>
              </a:rPr>
              <a:t>Ad</a:t>
            </a:r>
            <a:r>
              <a:rPr sz="882" dirty="0">
                <a:latin typeface="Times New Roman"/>
                <a:cs typeface="Times New Roman"/>
              </a:rPr>
              <a:t>v</a:t>
            </a:r>
            <a:r>
              <a:rPr sz="882" spc="-4" dirty="0">
                <a:latin typeface="Times New Roman"/>
                <a:cs typeface="Times New Roman"/>
              </a:rPr>
              <a:t>ance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p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ss</a:t>
            </a:r>
            <a:r>
              <a:rPr sz="882" spc="-9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v</a:t>
            </a:r>
            <a:r>
              <a:rPr sz="882" spc="-4" dirty="0">
                <a:latin typeface="Times New Roman"/>
                <a:cs typeface="Times New Roman"/>
              </a:rPr>
              <a:t>atio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4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tech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iq</a:t>
            </a:r>
            <a:r>
              <a:rPr sz="882" dirty="0">
                <a:latin typeface="Times New Roman"/>
                <a:cs typeface="Times New Roman"/>
              </a:rPr>
              <a:t>u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s </a:t>
            </a:r>
            <a:r>
              <a:rPr sz="882" spc="-4" dirty="0">
                <a:latin typeface="Times New Roman"/>
                <a:cs typeface="Times New Roman"/>
              </a:rPr>
              <a:t>f</a:t>
            </a:r>
            <a:r>
              <a:rPr sz="882" dirty="0">
                <a:latin typeface="Times New Roman"/>
                <a:cs typeface="Times New Roman"/>
              </a:rPr>
              <a:t>or Si so</a:t>
            </a:r>
            <a:r>
              <a:rPr sz="882" spc="-4" dirty="0">
                <a:latin typeface="Times New Roman"/>
                <a:cs typeface="Times New Roman"/>
              </a:rPr>
              <a:t>la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62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cell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57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4" dirty="0">
                <a:latin typeface="Times New Roman"/>
                <a:cs typeface="Times New Roman"/>
              </a:rPr>
              <a:t>it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62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9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g</a:t>
            </a:r>
            <a:r>
              <a:rPr sz="882" spc="-4" dirty="0">
                <a:latin typeface="Times New Roman"/>
                <a:cs typeface="Times New Roman"/>
              </a:rPr>
              <a:t>h</a:t>
            </a:r>
            <a:r>
              <a:rPr sz="882" dirty="0">
                <a:latin typeface="Times New Roman"/>
                <a:cs typeface="Times New Roman"/>
              </a:rPr>
              <a:t>-</a:t>
            </a:r>
            <a:r>
              <a:rPr sz="882" dirty="0">
                <a:latin typeface="等线"/>
                <a:cs typeface="等线"/>
              </a:rPr>
              <a:t>κ</a:t>
            </a:r>
            <a:r>
              <a:rPr sz="882" spc="35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-4" dirty="0">
                <a:latin typeface="Times New Roman"/>
                <a:cs typeface="Times New Roman"/>
              </a:rPr>
              <a:t>ielect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c</a:t>
            </a:r>
            <a:r>
              <a:rPr sz="882" spc="62" dirty="0">
                <a:latin typeface="Times New Roman"/>
                <a:cs typeface="Times New Roman"/>
              </a:rPr>
              <a:t> 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spc="-4" dirty="0">
                <a:latin typeface="Times New Roman"/>
                <a:cs typeface="Times New Roman"/>
              </a:rPr>
              <a:t>ate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ial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dirty="0">
                <a:latin typeface="等线"/>
                <a:cs typeface="等线"/>
              </a:rPr>
              <a:t>”，其中</a:t>
            </a:r>
            <a:r>
              <a:rPr sz="882" spc="35" dirty="0">
                <a:latin typeface="等线"/>
                <a:cs typeface="等线"/>
              </a:rPr>
              <a:t> 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-4" dirty="0">
                <a:latin typeface="Times New Roman"/>
                <a:cs typeface="Times New Roman"/>
              </a:rPr>
              <a:t>v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ce</a:t>
            </a:r>
            <a:r>
              <a:rPr sz="882" dirty="0">
                <a:latin typeface="Times New Roman"/>
                <a:cs typeface="Times New Roman"/>
              </a:rPr>
              <a:t>d p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ss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v</a:t>
            </a:r>
            <a:r>
              <a:rPr sz="882" spc="-4" dirty="0">
                <a:latin typeface="Times New Roman"/>
                <a:cs typeface="Times New Roman"/>
              </a:rPr>
              <a:t>atio</a:t>
            </a:r>
            <a:r>
              <a:rPr sz="882" dirty="0">
                <a:latin typeface="Times New Roman"/>
                <a:cs typeface="Times New Roman"/>
              </a:rPr>
              <a:t>n </a:t>
            </a:r>
            <a:r>
              <a:rPr sz="882" spc="-106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te</a:t>
            </a:r>
            <a:r>
              <a:rPr sz="882" spc="-9" dirty="0">
                <a:latin typeface="Times New Roman"/>
                <a:cs typeface="Times New Roman"/>
              </a:rPr>
              <a:t>c</a:t>
            </a:r>
            <a:r>
              <a:rPr sz="882" dirty="0">
                <a:latin typeface="Times New Roman"/>
                <a:cs typeface="Times New Roman"/>
              </a:rPr>
              <a:t>hn</a:t>
            </a:r>
            <a:r>
              <a:rPr sz="882" spc="-9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qu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spc="9" dirty="0">
                <a:latin typeface="Times New Roman"/>
                <a:cs typeface="Times New Roman"/>
              </a:rPr>
              <a:t>s</a:t>
            </a:r>
            <a:r>
              <a:rPr sz="882" spc="4" dirty="0">
                <a:latin typeface="等线"/>
                <a:cs typeface="等线"/>
              </a:rPr>
              <a:t>”</a:t>
            </a:r>
            <a:r>
              <a:rPr sz="882" spc="13" dirty="0">
                <a:latin typeface="等线"/>
                <a:cs typeface="等线"/>
              </a:rPr>
              <a:t>属于</a:t>
            </a:r>
            <a:r>
              <a:rPr sz="882" spc="4" dirty="0">
                <a:latin typeface="等线"/>
                <a:cs typeface="等线"/>
              </a:rPr>
              <a:t>“</a:t>
            </a:r>
            <a:r>
              <a:rPr sz="882" dirty="0">
                <a:latin typeface="Times New Roman"/>
                <a:cs typeface="Times New Roman"/>
              </a:rPr>
              <a:t>Wh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spc="9" dirty="0">
                <a:latin typeface="Times New Roman"/>
                <a:cs typeface="Times New Roman"/>
              </a:rPr>
              <a:t>t</a:t>
            </a:r>
            <a:r>
              <a:rPr sz="882" spc="13" dirty="0">
                <a:latin typeface="等线"/>
                <a:cs typeface="等线"/>
              </a:rPr>
              <a:t>”，“</a:t>
            </a:r>
            <a:r>
              <a:rPr sz="882" spc="-4" dirty="0">
                <a:latin typeface="Times New Roman"/>
                <a:cs typeface="Times New Roman"/>
              </a:rPr>
              <a:t>fo</a:t>
            </a:r>
            <a:r>
              <a:rPr sz="882" dirty="0">
                <a:latin typeface="Times New Roman"/>
                <a:cs typeface="Times New Roman"/>
              </a:rPr>
              <a:t>r </a:t>
            </a:r>
            <a:r>
              <a:rPr sz="882" spc="-106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S</a:t>
            </a:r>
            <a:r>
              <a:rPr sz="882" dirty="0">
                <a:latin typeface="Times New Roman"/>
                <a:cs typeface="Times New Roman"/>
              </a:rPr>
              <a:t>i </a:t>
            </a:r>
            <a:r>
              <a:rPr sz="882" spc="-110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so</a:t>
            </a:r>
            <a:r>
              <a:rPr sz="882" spc="-4" dirty="0">
                <a:latin typeface="Times New Roman"/>
                <a:cs typeface="Times New Roman"/>
              </a:rPr>
              <a:t>la</a:t>
            </a:r>
            <a:r>
              <a:rPr sz="882" dirty="0">
                <a:latin typeface="Times New Roman"/>
                <a:cs typeface="Times New Roman"/>
              </a:rPr>
              <a:t>r </a:t>
            </a:r>
            <a:r>
              <a:rPr sz="882" spc="-106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cell</a:t>
            </a:r>
            <a:r>
              <a:rPr sz="882" spc="9" dirty="0">
                <a:latin typeface="Times New Roman"/>
                <a:cs typeface="Times New Roman"/>
              </a:rPr>
              <a:t>s</a:t>
            </a:r>
            <a:r>
              <a:rPr sz="882" spc="13" dirty="0">
                <a:latin typeface="等线"/>
                <a:cs typeface="等线"/>
              </a:rPr>
              <a:t>”属</a:t>
            </a:r>
            <a:r>
              <a:rPr sz="882" dirty="0">
                <a:latin typeface="等线"/>
                <a:cs typeface="等线"/>
              </a:rPr>
              <a:t>于 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dirty="0">
                <a:latin typeface="Times New Roman"/>
                <a:cs typeface="Times New Roman"/>
              </a:rPr>
              <a:t>Wh</a:t>
            </a:r>
            <a:r>
              <a:rPr sz="882" spc="-4" dirty="0">
                <a:latin typeface="Times New Roman"/>
                <a:cs typeface="Times New Roman"/>
              </a:rPr>
              <a:t>y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4" dirty="0">
                <a:latin typeface="Times New Roman"/>
                <a:cs typeface="Times New Roman"/>
              </a:rPr>
              <a:t>it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0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ig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-</a:t>
            </a:r>
            <a:r>
              <a:rPr sz="882" dirty="0">
                <a:latin typeface="Times New Roman"/>
                <a:cs typeface="Times New Roman"/>
              </a:rPr>
              <a:t>j</a:t>
            </a:r>
            <a:r>
              <a:rPr sz="882" spc="-40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-4" dirty="0">
                <a:latin typeface="Times New Roman"/>
                <a:cs typeface="Times New Roman"/>
              </a:rPr>
              <a:t>ielect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c</a:t>
            </a:r>
            <a:r>
              <a:rPr sz="882" spc="-40" dirty="0">
                <a:latin typeface="Times New Roman"/>
                <a:cs typeface="Times New Roman"/>
              </a:rPr>
              <a:t> 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spc="4" dirty="0">
                <a:latin typeface="Times New Roman"/>
                <a:cs typeface="Times New Roman"/>
              </a:rPr>
              <a:t>a</a:t>
            </a:r>
            <a:r>
              <a:rPr sz="882" spc="-4" dirty="0">
                <a:latin typeface="Times New Roman"/>
                <a:cs typeface="Times New Roman"/>
              </a:rPr>
              <a:t>te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ial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则属于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spc="-4" dirty="0">
                <a:latin typeface="Times New Roman"/>
                <a:cs typeface="Times New Roman"/>
              </a:rPr>
              <a:t>H</a:t>
            </a:r>
            <a:r>
              <a:rPr sz="882" dirty="0">
                <a:latin typeface="Times New Roman"/>
                <a:cs typeface="Times New Roman"/>
              </a:rPr>
              <a:t>ow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spc="-9" dirty="0">
                <a:latin typeface="等线"/>
                <a:cs typeface="等线"/>
              </a:rPr>
              <a:t>。</a:t>
            </a:r>
            <a:r>
              <a:rPr sz="882" dirty="0">
                <a:latin typeface="等线"/>
                <a:cs typeface="等线"/>
              </a:rPr>
              <a:t>在此 </a:t>
            </a:r>
            <a:r>
              <a:rPr sz="882" spc="31" dirty="0">
                <a:latin typeface="等线"/>
                <a:cs typeface="等线"/>
              </a:rPr>
              <a:t>标题中，简短的文字包含</a:t>
            </a:r>
            <a:r>
              <a:rPr sz="882" dirty="0">
                <a:latin typeface="等线"/>
                <a:cs typeface="等线"/>
              </a:rPr>
              <a:t>了 </a:t>
            </a:r>
            <a:r>
              <a:rPr sz="882" spc="-106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Wh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spc="26" dirty="0">
                <a:latin typeface="Times New Roman"/>
                <a:cs typeface="Times New Roman"/>
              </a:rPr>
              <a:t>t</a:t>
            </a:r>
            <a:r>
              <a:rPr sz="882" spc="26" dirty="0">
                <a:latin typeface="等线"/>
                <a:cs typeface="等线"/>
              </a:rPr>
              <a:t>，</a:t>
            </a:r>
            <a:r>
              <a:rPr sz="882" dirty="0">
                <a:latin typeface="Times New Roman"/>
                <a:cs typeface="Times New Roman"/>
              </a:rPr>
              <a:t>Wh</a:t>
            </a:r>
            <a:r>
              <a:rPr sz="882" spc="26" dirty="0">
                <a:latin typeface="Times New Roman"/>
                <a:cs typeface="Times New Roman"/>
              </a:rPr>
              <a:t>y</a:t>
            </a:r>
            <a:r>
              <a:rPr sz="882" spc="26" dirty="0">
                <a:latin typeface="等线"/>
                <a:cs typeface="等线"/>
              </a:rPr>
              <a:t>，</a:t>
            </a:r>
            <a:r>
              <a:rPr sz="882" spc="-4" dirty="0">
                <a:latin typeface="Times New Roman"/>
                <a:cs typeface="Times New Roman"/>
              </a:rPr>
              <a:t>H</a:t>
            </a:r>
            <a:r>
              <a:rPr sz="882" dirty="0">
                <a:latin typeface="Times New Roman"/>
                <a:cs typeface="Times New Roman"/>
              </a:rPr>
              <a:t>o</a:t>
            </a:r>
            <a:r>
              <a:rPr sz="882" spc="31" dirty="0">
                <a:latin typeface="Times New Roman"/>
                <a:cs typeface="Times New Roman"/>
              </a:rPr>
              <a:t>w</a:t>
            </a:r>
            <a:r>
              <a:rPr sz="882" spc="26" dirty="0">
                <a:latin typeface="等线"/>
                <a:cs typeface="等线"/>
              </a:rPr>
              <a:t>，</a:t>
            </a:r>
            <a:r>
              <a:rPr sz="882" spc="31" dirty="0">
                <a:latin typeface="等线"/>
                <a:cs typeface="等线"/>
              </a:rPr>
              <a:t>是较为 </a:t>
            </a:r>
            <a:r>
              <a:rPr sz="882" spc="4" dirty="0">
                <a:latin typeface="等线"/>
                <a:cs typeface="等线"/>
              </a:rPr>
              <a:t>成功的一个标题。此外，不同科技论文的特点也因行业而 </a:t>
            </a:r>
            <a:r>
              <a:rPr sz="882" spc="31" dirty="0">
                <a:latin typeface="等线"/>
                <a:cs typeface="等线"/>
              </a:rPr>
              <a:t>异。</a:t>
            </a:r>
            <a:r>
              <a:rPr sz="882" spc="26" dirty="0">
                <a:latin typeface="等线"/>
                <a:cs typeface="等线"/>
              </a:rPr>
              <a:t>例</a:t>
            </a:r>
            <a:r>
              <a:rPr sz="882" spc="31" dirty="0">
                <a:latin typeface="等线"/>
                <a:cs typeface="等线"/>
              </a:rPr>
              <a:t>如</a:t>
            </a:r>
            <a:r>
              <a:rPr sz="882" spc="26" dirty="0">
                <a:latin typeface="等线"/>
                <a:cs typeface="等线"/>
              </a:rPr>
              <a:t>微</a:t>
            </a:r>
            <a:r>
              <a:rPr sz="882" spc="31" dirty="0">
                <a:latin typeface="等线"/>
                <a:cs typeface="等线"/>
              </a:rPr>
              <a:t>纳材</a:t>
            </a:r>
            <a:r>
              <a:rPr sz="882" spc="26" dirty="0">
                <a:latin typeface="等线"/>
                <a:cs typeface="等线"/>
              </a:rPr>
              <a:t>料</a:t>
            </a:r>
            <a:r>
              <a:rPr sz="882" spc="31" dirty="0">
                <a:latin typeface="等线"/>
                <a:cs typeface="等线"/>
              </a:rPr>
              <a:t>科</a:t>
            </a:r>
            <a:r>
              <a:rPr sz="882" spc="26" dirty="0">
                <a:latin typeface="等线"/>
                <a:cs typeface="等线"/>
              </a:rPr>
              <a:t>技</a:t>
            </a:r>
            <a:r>
              <a:rPr sz="882" spc="31" dirty="0">
                <a:latin typeface="等线"/>
                <a:cs typeface="等线"/>
              </a:rPr>
              <a:t>，大</a:t>
            </a:r>
            <a:r>
              <a:rPr sz="882" spc="26" dirty="0">
                <a:latin typeface="等线"/>
                <a:cs typeface="等线"/>
              </a:rPr>
              <a:t>体</a:t>
            </a:r>
            <a:r>
              <a:rPr sz="882" spc="31" dirty="0">
                <a:latin typeface="等线"/>
                <a:cs typeface="等线"/>
              </a:rPr>
              <a:t>可</a:t>
            </a:r>
            <a:r>
              <a:rPr sz="882" spc="26" dirty="0">
                <a:latin typeface="等线"/>
                <a:cs typeface="等线"/>
              </a:rPr>
              <a:t>以</a:t>
            </a:r>
            <a:r>
              <a:rPr sz="882" spc="31" dirty="0">
                <a:latin typeface="等线"/>
                <a:cs typeface="等线"/>
              </a:rPr>
              <a:t>分为</a:t>
            </a:r>
            <a:r>
              <a:rPr sz="882" spc="26" dirty="0">
                <a:latin typeface="等线"/>
                <a:cs typeface="等线"/>
              </a:rPr>
              <a:t>三</a:t>
            </a:r>
            <a:r>
              <a:rPr sz="882" spc="31" dirty="0">
                <a:latin typeface="等线"/>
                <a:cs typeface="等线"/>
              </a:rPr>
              <a:t>种</a:t>
            </a:r>
            <a:r>
              <a:rPr sz="882" spc="26" dirty="0">
                <a:latin typeface="等线"/>
                <a:cs typeface="等线"/>
              </a:rPr>
              <a:t>形</a:t>
            </a:r>
            <a:r>
              <a:rPr sz="882" spc="31" dirty="0">
                <a:latin typeface="等线"/>
                <a:cs typeface="等线"/>
              </a:rPr>
              <a:t>式：</a:t>
            </a:r>
            <a:r>
              <a:rPr sz="882" spc="26" dirty="0">
                <a:latin typeface="等线"/>
                <a:cs typeface="等线"/>
              </a:rPr>
              <a:t>“材</a:t>
            </a:r>
            <a:r>
              <a:rPr sz="882" dirty="0">
                <a:latin typeface="等线"/>
                <a:cs typeface="等线"/>
              </a:rPr>
              <a:t>料 </a:t>
            </a:r>
            <a:r>
              <a:rPr sz="882" dirty="0">
                <a:latin typeface="Times New Roman"/>
                <a:cs typeface="Times New Roman"/>
              </a:rPr>
              <a:t>for</a:t>
            </a:r>
            <a:r>
              <a:rPr sz="882" spc="-5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器件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（</a:t>
            </a:r>
            <a:r>
              <a:rPr sz="882" spc="-4" dirty="0">
                <a:latin typeface="Times New Roman"/>
                <a:cs typeface="Times New Roman"/>
              </a:rPr>
              <a:t>e.g</a:t>
            </a:r>
            <a:r>
              <a:rPr sz="882" dirty="0">
                <a:latin typeface="Times New Roman"/>
                <a:cs typeface="Times New Roman"/>
              </a:rPr>
              <a:t>.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P</a:t>
            </a:r>
            <a:r>
              <a:rPr sz="882" spc="-4" dirty="0">
                <a:latin typeface="Times New Roman"/>
                <a:cs typeface="Times New Roman"/>
              </a:rPr>
              <a:t>la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c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spc="-4" dirty="0">
                <a:latin typeface="Times New Roman"/>
                <a:cs typeface="Times New Roman"/>
              </a:rPr>
              <a:t>r</a:t>
            </a:r>
            <a:r>
              <a:rPr sz="882" dirty="0">
                <a:latin typeface="Times New Roman"/>
                <a:cs typeface="Times New Roman"/>
              </a:rPr>
              <a:t>b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26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no</a:t>
            </a:r>
            <a:r>
              <a:rPr sz="882" spc="-9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ub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spc="-4" dirty="0">
                <a:latin typeface="Times New Roman"/>
                <a:cs typeface="Times New Roman"/>
              </a:rPr>
              <a:t>-</a:t>
            </a:r>
            <a:r>
              <a:rPr sz="882" dirty="0">
                <a:latin typeface="Times New Roman"/>
                <a:cs typeface="Times New Roman"/>
              </a:rPr>
              <a:t>gr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spc="-4" dirty="0">
                <a:latin typeface="Times New Roman"/>
                <a:cs typeface="Times New Roman"/>
              </a:rPr>
              <a:t>p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ne</a:t>
            </a:r>
            <a:r>
              <a:rPr sz="882" spc="26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9" dirty="0">
                <a:latin typeface="Times New Roman"/>
                <a:cs typeface="Times New Roman"/>
              </a:rPr>
              <a:t>y</a:t>
            </a:r>
            <a:r>
              <a:rPr sz="882" dirty="0">
                <a:latin typeface="Times New Roman"/>
                <a:cs typeface="Times New Roman"/>
              </a:rPr>
              <a:t>br</a:t>
            </a:r>
            <a:r>
              <a:rPr sz="882" spc="-9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26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f</a:t>
            </a:r>
            <a:r>
              <a:rPr sz="882" spc="-4" dirty="0">
                <a:latin typeface="Times New Roman"/>
                <a:cs typeface="Times New Roman"/>
              </a:rPr>
              <a:t>il</a:t>
            </a:r>
            <a:r>
              <a:rPr sz="882" spc="-9" dirty="0">
                <a:latin typeface="Times New Roman"/>
                <a:cs typeface="Times New Roman"/>
              </a:rPr>
              <a:t>m</a:t>
            </a:r>
            <a:r>
              <a:rPr sz="882" dirty="0">
                <a:latin typeface="Times New Roman"/>
                <a:cs typeface="Times New Roman"/>
              </a:rPr>
              <a:t>s f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r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9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g</a:t>
            </a:r>
            <a:r>
              <a:rPr sz="882" spc="-4" dirty="0">
                <a:latin typeface="Times New Roman"/>
                <a:cs typeface="Times New Roman"/>
              </a:rPr>
              <a:t>h-</a:t>
            </a:r>
            <a:r>
              <a:rPr sz="882" dirty="0">
                <a:latin typeface="Times New Roman"/>
                <a:cs typeface="Times New Roman"/>
              </a:rPr>
              <a:t>p</a:t>
            </a:r>
            <a:r>
              <a:rPr sz="882" spc="-4" dirty="0">
                <a:latin typeface="Times New Roman"/>
                <a:cs typeface="Times New Roman"/>
              </a:rPr>
              <a:t>er</a:t>
            </a:r>
            <a:r>
              <a:rPr sz="882" dirty="0">
                <a:latin typeface="Times New Roman"/>
                <a:cs typeface="Times New Roman"/>
              </a:rPr>
              <a:t>f</a:t>
            </a:r>
            <a:r>
              <a:rPr sz="882" spc="-4" dirty="0">
                <a:latin typeface="Times New Roman"/>
                <a:cs typeface="Times New Roman"/>
              </a:rPr>
              <a:t>or</a:t>
            </a:r>
            <a:r>
              <a:rPr sz="882" spc="-9" dirty="0">
                <a:latin typeface="Times New Roman"/>
                <a:cs typeface="Times New Roman"/>
              </a:rPr>
              <a:t>m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c</a:t>
            </a:r>
            <a:r>
              <a:rPr sz="882" dirty="0">
                <a:latin typeface="Times New Roman"/>
                <a:cs typeface="Times New Roman"/>
              </a:rPr>
              <a:t>e </a:t>
            </a:r>
            <a:r>
              <a:rPr sz="882" spc="-97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b</a:t>
            </a:r>
            <a:r>
              <a:rPr sz="882" spc="-4" dirty="0">
                <a:latin typeface="Times New Roman"/>
                <a:cs typeface="Times New Roman"/>
              </a:rPr>
              <a:t>r</a:t>
            </a:r>
            <a:r>
              <a:rPr sz="882" dirty="0">
                <a:latin typeface="Times New Roman"/>
                <a:cs typeface="Times New Roman"/>
              </a:rPr>
              <a:t>o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-4" dirty="0">
                <a:latin typeface="Times New Roman"/>
                <a:cs typeface="Times New Roman"/>
              </a:rPr>
              <a:t>ba</a:t>
            </a:r>
            <a:r>
              <a:rPr sz="882" dirty="0">
                <a:latin typeface="Times New Roman"/>
                <a:cs typeface="Times New Roman"/>
              </a:rPr>
              <a:t>nd </a:t>
            </a:r>
            <a:r>
              <a:rPr sz="882" spc="-97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p</a:t>
            </a:r>
            <a:r>
              <a:rPr sz="882" dirty="0">
                <a:latin typeface="Times New Roman"/>
                <a:cs typeface="Times New Roman"/>
              </a:rPr>
              <a:t>ho</a:t>
            </a:r>
            <a:r>
              <a:rPr sz="882" spc="-9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o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spc="-9" dirty="0">
                <a:latin typeface="Times New Roman"/>
                <a:cs typeface="Times New Roman"/>
              </a:rPr>
              <a:t>t</a:t>
            </a:r>
            <a:r>
              <a:rPr sz="882" spc="-4" dirty="0">
                <a:latin typeface="Times New Roman"/>
                <a:cs typeface="Times New Roman"/>
              </a:rPr>
              <a:t>ect</a:t>
            </a:r>
            <a:r>
              <a:rPr sz="882" dirty="0">
                <a:latin typeface="Times New Roman"/>
                <a:cs typeface="Times New Roman"/>
              </a:rPr>
              <a:t>or</a:t>
            </a:r>
            <a:r>
              <a:rPr sz="882" spc="26" dirty="0">
                <a:latin typeface="Times New Roman"/>
                <a:cs typeface="Times New Roman"/>
              </a:rPr>
              <a:t>s</a:t>
            </a:r>
            <a:r>
              <a:rPr sz="882" spc="31" dirty="0">
                <a:latin typeface="等线"/>
                <a:cs typeface="等线"/>
              </a:rPr>
              <a:t>），</a:t>
            </a:r>
            <a:r>
              <a:rPr sz="882" spc="26" dirty="0">
                <a:latin typeface="等线"/>
                <a:cs typeface="等线"/>
              </a:rPr>
              <a:t>其</a:t>
            </a:r>
            <a:r>
              <a:rPr sz="882" spc="31" dirty="0">
                <a:latin typeface="等线"/>
                <a:cs typeface="等线"/>
              </a:rPr>
              <a:t>次是 </a:t>
            </a:r>
            <a:r>
              <a:rPr sz="882" spc="71" dirty="0">
                <a:latin typeface="等线"/>
                <a:cs typeface="等线"/>
              </a:rPr>
              <a:t>“器</a:t>
            </a:r>
            <a:r>
              <a:rPr sz="882" dirty="0">
                <a:latin typeface="等线"/>
                <a:cs typeface="等线"/>
              </a:rPr>
              <a:t>件 </a:t>
            </a:r>
            <a:r>
              <a:rPr sz="882" spc="18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b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d </a:t>
            </a:r>
            <a:r>
              <a:rPr sz="882" spc="-49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on </a:t>
            </a:r>
            <a:r>
              <a:rPr sz="882" spc="-49" dirty="0">
                <a:latin typeface="Times New Roman"/>
                <a:cs typeface="Times New Roman"/>
              </a:rPr>
              <a:t> </a:t>
            </a:r>
            <a:r>
              <a:rPr sz="882" spc="71" dirty="0">
                <a:latin typeface="等线"/>
                <a:cs typeface="等线"/>
              </a:rPr>
              <a:t>材料”（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.g. </a:t>
            </a:r>
            <a:r>
              <a:rPr sz="882" spc="-49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9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gh</a:t>
            </a:r>
            <a:r>
              <a:rPr sz="882" spc="-4" dirty="0">
                <a:latin typeface="Times New Roman"/>
                <a:cs typeface="Times New Roman"/>
              </a:rPr>
              <a:t>l</a:t>
            </a:r>
            <a:r>
              <a:rPr sz="882" dirty="0">
                <a:latin typeface="Times New Roman"/>
                <a:cs typeface="Times New Roman"/>
              </a:rPr>
              <a:t>y </a:t>
            </a:r>
            <a:r>
              <a:rPr sz="882" spc="-49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spc="-4" dirty="0">
                <a:latin typeface="Times New Roman"/>
                <a:cs typeface="Times New Roman"/>
              </a:rPr>
              <a:t>n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Times New Roman"/>
                <a:cs typeface="Times New Roman"/>
              </a:rPr>
              <a:t>iti</a:t>
            </a:r>
            <a:r>
              <a:rPr sz="882" dirty="0">
                <a:latin typeface="Times New Roman"/>
                <a:cs typeface="Times New Roman"/>
              </a:rPr>
              <a:t>ve </a:t>
            </a:r>
            <a:r>
              <a:rPr sz="882" spc="-49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an</a:t>
            </a:r>
            <a:r>
              <a:rPr sz="882" dirty="0">
                <a:latin typeface="Times New Roman"/>
                <a:cs typeface="Times New Roman"/>
              </a:rPr>
              <a:t>d </a:t>
            </a:r>
            <a:r>
              <a:rPr sz="882" spc="-49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u</a:t>
            </a:r>
            <a:r>
              <a:rPr sz="882" spc="-4" dirty="0">
                <a:latin typeface="Times New Roman"/>
                <a:cs typeface="Times New Roman"/>
              </a:rPr>
              <a:t>ltra</a:t>
            </a:r>
            <a:r>
              <a:rPr sz="882" dirty="0">
                <a:latin typeface="Times New Roman"/>
                <a:cs typeface="Times New Roman"/>
              </a:rPr>
              <a:t>f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st hu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-4" dirty="0">
                <a:latin typeface="Times New Roman"/>
                <a:cs typeface="Times New Roman"/>
              </a:rPr>
              <a:t>it</a:t>
            </a:r>
            <a:r>
              <a:rPr sz="882" dirty="0">
                <a:latin typeface="Times New Roman"/>
                <a:cs typeface="Times New Roman"/>
              </a:rPr>
              <a:t>y</a:t>
            </a:r>
            <a:r>
              <a:rPr sz="882" spc="-1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ns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rs</a:t>
            </a:r>
            <a:r>
              <a:rPr sz="882" spc="-18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b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-1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on</a:t>
            </a:r>
            <a:r>
              <a:rPr sz="882" spc="-13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CNT/</a:t>
            </a:r>
            <a:r>
              <a:rPr sz="882" dirty="0">
                <a:latin typeface="Times New Roman"/>
                <a:cs typeface="Times New Roman"/>
              </a:rPr>
              <a:t>gr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ph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ne</a:t>
            </a:r>
            <a:r>
              <a:rPr sz="882" spc="-18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9" dirty="0">
                <a:latin typeface="Times New Roman"/>
                <a:cs typeface="Times New Roman"/>
              </a:rPr>
              <a:t>y</a:t>
            </a:r>
            <a:r>
              <a:rPr sz="882" dirty="0">
                <a:latin typeface="Times New Roman"/>
                <a:cs typeface="Times New Roman"/>
              </a:rPr>
              <a:t>br</a:t>
            </a:r>
            <a:r>
              <a:rPr sz="882" spc="-9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ds</a:t>
            </a:r>
            <a:r>
              <a:rPr sz="882" spc="-9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等线"/>
                <a:cs typeface="等线"/>
              </a:rPr>
              <a:t>）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-9" dirty="0">
                <a:latin typeface="等线"/>
                <a:cs typeface="等线"/>
              </a:rPr>
              <a:t>最</a:t>
            </a:r>
            <a:r>
              <a:rPr sz="882" dirty="0">
                <a:latin typeface="等线"/>
                <a:cs typeface="等线"/>
              </a:rPr>
              <a:t>后是 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dirty="0">
                <a:latin typeface="等线"/>
                <a:cs typeface="等线"/>
              </a:rPr>
              <a:t>什么样的</a:t>
            </a:r>
            <a:r>
              <a:rPr sz="882" spc="-9" dirty="0">
                <a:latin typeface="等线"/>
                <a:cs typeface="等线"/>
              </a:rPr>
              <a:t>器</a:t>
            </a:r>
            <a:r>
              <a:rPr sz="882" dirty="0">
                <a:latin typeface="等线"/>
                <a:cs typeface="等线"/>
              </a:rPr>
              <a:t>件</a:t>
            </a:r>
            <a:r>
              <a:rPr sz="882" spc="-22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en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ce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-22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b</a:t>
            </a:r>
            <a:r>
              <a:rPr sz="882" dirty="0">
                <a:latin typeface="Times New Roman"/>
                <a:cs typeface="Times New Roman"/>
              </a:rPr>
              <a:t>y</a:t>
            </a:r>
            <a:r>
              <a:rPr sz="882" spc="-18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什么材</a:t>
            </a:r>
            <a:r>
              <a:rPr sz="882" spc="-9" dirty="0">
                <a:latin typeface="等线"/>
                <a:cs typeface="等线"/>
              </a:rPr>
              <a:t>料或</a:t>
            </a:r>
            <a:r>
              <a:rPr sz="882" dirty="0">
                <a:latin typeface="等线"/>
                <a:cs typeface="等线"/>
              </a:rPr>
              <a:t>者什么</a:t>
            </a:r>
            <a:r>
              <a:rPr sz="882" spc="-9" dirty="0">
                <a:latin typeface="等线"/>
                <a:cs typeface="等线"/>
              </a:rPr>
              <a:t>效</a:t>
            </a:r>
            <a:r>
              <a:rPr sz="882" dirty="0">
                <a:latin typeface="等线"/>
                <a:cs typeface="等线"/>
              </a:rPr>
              <a:t>应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。这样 </a:t>
            </a:r>
            <a:r>
              <a:rPr sz="882" spc="4" dirty="0">
                <a:latin typeface="等线"/>
                <a:cs typeface="等线"/>
              </a:rPr>
              <a:t>的模式可以帮助读者抓到文章的重点，比如第一个标题， 重点在于材料；第二个标题，在于器件，第三个则侧重于 </a:t>
            </a:r>
            <a:r>
              <a:rPr sz="882" dirty="0">
                <a:latin typeface="等线"/>
                <a:cs typeface="等线"/>
              </a:rPr>
              <a:t>方法。</a:t>
            </a:r>
            <a:endParaRPr sz="882">
              <a:latin typeface="等线"/>
              <a:cs typeface="等线"/>
            </a:endParaRPr>
          </a:p>
          <a:p>
            <a:pPr marL="173140">
              <a:spcBef>
                <a:spcPts val="490"/>
              </a:spcBef>
            </a:pPr>
            <a:r>
              <a:rPr sz="882" b="1" dirty="0">
                <a:latin typeface="等线"/>
                <a:cs typeface="等线"/>
              </a:rPr>
              <a:t>如何撰</a:t>
            </a:r>
            <a:r>
              <a:rPr sz="882" b="1" spc="-9" dirty="0">
                <a:latin typeface="等线"/>
                <a:cs typeface="等线"/>
              </a:rPr>
              <a:t>写</a:t>
            </a:r>
            <a:r>
              <a:rPr sz="882" b="1" dirty="0">
                <a:latin typeface="等线"/>
                <a:cs typeface="等线"/>
              </a:rPr>
              <a:t>摘要</a:t>
            </a:r>
            <a:endParaRPr sz="882">
              <a:latin typeface="等线"/>
              <a:cs typeface="等线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88244" y="279246"/>
            <a:ext cx="8072659" cy="295947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indent="161934">
              <a:lnSpc>
                <a:spcPct val="121800"/>
              </a:lnSpc>
            </a:pPr>
            <a:r>
              <a:rPr sz="882" spc="31" dirty="0">
                <a:latin typeface="等线"/>
                <a:cs typeface="等线"/>
              </a:rPr>
              <a:t>摘</a:t>
            </a:r>
            <a:r>
              <a:rPr sz="882" spc="26" dirty="0">
                <a:latin typeface="等线"/>
                <a:cs typeface="等线"/>
              </a:rPr>
              <a:t>要</a:t>
            </a:r>
            <a:r>
              <a:rPr sz="882" spc="31" dirty="0">
                <a:latin typeface="等线"/>
                <a:cs typeface="等线"/>
              </a:rPr>
              <a:t>是</a:t>
            </a:r>
            <a:r>
              <a:rPr sz="882" spc="26" dirty="0">
                <a:latin typeface="等线"/>
                <a:cs typeface="等线"/>
              </a:rPr>
              <a:t>论文</a:t>
            </a:r>
            <a:r>
              <a:rPr sz="882" spc="31" dirty="0">
                <a:latin typeface="等线"/>
                <a:cs typeface="等线"/>
              </a:rPr>
              <a:t>基</a:t>
            </a:r>
            <a:r>
              <a:rPr sz="882" spc="26" dirty="0">
                <a:latin typeface="等线"/>
                <a:cs typeface="等线"/>
              </a:rPr>
              <a:t>本</a:t>
            </a:r>
            <a:r>
              <a:rPr sz="882" spc="31" dirty="0">
                <a:latin typeface="等线"/>
                <a:cs typeface="等线"/>
              </a:rPr>
              <a:t>思</a:t>
            </a:r>
            <a:r>
              <a:rPr sz="882" spc="26" dirty="0">
                <a:latin typeface="等线"/>
                <a:cs typeface="等线"/>
              </a:rPr>
              <a:t>想的</a:t>
            </a:r>
            <a:r>
              <a:rPr sz="882" spc="31" dirty="0">
                <a:latin typeface="等线"/>
                <a:cs typeface="等线"/>
              </a:rPr>
              <a:t>概</a:t>
            </a:r>
            <a:r>
              <a:rPr sz="882" spc="26" dirty="0">
                <a:latin typeface="等线"/>
                <a:cs typeface="等线"/>
              </a:rPr>
              <a:t>括</a:t>
            </a:r>
            <a:r>
              <a:rPr sz="882" spc="31" dirty="0">
                <a:latin typeface="等线"/>
                <a:cs typeface="等线"/>
              </a:rPr>
              <a:t>和</a:t>
            </a:r>
            <a:r>
              <a:rPr sz="882" spc="26" dirty="0">
                <a:latin typeface="等线"/>
                <a:cs typeface="等线"/>
              </a:rPr>
              <a:t>提炼</a:t>
            </a:r>
            <a:r>
              <a:rPr sz="882" spc="31" dirty="0">
                <a:latin typeface="等线"/>
                <a:cs typeface="等线"/>
              </a:rPr>
              <a:t>，</a:t>
            </a:r>
            <a:r>
              <a:rPr sz="882" spc="26" dirty="0">
                <a:latin typeface="等线"/>
                <a:cs typeface="等线"/>
              </a:rPr>
              <a:t>是</a:t>
            </a:r>
            <a:r>
              <a:rPr sz="882" spc="31" dirty="0">
                <a:latin typeface="等线"/>
                <a:cs typeface="等线"/>
              </a:rPr>
              <a:t>整</a:t>
            </a:r>
            <a:r>
              <a:rPr sz="882" spc="26" dirty="0">
                <a:latin typeface="等线"/>
                <a:cs typeface="等线"/>
              </a:rPr>
              <a:t>篇文</a:t>
            </a:r>
            <a:r>
              <a:rPr sz="882" spc="31" dirty="0">
                <a:latin typeface="等线"/>
                <a:cs typeface="等线"/>
              </a:rPr>
              <a:t>章</a:t>
            </a:r>
            <a:r>
              <a:rPr sz="882" spc="26" dirty="0">
                <a:latin typeface="等线"/>
                <a:cs typeface="等线"/>
              </a:rPr>
              <a:t>中心 </a:t>
            </a:r>
            <a:r>
              <a:rPr sz="882" spc="4" dirty="0">
                <a:latin typeface="等线"/>
                <a:cs typeface="等线"/>
              </a:rPr>
              <a:t>思想的缩影，它决定了编辑是否采用你的论文、读者是否 阅览你的论文。从另一方面来说，摘要也反映了作者的学 术能力，即以简单概括的语言向他人介绍思想、观点及成 </a:t>
            </a:r>
            <a:r>
              <a:rPr sz="882" dirty="0">
                <a:latin typeface="等线"/>
                <a:cs typeface="等线"/>
              </a:rPr>
              <a:t>果。和</a:t>
            </a:r>
            <a:r>
              <a:rPr sz="882" spc="-9" dirty="0">
                <a:latin typeface="等线"/>
                <a:cs typeface="等线"/>
              </a:rPr>
              <a:t>标</a:t>
            </a:r>
            <a:r>
              <a:rPr sz="882" dirty="0">
                <a:latin typeface="等线"/>
                <a:cs typeface="等线"/>
              </a:rPr>
              <a:t>题</a:t>
            </a:r>
            <a:r>
              <a:rPr sz="882" spc="-9" dirty="0">
                <a:latin typeface="等线"/>
                <a:cs typeface="等线"/>
              </a:rPr>
              <a:t>类</a:t>
            </a:r>
            <a:r>
              <a:rPr sz="882" dirty="0">
                <a:latin typeface="等线"/>
                <a:cs typeface="等线"/>
              </a:rPr>
              <a:t>似，一</a:t>
            </a:r>
            <a:r>
              <a:rPr sz="882" spc="-9" dirty="0">
                <a:latin typeface="等线"/>
                <a:cs typeface="等线"/>
              </a:rPr>
              <a:t>份</a:t>
            </a:r>
            <a:r>
              <a:rPr sz="882" dirty="0">
                <a:latin typeface="等线"/>
                <a:cs typeface="等线"/>
              </a:rPr>
              <a:t>好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摘要应</a:t>
            </a:r>
            <a:r>
              <a:rPr sz="882" spc="-9" dirty="0">
                <a:latin typeface="等线"/>
                <a:cs typeface="等线"/>
              </a:rPr>
              <a:t>当</a:t>
            </a:r>
            <a:r>
              <a:rPr sz="882" dirty="0">
                <a:latin typeface="等线"/>
                <a:cs typeface="等线"/>
              </a:rPr>
              <a:t>在</a:t>
            </a:r>
            <a:r>
              <a:rPr sz="882" spc="-9" dirty="0">
                <a:latin typeface="等线"/>
                <a:cs typeface="等线"/>
              </a:rPr>
              <a:t>一</a:t>
            </a:r>
            <a:r>
              <a:rPr sz="882" dirty="0">
                <a:latin typeface="等线"/>
                <a:cs typeface="等线"/>
              </a:rPr>
              <a:t>个段落</a:t>
            </a:r>
            <a:r>
              <a:rPr sz="882" spc="-9" dirty="0">
                <a:latin typeface="等线"/>
                <a:cs typeface="等线"/>
              </a:rPr>
              <a:t>中</a:t>
            </a:r>
            <a:r>
              <a:rPr sz="882" dirty="0">
                <a:latin typeface="等线"/>
                <a:cs typeface="等线"/>
              </a:rPr>
              <a:t>把</a:t>
            </a:r>
            <a:r>
              <a:rPr sz="882" spc="-22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Wh</a:t>
            </a:r>
            <a:r>
              <a:rPr sz="882" spc="-4" dirty="0">
                <a:latin typeface="Times New Roman"/>
                <a:cs typeface="Times New Roman"/>
              </a:rPr>
              <a:t>y</a:t>
            </a:r>
            <a:r>
              <a:rPr sz="882" dirty="0">
                <a:latin typeface="等线"/>
                <a:cs typeface="等线"/>
              </a:rPr>
              <a:t>、 </a:t>
            </a:r>
            <a:r>
              <a:rPr sz="882" dirty="0">
                <a:latin typeface="Times New Roman"/>
                <a:cs typeface="Times New Roman"/>
              </a:rPr>
              <a:t>Wh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spc="18" dirty="0">
                <a:latin typeface="Times New Roman"/>
                <a:cs typeface="Times New Roman"/>
              </a:rPr>
              <a:t>t</a:t>
            </a:r>
            <a:r>
              <a:rPr sz="882" spc="31" dirty="0">
                <a:latin typeface="等线"/>
                <a:cs typeface="等线"/>
              </a:rPr>
              <a:t>、</a:t>
            </a:r>
            <a:r>
              <a:rPr sz="882" spc="-4" dirty="0">
                <a:latin typeface="Times New Roman"/>
                <a:cs typeface="Times New Roman"/>
              </a:rPr>
              <a:t>Ho</a:t>
            </a:r>
            <a:r>
              <a:rPr sz="882" dirty="0">
                <a:latin typeface="Times New Roman"/>
                <a:cs typeface="Times New Roman"/>
              </a:rPr>
              <a:t>w </a:t>
            </a:r>
            <a:r>
              <a:rPr sz="882" spc="-75" dirty="0">
                <a:latin typeface="Times New Roman"/>
                <a:cs typeface="Times New Roman"/>
              </a:rPr>
              <a:t> </a:t>
            </a:r>
            <a:r>
              <a:rPr sz="882" spc="31" dirty="0">
                <a:latin typeface="等线"/>
                <a:cs typeface="等线"/>
              </a:rPr>
              <a:t>这</a:t>
            </a:r>
            <a:r>
              <a:rPr sz="882" spc="26" dirty="0">
                <a:latin typeface="等线"/>
                <a:cs typeface="等线"/>
              </a:rPr>
              <a:t>三部分内</a:t>
            </a:r>
            <a:r>
              <a:rPr sz="882" spc="31" dirty="0">
                <a:latin typeface="等线"/>
                <a:cs typeface="等线"/>
              </a:rPr>
              <a:t>容</a:t>
            </a:r>
            <a:r>
              <a:rPr sz="882" spc="26" dirty="0">
                <a:latin typeface="等线"/>
                <a:cs typeface="等线"/>
              </a:rPr>
              <a:t>包含其中</a:t>
            </a:r>
            <a:r>
              <a:rPr sz="882" spc="31" dirty="0">
                <a:latin typeface="等线"/>
                <a:cs typeface="等线"/>
              </a:rPr>
              <a:t>，</a:t>
            </a:r>
            <a:r>
              <a:rPr sz="882" spc="26" dirty="0">
                <a:latin typeface="等线"/>
                <a:cs typeface="等线"/>
              </a:rPr>
              <a:t>具体而言</a:t>
            </a:r>
            <a:r>
              <a:rPr sz="882" spc="31" dirty="0">
                <a:latin typeface="等线"/>
                <a:cs typeface="等线"/>
              </a:rPr>
              <a:t>，</a:t>
            </a:r>
            <a:r>
              <a:rPr sz="882" spc="26" dirty="0">
                <a:latin typeface="等线"/>
                <a:cs typeface="等线"/>
              </a:rPr>
              <a:t>应</a:t>
            </a:r>
            <a:r>
              <a:rPr sz="882" spc="31" dirty="0">
                <a:latin typeface="等线"/>
                <a:cs typeface="等线"/>
              </a:rPr>
              <a:t>当</a:t>
            </a:r>
            <a:r>
              <a:rPr sz="882" dirty="0">
                <a:latin typeface="等线"/>
                <a:cs typeface="等线"/>
              </a:rPr>
              <a:t>简 </a:t>
            </a:r>
            <a:r>
              <a:rPr sz="882" spc="4" dirty="0">
                <a:latin typeface="等线"/>
                <a:cs typeface="等线"/>
              </a:rPr>
              <a:t>要地阐明四点：首先，为什么要做这份研究，也就是本论 文所做工</a:t>
            </a:r>
            <a:r>
              <a:rPr sz="882" dirty="0">
                <a:latin typeface="等线"/>
                <a:cs typeface="等线"/>
              </a:rPr>
              <a:t>作的</a:t>
            </a:r>
            <a:r>
              <a:rPr sz="882" spc="4" dirty="0">
                <a:latin typeface="等线"/>
                <a:cs typeface="等线"/>
              </a:rPr>
              <a:t>主要目的</a:t>
            </a:r>
            <a:r>
              <a:rPr sz="882" dirty="0">
                <a:latin typeface="等线"/>
                <a:cs typeface="等线"/>
              </a:rPr>
              <a:t>（</a:t>
            </a:r>
            <a:r>
              <a:rPr sz="882" spc="-4" dirty="0">
                <a:latin typeface="Times New Roman"/>
                <a:cs typeface="Times New Roman"/>
              </a:rPr>
              <a:t>w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y</a:t>
            </a:r>
            <a:r>
              <a:rPr sz="882" spc="4" dirty="0">
                <a:latin typeface="Times New Roman"/>
                <a:cs typeface="Times New Roman"/>
              </a:rPr>
              <a:t>)</a:t>
            </a:r>
            <a:r>
              <a:rPr sz="882" dirty="0">
                <a:latin typeface="等线"/>
                <a:cs typeface="等线"/>
              </a:rPr>
              <a:t>；</a:t>
            </a:r>
            <a:r>
              <a:rPr sz="882" spc="4" dirty="0">
                <a:latin typeface="等线"/>
                <a:cs typeface="等线"/>
              </a:rPr>
              <a:t>其次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4" dirty="0">
                <a:latin typeface="等线"/>
                <a:cs typeface="等线"/>
              </a:rPr>
              <a:t>这个工作</a:t>
            </a:r>
            <a:r>
              <a:rPr sz="882" dirty="0">
                <a:latin typeface="等线"/>
                <a:cs typeface="等线"/>
              </a:rPr>
              <a:t>中做</a:t>
            </a:r>
            <a:r>
              <a:rPr sz="882" spc="4" dirty="0">
                <a:latin typeface="等线"/>
                <a:cs typeface="等线"/>
              </a:rPr>
              <a:t>了什 </a:t>
            </a:r>
            <a:r>
              <a:rPr sz="882" spc="18" dirty="0">
                <a:latin typeface="等线"/>
                <a:cs typeface="等线"/>
              </a:rPr>
              <a:t>么事（有</a:t>
            </a:r>
            <a:r>
              <a:rPr sz="882" spc="26" dirty="0">
                <a:latin typeface="等线"/>
                <a:cs typeface="等线"/>
              </a:rPr>
              <a:t>什</a:t>
            </a:r>
            <a:r>
              <a:rPr sz="882" spc="18" dirty="0">
                <a:latin typeface="等线"/>
                <a:cs typeface="等线"/>
              </a:rPr>
              <a:t>么新发现</a:t>
            </a:r>
            <a:r>
              <a:rPr sz="882" spc="26" dirty="0">
                <a:latin typeface="等线"/>
                <a:cs typeface="等线"/>
              </a:rPr>
              <a:t>）</a:t>
            </a:r>
            <a:r>
              <a:rPr sz="882" spc="18" dirty="0">
                <a:latin typeface="等线"/>
                <a:cs typeface="等线"/>
              </a:rPr>
              <a:t>，也就是</a:t>
            </a:r>
            <a:r>
              <a:rPr sz="882" spc="26" dirty="0">
                <a:latin typeface="等线"/>
                <a:cs typeface="等线"/>
              </a:rPr>
              <a:t>研</a:t>
            </a:r>
            <a:r>
              <a:rPr sz="882" spc="18" dirty="0">
                <a:latin typeface="等线"/>
                <a:cs typeface="等线"/>
              </a:rPr>
              <a:t>究的主要</a:t>
            </a:r>
            <a:r>
              <a:rPr sz="882" spc="26" dirty="0">
                <a:latin typeface="等线"/>
                <a:cs typeface="等线"/>
              </a:rPr>
              <a:t>内</a:t>
            </a:r>
            <a:r>
              <a:rPr sz="882" spc="18" dirty="0">
                <a:latin typeface="等线"/>
                <a:cs typeface="等线"/>
              </a:rPr>
              <a:t>容</a:t>
            </a:r>
            <a:r>
              <a:rPr sz="882" dirty="0">
                <a:latin typeface="Times New Roman"/>
                <a:cs typeface="Times New Roman"/>
              </a:rPr>
              <a:t>(</a:t>
            </a:r>
            <a:r>
              <a:rPr sz="882" spc="-4" dirty="0">
                <a:latin typeface="Times New Roman"/>
                <a:cs typeface="Times New Roman"/>
              </a:rPr>
              <a:t>w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at</a:t>
            </a:r>
            <a:r>
              <a:rPr sz="882" spc="22" dirty="0">
                <a:latin typeface="Times New Roman"/>
                <a:cs typeface="Times New Roman"/>
              </a:rPr>
              <a:t>)</a:t>
            </a:r>
            <a:r>
              <a:rPr sz="882" dirty="0">
                <a:latin typeface="等线"/>
                <a:cs typeface="等线"/>
              </a:rPr>
              <a:t>； </a:t>
            </a:r>
            <a:r>
              <a:rPr sz="882" spc="31" dirty="0">
                <a:latin typeface="等线"/>
                <a:cs typeface="等线"/>
              </a:rPr>
              <a:t>再次，通</a:t>
            </a:r>
            <a:r>
              <a:rPr sz="882" spc="26" dirty="0">
                <a:latin typeface="等线"/>
                <a:cs typeface="等线"/>
              </a:rPr>
              <a:t>过</a:t>
            </a:r>
            <a:r>
              <a:rPr sz="882" spc="31" dirty="0">
                <a:latin typeface="等线"/>
                <a:cs typeface="等线"/>
              </a:rPr>
              <a:t>什么方法</a:t>
            </a:r>
            <a:r>
              <a:rPr sz="882" spc="26" dirty="0">
                <a:latin typeface="等线"/>
                <a:cs typeface="等线"/>
              </a:rPr>
              <a:t>做</a:t>
            </a:r>
            <a:r>
              <a:rPr sz="882" spc="31" dirty="0">
                <a:latin typeface="等线"/>
                <a:cs typeface="等线"/>
              </a:rPr>
              <a:t>的，也就</a:t>
            </a:r>
            <a:r>
              <a:rPr sz="882" spc="26" dirty="0">
                <a:latin typeface="等线"/>
                <a:cs typeface="等线"/>
              </a:rPr>
              <a:t>是</a:t>
            </a:r>
            <a:r>
              <a:rPr sz="882" spc="31" dirty="0">
                <a:latin typeface="等线"/>
                <a:cs typeface="等线"/>
              </a:rPr>
              <a:t>研究方法</a:t>
            </a:r>
            <a:r>
              <a:rPr sz="882" spc="-4" dirty="0">
                <a:latin typeface="Times New Roman"/>
                <a:cs typeface="Times New Roman"/>
              </a:rPr>
              <a:t>(ho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26" dirty="0">
                <a:latin typeface="Times New Roman"/>
                <a:cs typeface="Times New Roman"/>
              </a:rPr>
              <a:t>)</a:t>
            </a:r>
            <a:r>
              <a:rPr sz="882" spc="31" dirty="0">
                <a:latin typeface="等线"/>
                <a:cs typeface="等线"/>
              </a:rPr>
              <a:t>，在此 </a:t>
            </a:r>
            <a:r>
              <a:rPr sz="882" spc="88" dirty="0">
                <a:latin typeface="等线"/>
                <a:cs typeface="等线"/>
              </a:rPr>
              <a:t>处</a:t>
            </a:r>
            <a:r>
              <a:rPr sz="882" spc="84" dirty="0">
                <a:latin typeface="等线"/>
                <a:cs typeface="等线"/>
              </a:rPr>
              <a:t>可以</a:t>
            </a:r>
            <a:r>
              <a:rPr sz="882" spc="88" dirty="0">
                <a:latin typeface="等线"/>
                <a:cs typeface="等线"/>
              </a:rPr>
              <a:t>突</a:t>
            </a:r>
            <a:r>
              <a:rPr sz="882" spc="84" dirty="0">
                <a:latin typeface="等线"/>
                <a:cs typeface="等线"/>
              </a:rPr>
              <a:t>出</a:t>
            </a:r>
            <a:r>
              <a:rPr sz="882" spc="88" dirty="0">
                <a:latin typeface="等线"/>
                <a:cs typeface="等线"/>
              </a:rPr>
              <a:t>论</a:t>
            </a:r>
            <a:r>
              <a:rPr sz="882" spc="84" dirty="0">
                <a:latin typeface="等线"/>
                <a:cs typeface="等线"/>
              </a:rPr>
              <a:t>文的</a:t>
            </a:r>
            <a:r>
              <a:rPr sz="882" spc="88" dirty="0">
                <a:latin typeface="等线"/>
                <a:cs typeface="等线"/>
              </a:rPr>
              <a:t>创</a:t>
            </a:r>
            <a:r>
              <a:rPr sz="882" spc="84" dirty="0">
                <a:latin typeface="等线"/>
                <a:cs typeface="等线"/>
              </a:rPr>
              <a:t>新</a:t>
            </a:r>
            <a:r>
              <a:rPr sz="882" spc="88" dirty="0">
                <a:latin typeface="等线"/>
                <a:cs typeface="等线"/>
              </a:rPr>
              <a:t>点</a:t>
            </a:r>
            <a:r>
              <a:rPr sz="882" spc="84" dirty="0">
                <a:latin typeface="等线"/>
                <a:cs typeface="等线"/>
              </a:rPr>
              <a:t>；最</a:t>
            </a:r>
            <a:r>
              <a:rPr sz="882" spc="88" dirty="0">
                <a:latin typeface="等线"/>
                <a:cs typeface="等线"/>
              </a:rPr>
              <a:t>后</a:t>
            </a:r>
            <a:r>
              <a:rPr sz="882" spc="84" dirty="0">
                <a:latin typeface="等线"/>
                <a:cs typeface="等线"/>
              </a:rPr>
              <a:t>，</a:t>
            </a:r>
            <a:r>
              <a:rPr sz="882" spc="88" dirty="0">
                <a:latin typeface="等线"/>
                <a:cs typeface="等线"/>
              </a:rPr>
              <a:t>主</a:t>
            </a:r>
            <a:r>
              <a:rPr sz="882" spc="84" dirty="0">
                <a:latin typeface="等线"/>
                <a:cs typeface="等线"/>
              </a:rPr>
              <a:t>要的</a:t>
            </a:r>
            <a:r>
              <a:rPr sz="882" spc="88" dirty="0">
                <a:latin typeface="等线"/>
                <a:cs typeface="等线"/>
              </a:rPr>
              <a:t>结</a:t>
            </a:r>
            <a:r>
              <a:rPr sz="882" spc="84" dirty="0">
                <a:latin typeface="等线"/>
                <a:cs typeface="等线"/>
              </a:rPr>
              <a:t>果</a:t>
            </a:r>
            <a:r>
              <a:rPr sz="882" spc="88" dirty="0">
                <a:latin typeface="等线"/>
                <a:cs typeface="等线"/>
              </a:rPr>
              <a:t>与</a:t>
            </a:r>
            <a:r>
              <a:rPr sz="882" spc="84" dirty="0">
                <a:latin typeface="等线"/>
                <a:cs typeface="等线"/>
              </a:rPr>
              <a:t>结</a:t>
            </a:r>
            <a:r>
              <a:rPr sz="882" dirty="0">
                <a:latin typeface="等线"/>
                <a:cs typeface="等线"/>
              </a:rPr>
              <a:t>论</a:t>
            </a:r>
            <a:r>
              <a:rPr sz="882" spc="-159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(</a:t>
            </a:r>
            <a:r>
              <a:rPr sz="882" spc="-4" dirty="0">
                <a:latin typeface="Times New Roman"/>
                <a:cs typeface="Times New Roman"/>
              </a:rPr>
              <a:t>w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at/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spc="-9" dirty="0">
                <a:latin typeface="Times New Roman"/>
                <a:cs typeface="Times New Roman"/>
              </a:rPr>
              <a:t>s</a:t>
            </a:r>
            <a:r>
              <a:rPr sz="882" dirty="0">
                <a:latin typeface="Times New Roman"/>
                <a:cs typeface="Times New Roman"/>
              </a:rPr>
              <a:t>u</a:t>
            </a:r>
            <a:r>
              <a:rPr sz="882" spc="-4" dirty="0">
                <a:latin typeface="Times New Roman"/>
                <a:cs typeface="Times New Roman"/>
              </a:rPr>
              <a:t>lt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26" dirty="0">
                <a:latin typeface="Times New Roman"/>
                <a:cs typeface="Times New Roman"/>
              </a:rPr>
              <a:t>)</a:t>
            </a:r>
            <a:r>
              <a:rPr sz="882" spc="31" dirty="0">
                <a:latin typeface="等线"/>
                <a:cs typeface="等线"/>
              </a:rPr>
              <a:t>，此处可</a:t>
            </a:r>
            <a:r>
              <a:rPr sz="882" spc="26" dirty="0">
                <a:latin typeface="等线"/>
                <a:cs typeface="等线"/>
              </a:rPr>
              <a:t>以</a:t>
            </a:r>
            <a:r>
              <a:rPr sz="882" spc="31" dirty="0">
                <a:latin typeface="等线"/>
                <a:cs typeface="等线"/>
              </a:rPr>
              <a:t>凸显本论</a:t>
            </a:r>
            <a:r>
              <a:rPr sz="882" spc="26" dirty="0">
                <a:latin typeface="等线"/>
                <a:cs typeface="等线"/>
              </a:rPr>
              <a:t>文</a:t>
            </a:r>
            <a:r>
              <a:rPr sz="882" spc="31" dirty="0">
                <a:latin typeface="等线"/>
                <a:cs typeface="等线"/>
              </a:rPr>
              <a:t>的研究意</a:t>
            </a:r>
            <a:r>
              <a:rPr sz="882" spc="26" dirty="0">
                <a:latin typeface="等线"/>
                <a:cs typeface="等线"/>
              </a:rPr>
              <a:t>义</a:t>
            </a:r>
            <a:r>
              <a:rPr sz="882" spc="31" dirty="0">
                <a:latin typeface="等线"/>
                <a:cs typeface="等线"/>
              </a:rPr>
              <a:t>，也就是 </a:t>
            </a:r>
            <a:r>
              <a:rPr sz="882" spc="4" dirty="0">
                <a:latin typeface="等线"/>
                <a:cs typeface="等线"/>
              </a:rPr>
              <a:t>主要的研究成果及实用价值。这样的写作方法使编辑和读 者得以在第一时间掌握文章的主要内容。与标题类似，摘 要的位置虽然处于开头，但同样是在正文完稿后撰写成的。 仍旧以上文为例来讲解摘要部分内容的撰写。注意以下的 关键词，我们就能大致把握摘要书写的脉络。请留意加重 </a:t>
            </a:r>
            <a:r>
              <a:rPr sz="882" dirty="0">
                <a:latin typeface="等线"/>
                <a:cs typeface="等线"/>
              </a:rPr>
              <a:t>字体的</a:t>
            </a:r>
            <a:r>
              <a:rPr sz="882" spc="-9" dirty="0">
                <a:latin typeface="等线"/>
                <a:cs typeface="等线"/>
              </a:rPr>
              <a:t>部</a:t>
            </a:r>
            <a:r>
              <a:rPr sz="882" dirty="0">
                <a:latin typeface="等线"/>
                <a:cs typeface="等线"/>
              </a:rPr>
              <a:t>分。</a:t>
            </a:r>
            <a:endParaRPr sz="882">
              <a:latin typeface="等线"/>
              <a:cs typeface="等线"/>
            </a:endParaRPr>
          </a:p>
          <a:p>
            <a:pPr marL="173140">
              <a:spcBef>
                <a:spcPts val="459"/>
              </a:spcBef>
            </a:pPr>
            <a:r>
              <a:rPr sz="882" dirty="0">
                <a:latin typeface="Times New Roman"/>
                <a:cs typeface="Times New Roman"/>
              </a:rPr>
              <a:t>Abs</a:t>
            </a:r>
            <a:r>
              <a:rPr sz="882" spc="-9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act</a:t>
            </a:r>
            <a:endParaRPr sz="882">
              <a:latin typeface="Times New Roman"/>
              <a:cs typeface="Times New Roman"/>
            </a:endParaRPr>
          </a:p>
          <a:p>
            <a:pPr marL="11206" marR="89092" indent="161934" algn="just">
              <a:lnSpc>
                <a:spcPct val="103499"/>
              </a:lnSpc>
              <a:spcBef>
                <a:spcPts val="265"/>
              </a:spcBef>
            </a:pPr>
            <a:r>
              <a:rPr sz="882" spc="-4" dirty="0">
                <a:latin typeface="Times New Roman"/>
                <a:cs typeface="Times New Roman"/>
              </a:rPr>
              <a:t>Elect</a:t>
            </a:r>
            <a:r>
              <a:rPr sz="882" dirty="0">
                <a:latin typeface="Times New Roman"/>
                <a:cs typeface="Times New Roman"/>
              </a:rPr>
              <a:t>ron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c  </a:t>
            </a:r>
            <a:r>
              <a:rPr sz="882" spc="-22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spc="-9" dirty="0">
                <a:latin typeface="Times New Roman"/>
                <a:cs typeface="Times New Roman"/>
              </a:rPr>
              <a:t>c</a:t>
            </a:r>
            <a:r>
              <a:rPr sz="882" dirty="0">
                <a:latin typeface="Times New Roman"/>
                <a:cs typeface="Times New Roman"/>
              </a:rPr>
              <a:t>o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dirty="0">
                <a:latin typeface="Times New Roman"/>
                <a:cs typeface="Times New Roman"/>
              </a:rPr>
              <a:t>b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ati</a:t>
            </a:r>
            <a:r>
              <a:rPr sz="882" dirty="0">
                <a:latin typeface="Times New Roman"/>
                <a:cs typeface="Times New Roman"/>
              </a:rPr>
              <a:t>on  </a:t>
            </a:r>
            <a:r>
              <a:rPr sz="882" spc="-13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l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ss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s  </a:t>
            </a:r>
            <a:r>
              <a:rPr sz="882" spc="-18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t  </a:t>
            </a:r>
            <a:r>
              <a:rPr sz="882" spc="-22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th</a:t>
            </a:r>
            <a:r>
              <a:rPr sz="882" dirty="0">
                <a:latin typeface="Times New Roman"/>
                <a:cs typeface="Times New Roman"/>
              </a:rPr>
              <a:t>e  </a:t>
            </a:r>
            <a:r>
              <a:rPr sz="882" spc="-22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f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r  </a:t>
            </a:r>
            <a:r>
              <a:rPr sz="882" spc="-18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s</a:t>
            </a:r>
            <a:r>
              <a:rPr sz="882" dirty="0">
                <a:latin typeface="Times New Roman"/>
                <a:cs typeface="Times New Roman"/>
              </a:rPr>
              <a:t>u</a:t>
            </a:r>
            <a:r>
              <a:rPr sz="882" spc="-4" dirty="0">
                <a:latin typeface="Times New Roman"/>
                <a:cs typeface="Times New Roman"/>
              </a:rPr>
              <a:t>r</a:t>
            </a:r>
            <a:r>
              <a:rPr sz="882" dirty="0">
                <a:latin typeface="Times New Roman"/>
                <a:cs typeface="Times New Roman"/>
              </a:rPr>
              <a:t>f</a:t>
            </a:r>
            <a:r>
              <a:rPr sz="882" spc="-4" dirty="0">
                <a:latin typeface="Times New Roman"/>
                <a:cs typeface="Times New Roman"/>
              </a:rPr>
              <a:t>ace 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gn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f</a:t>
            </a:r>
            <a:r>
              <a:rPr sz="882" spc="-4" dirty="0">
                <a:latin typeface="Times New Roman"/>
                <a:cs typeface="Times New Roman"/>
              </a:rPr>
              <a:t>ic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tl</a:t>
            </a:r>
            <a:r>
              <a:rPr sz="882" dirty="0">
                <a:latin typeface="Times New Roman"/>
                <a:cs typeface="Times New Roman"/>
              </a:rPr>
              <a:t>y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b="1" spc="-9" dirty="0">
                <a:latin typeface="Times New Roman"/>
                <a:cs typeface="Times New Roman"/>
              </a:rPr>
              <a:t>r</a:t>
            </a:r>
            <a:r>
              <a:rPr sz="882" b="1" spc="-4" dirty="0">
                <a:latin typeface="Times New Roman"/>
                <a:cs typeface="Times New Roman"/>
              </a:rPr>
              <a:t>e</a:t>
            </a:r>
            <a:r>
              <a:rPr sz="882" b="1" dirty="0">
                <a:latin typeface="Times New Roman"/>
                <a:cs typeface="Times New Roman"/>
              </a:rPr>
              <a:t>du</a:t>
            </a:r>
            <a:r>
              <a:rPr sz="882" b="1" spc="-4" dirty="0">
                <a:latin typeface="Times New Roman"/>
                <a:cs typeface="Times New Roman"/>
              </a:rPr>
              <a:t>c</a:t>
            </a:r>
            <a:r>
              <a:rPr sz="882" b="1" dirty="0">
                <a:latin typeface="Times New Roman"/>
                <a:cs typeface="Times New Roman"/>
              </a:rPr>
              <a:t>e </a:t>
            </a:r>
            <a:r>
              <a:rPr sz="882" b="1" spc="-97" dirty="0">
                <a:latin typeface="Times New Roman"/>
                <a:cs typeface="Times New Roman"/>
              </a:rPr>
              <a:t> </a:t>
            </a:r>
            <a:r>
              <a:rPr sz="882" b="1" dirty="0">
                <a:latin typeface="Times New Roman"/>
                <a:cs typeface="Times New Roman"/>
              </a:rPr>
              <a:t>the </a:t>
            </a:r>
            <a:r>
              <a:rPr sz="882" b="1" spc="-93" dirty="0">
                <a:latin typeface="Times New Roman"/>
                <a:cs typeface="Times New Roman"/>
              </a:rPr>
              <a:t> </a:t>
            </a:r>
            <a:r>
              <a:rPr sz="882" b="1" spc="-9" dirty="0">
                <a:latin typeface="Times New Roman"/>
                <a:cs typeface="Times New Roman"/>
              </a:rPr>
              <a:t>e</a:t>
            </a:r>
            <a:r>
              <a:rPr sz="882" b="1" dirty="0">
                <a:latin typeface="Times New Roman"/>
                <a:cs typeface="Times New Roman"/>
              </a:rPr>
              <a:t>ff</a:t>
            </a:r>
            <a:r>
              <a:rPr sz="882" b="1" spc="-9" dirty="0">
                <a:latin typeface="Times New Roman"/>
                <a:cs typeface="Times New Roman"/>
              </a:rPr>
              <a:t>i</a:t>
            </a:r>
            <a:r>
              <a:rPr sz="882" b="1" spc="-4" dirty="0">
                <a:latin typeface="Times New Roman"/>
                <a:cs typeface="Times New Roman"/>
              </a:rPr>
              <a:t>cie</a:t>
            </a:r>
            <a:r>
              <a:rPr sz="882" b="1" dirty="0">
                <a:latin typeface="Times New Roman"/>
                <a:cs typeface="Times New Roman"/>
              </a:rPr>
              <a:t>n</a:t>
            </a:r>
            <a:r>
              <a:rPr sz="882" b="1" spc="-4" dirty="0">
                <a:latin typeface="Times New Roman"/>
                <a:cs typeface="Times New Roman"/>
              </a:rPr>
              <a:t>c</a:t>
            </a:r>
            <a:r>
              <a:rPr sz="882" b="1" dirty="0">
                <a:latin typeface="Times New Roman"/>
                <a:cs typeface="Times New Roman"/>
              </a:rPr>
              <a:t>y </a:t>
            </a:r>
            <a:r>
              <a:rPr sz="882" b="1" spc="-93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f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Si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s</a:t>
            </a:r>
            <a:r>
              <a:rPr sz="882" dirty="0">
                <a:latin typeface="Times New Roman"/>
                <a:cs typeface="Times New Roman"/>
              </a:rPr>
              <a:t>o</a:t>
            </a:r>
            <a:r>
              <a:rPr sz="882" spc="-4" dirty="0">
                <a:latin typeface="Times New Roman"/>
                <a:cs typeface="Times New Roman"/>
              </a:rPr>
              <a:t>la</a:t>
            </a:r>
            <a:r>
              <a:rPr sz="882" dirty="0">
                <a:latin typeface="Times New Roman"/>
                <a:cs typeface="Times New Roman"/>
              </a:rPr>
              <a:t>r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cell</a:t>
            </a:r>
            <a:r>
              <a:rPr sz="882" dirty="0">
                <a:latin typeface="Times New Roman"/>
                <a:cs typeface="Times New Roman"/>
              </a:rPr>
              <a:t>s.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Times New Roman"/>
                <a:cs typeface="Times New Roman"/>
              </a:rPr>
              <a:t>ur</a:t>
            </a:r>
            <a:r>
              <a:rPr sz="882" dirty="0">
                <a:latin typeface="Times New Roman"/>
                <a:cs typeface="Times New Roman"/>
              </a:rPr>
              <a:t>f</a:t>
            </a:r>
            <a:r>
              <a:rPr sz="882" spc="-4" dirty="0">
                <a:latin typeface="Times New Roman"/>
                <a:cs typeface="Times New Roman"/>
              </a:rPr>
              <a:t>ace </a:t>
            </a:r>
            <a:r>
              <a:rPr sz="882" dirty="0">
                <a:latin typeface="Times New Roman"/>
                <a:cs typeface="Times New Roman"/>
              </a:rPr>
              <a:t>p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ss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v</a:t>
            </a:r>
            <a:r>
              <a:rPr sz="882" spc="-4" dirty="0">
                <a:latin typeface="Times New Roman"/>
                <a:cs typeface="Times New Roman"/>
              </a:rPr>
              <a:t>atio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22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us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ng</a:t>
            </a:r>
            <a:r>
              <a:rPr sz="882" spc="26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a</a:t>
            </a:r>
            <a:r>
              <a:rPr sz="882" spc="26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s</a:t>
            </a:r>
            <a:r>
              <a:rPr sz="882" dirty="0">
                <a:latin typeface="Times New Roman"/>
                <a:cs typeface="Times New Roman"/>
              </a:rPr>
              <a:t>u</a:t>
            </a:r>
            <a:r>
              <a:rPr sz="882" spc="-4" dirty="0">
                <a:latin typeface="Times New Roman"/>
                <a:cs typeface="Times New Roman"/>
              </a:rPr>
              <a:t>ita</a:t>
            </a:r>
            <a:r>
              <a:rPr sz="882" dirty="0">
                <a:latin typeface="Times New Roman"/>
                <a:cs typeface="Times New Roman"/>
              </a:rPr>
              <a:t>b</a:t>
            </a:r>
            <a:r>
              <a:rPr sz="882" spc="-4" dirty="0">
                <a:latin typeface="Times New Roman"/>
                <a:cs typeface="Times New Roman"/>
              </a:rPr>
              <a:t>l</a:t>
            </a:r>
            <a:r>
              <a:rPr sz="882" dirty="0">
                <a:latin typeface="Times New Roman"/>
                <a:cs typeface="Times New Roman"/>
              </a:rPr>
              <a:t>e</a:t>
            </a:r>
            <a:r>
              <a:rPr sz="882" spc="26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22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-4" dirty="0">
                <a:latin typeface="Times New Roman"/>
                <a:cs typeface="Times New Roman"/>
              </a:rPr>
              <a:t>ielect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c</a:t>
            </a:r>
            <a:r>
              <a:rPr sz="882" spc="26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laye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26" dirty="0">
                <a:latin typeface="Times New Roman"/>
                <a:cs typeface="Times New Roman"/>
              </a:rPr>
              <a:t> </a:t>
            </a:r>
            <a:r>
              <a:rPr sz="882" b="1" spc="-4" dirty="0">
                <a:latin typeface="Times New Roman"/>
                <a:cs typeface="Times New Roman"/>
              </a:rPr>
              <a:t>c</a:t>
            </a:r>
            <a:r>
              <a:rPr sz="882" b="1" dirty="0">
                <a:latin typeface="Times New Roman"/>
                <a:cs typeface="Times New Roman"/>
              </a:rPr>
              <a:t>an</a:t>
            </a:r>
            <a:r>
              <a:rPr sz="882" b="1" spc="26" dirty="0">
                <a:latin typeface="Times New Roman"/>
                <a:cs typeface="Times New Roman"/>
              </a:rPr>
              <a:t> </a:t>
            </a:r>
            <a:r>
              <a:rPr sz="882" b="1" spc="-4" dirty="0">
                <a:latin typeface="Times New Roman"/>
                <a:cs typeface="Times New Roman"/>
              </a:rPr>
              <a:t>mi</a:t>
            </a:r>
            <a:r>
              <a:rPr sz="882" b="1" dirty="0">
                <a:latin typeface="Times New Roman"/>
                <a:cs typeface="Times New Roman"/>
              </a:rPr>
              <a:t>n</a:t>
            </a:r>
            <a:r>
              <a:rPr sz="882" b="1" spc="-9" dirty="0">
                <a:latin typeface="Times New Roman"/>
                <a:cs typeface="Times New Roman"/>
              </a:rPr>
              <a:t>i</a:t>
            </a:r>
            <a:r>
              <a:rPr sz="882" b="1" spc="-4" dirty="0">
                <a:latin typeface="Times New Roman"/>
                <a:cs typeface="Times New Roman"/>
              </a:rPr>
              <a:t>mi</a:t>
            </a:r>
            <a:r>
              <a:rPr sz="882" b="1" spc="-9" dirty="0">
                <a:latin typeface="Times New Roman"/>
                <a:cs typeface="Times New Roman"/>
              </a:rPr>
              <a:t>z</a:t>
            </a:r>
            <a:r>
              <a:rPr sz="882" b="1" dirty="0">
                <a:latin typeface="Times New Roman"/>
                <a:cs typeface="Times New Roman"/>
              </a:rPr>
              <a:t>e </a:t>
            </a:r>
            <a:r>
              <a:rPr sz="882" spc="-4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he</a:t>
            </a:r>
            <a:r>
              <a:rPr sz="882" spc="97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spc="-9" dirty="0">
                <a:latin typeface="Times New Roman"/>
                <a:cs typeface="Times New Roman"/>
              </a:rPr>
              <a:t>c</a:t>
            </a:r>
            <a:r>
              <a:rPr sz="882" dirty="0">
                <a:latin typeface="Times New Roman"/>
                <a:cs typeface="Times New Roman"/>
              </a:rPr>
              <a:t>o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dirty="0">
                <a:latin typeface="Times New Roman"/>
                <a:cs typeface="Times New Roman"/>
              </a:rPr>
              <a:t>b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ati</a:t>
            </a:r>
            <a:r>
              <a:rPr sz="882" dirty="0">
                <a:latin typeface="Times New Roman"/>
                <a:cs typeface="Times New Roman"/>
              </a:rPr>
              <a:t>on</a:t>
            </a:r>
            <a:r>
              <a:rPr sz="882" spc="97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l</a:t>
            </a:r>
            <a:r>
              <a:rPr sz="882" dirty="0">
                <a:latin typeface="Times New Roman"/>
                <a:cs typeface="Times New Roman"/>
              </a:rPr>
              <a:t>oss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spc="-9" dirty="0">
                <a:latin typeface="Times New Roman"/>
                <a:cs typeface="Times New Roman"/>
              </a:rPr>
              <a:t>s</a:t>
            </a:r>
            <a:r>
              <a:rPr sz="882" dirty="0">
                <a:latin typeface="Times New Roman"/>
                <a:cs typeface="Times New Roman"/>
              </a:rPr>
              <a:t>.</a:t>
            </a:r>
            <a:r>
              <a:rPr sz="882" spc="97" dirty="0">
                <a:latin typeface="Times New Roman"/>
                <a:cs typeface="Times New Roman"/>
              </a:rPr>
              <a:t> </a:t>
            </a:r>
            <a:r>
              <a:rPr sz="882" b="1" dirty="0">
                <a:latin typeface="Times New Roman"/>
                <a:cs typeface="Times New Roman"/>
              </a:rPr>
              <a:t>H</a:t>
            </a:r>
            <a:r>
              <a:rPr sz="882" b="1" spc="-9" dirty="0">
                <a:latin typeface="Times New Roman"/>
                <a:cs typeface="Times New Roman"/>
              </a:rPr>
              <a:t>e</a:t>
            </a:r>
            <a:r>
              <a:rPr sz="882" b="1" spc="-4" dirty="0">
                <a:latin typeface="Times New Roman"/>
                <a:cs typeface="Times New Roman"/>
              </a:rPr>
              <a:t>rei</a:t>
            </a:r>
            <a:r>
              <a:rPr sz="882" b="1" dirty="0">
                <a:latin typeface="Times New Roman"/>
                <a:cs typeface="Times New Roman"/>
              </a:rPr>
              <a:t>n</a:t>
            </a:r>
            <a:r>
              <a:rPr sz="882" b="1" spc="101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ad</a:t>
            </a:r>
            <a:r>
              <a:rPr sz="882" dirty="0">
                <a:latin typeface="Times New Roman"/>
                <a:cs typeface="Times New Roman"/>
              </a:rPr>
              <a:t>v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ce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97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p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ss</a:t>
            </a:r>
            <a:r>
              <a:rPr sz="882" spc="-9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v</a:t>
            </a:r>
            <a:r>
              <a:rPr sz="882" spc="-4" dirty="0">
                <a:latin typeface="Times New Roman"/>
                <a:cs typeface="Times New Roman"/>
              </a:rPr>
              <a:t>atio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97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u</a:t>
            </a:r>
            <a:r>
              <a:rPr sz="882" spc="-9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ng si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dirty="0">
                <a:latin typeface="Times New Roman"/>
                <a:cs typeface="Times New Roman"/>
              </a:rPr>
              <a:t>p</a:t>
            </a:r>
            <a:r>
              <a:rPr sz="882" spc="-4" dirty="0">
                <a:latin typeface="Times New Roman"/>
                <a:cs typeface="Times New Roman"/>
              </a:rPr>
              <a:t>l</a:t>
            </a:r>
            <a:r>
              <a:rPr sz="882" dirty="0">
                <a:latin typeface="Times New Roman"/>
                <a:cs typeface="Times New Roman"/>
              </a:rPr>
              <a:t>e  </a:t>
            </a:r>
            <a:r>
              <a:rPr sz="882" spc="88" dirty="0">
                <a:latin typeface="Times New Roman"/>
                <a:cs typeface="Times New Roman"/>
              </a:rPr>
              <a:t> 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spc="-4" dirty="0">
                <a:latin typeface="Times New Roman"/>
                <a:cs typeface="Times New Roman"/>
              </a:rPr>
              <a:t>ate</a:t>
            </a:r>
            <a:r>
              <a:rPr sz="882" dirty="0">
                <a:latin typeface="Times New Roman"/>
                <a:cs typeface="Times New Roman"/>
              </a:rPr>
              <a:t>ri</a:t>
            </a:r>
            <a:r>
              <a:rPr sz="882" spc="-4" dirty="0">
                <a:latin typeface="Times New Roman"/>
                <a:cs typeface="Times New Roman"/>
              </a:rPr>
              <a:t>al</a:t>
            </a:r>
            <a:r>
              <a:rPr sz="882" dirty="0">
                <a:latin typeface="Times New Roman"/>
                <a:cs typeface="Times New Roman"/>
              </a:rPr>
              <a:t>s  </a:t>
            </a:r>
            <a:r>
              <a:rPr sz="882" spc="8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(A</a:t>
            </a:r>
            <a:r>
              <a:rPr sz="882" spc="-9" dirty="0">
                <a:latin typeface="Times New Roman"/>
                <a:cs typeface="Times New Roman"/>
              </a:rPr>
              <a:t>l</a:t>
            </a:r>
            <a:r>
              <a:rPr sz="882" dirty="0">
                <a:latin typeface="Times New Roman"/>
                <a:cs typeface="Times New Roman"/>
              </a:rPr>
              <a:t>2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3,  </a:t>
            </a:r>
            <a:r>
              <a:rPr sz="882" spc="75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f</a:t>
            </a:r>
            <a:r>
              <a:rPr sz="882" dirty="0">
                <a:latin typeface="Times New Roman"/>
                <a:cs typeface="Times New Roman"/>
              </a:rPr>
              <a:t>O</a:t>
            </a:r>
            <a:r>
              <a:rPr sz="882" spc="-4" dirty="0">
                <a:latin typeface="Times New Roman"/>
                <a:cs typeface="Times New Roman"/>
              </a:rPr>
              <a:t>2</a:t>
            </a:r>
            <a:r>
              <a:rPr sz="882" dirty="0">
                <a:latin typeface="Times New Roman"/>
                <a:cs typeface="Times New Roman"/>
              </a:rPr>
              <a:t>)  </a:t>
            </a:r>
            <a:r>
              <a:rPr sz="882" spc="84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spc="-4" dirty="0">
                <a:latin typeface="Times New Roman"/>
                <a:cs typeface="Times New Roman"/>
              </a:rPr>
              <a:t>n</a:t>
            </a:r>
            <a:r>
              <a:rPr sz="882" dirty="0">
                <a:latin typeface="Times New Roman"/>
                <a:cs typeface="Times New Roman"/>
              </a:rPr>
              <a:t>d  </a:t>
            </a:r>
            <a:r>
              <a:rPr sz="882" spc="84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ei</a:t>
            </a:r>
            <a:r>
              <a:rPr sz="882" dirty="0">
                <a:latin typeface="Times New Roman"/>
                <a:cs typeface="Times New Roman"/>
              </a:rPr>
              <a:t>r  </a:t>
            </a:r>
            <a:r>
              <a:rPr sz="882" spc="84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c</a:t>
            </a:r>
            <a:r>
              <a:rPr sz="882" dirty="0">
                <a:latin typeface="Times New Roman"/>
                <a:cs typeface="Times New Roman"/>
              </a:rPr>
              <a:t>o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dirty="0">
                <a:latin typeface="Times New Roman"/>
                <a:cs typeface="Times New Roman"/>
              </a:rPr>
              <a:t>po</a:t>
            </a:r>
            <a:r>
              <a:rPr sz="882" spc="-4" dirty="0">
                <a:latin typeface="Times New Roman"/>
                <a:cs typeface="Times New Roman"/>
              </a:rPr>
              <a:t>un</a:t>
            </a:r>
            <a:r>
              <a:rPr sz="882" dirty="0">
                <a:latin typeface="Times New Roman"/>
                <a:cs typeface="Times New Roman"/>
              </a:rPr>
              <a:t>ds H</a:t>
            </a:r>
            <a:r>
              <a:rPr sz="882" spc="-4" dirty="0">
                <a:latin typeface="Times New Roman"/>
                <a:cs typeface="Times New Roman"/>
              </a:rPr>
              <a:t>(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f</a:t>
            </a:r>
            <a:r>
              <a:rPr sz="882" dirty="0">
                <a:latin typeface="Times New Roman"/>
                <a:cs typeface="Times New Roman"/>
              </a:rPr>
              <a:t>)</a:t>
            </a:r>
            <a:r>
              <a:rPr sz="882" spc="-4" dirty="0">
                <a:latin typeface="Times New Roman"/>
                <a:cs typeface="Times New Roman"/>
              </a:rPr>
              <a:t>A(</a:t>
            </a:r>
            <a:r>
              <a:rPr sz="882" dirty="0">
                <a:latin typeface="Times New Roman"/>
                <a:cs typeface="Times New Roman"/>
              </a:rPr>
              <a:t>A</a:t>
            </a:r>
            <a:r>
              <a:rPr sz="882" spc="-4" dirty="0">
                <a:latin typeface="Times New Roman"/>
                <a:cs typeface="Times New Roman"/>
              </a:rPr>
              <a:t>l</a:t>
            </a:r>
            <a:r>
              <a:rPr sz="882" dirty="0">
                <a:latin typeface="Times New Roman"/>
                <a:cs typeface="Times New Roman"/>
              </a:rPr>
              <a:t>)O</a:t>
            </a:r>
            <a:r>
              <a:rPr sz="882" spc="-26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-4" dirty="0">
                <a:latin typeface="Times New Roman"/>
                <a:cs typeface="Times New Roman"/>
              </a:rPr>
              <a:t>ep</a:t>
            </a:r>
            <a:r>
              <a:rPr sz="882" dirty="0">
                <a:latin typeface="Times New Roman"/>
                <a:cs typeface="Times New Roman"/>
              </a:rPr>
              <a:t>os</a:t>
            </a:r>
            <a:r>
              <a:rPr sz="882" spc="-4" dirty="0">
                <a:latin typeface="Times New Roman"/>
                <a:cs typeface="Times New Roman"/>
              </a:rPr>
              <a:t>ite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-22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by</a:t>
            </a:r>
            <a:r>
              <a:rPr sz="882" spc="-22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at</a:t>
            </a:r>
            <a:r>
              <a:rPr sz="882" dirty="0">
                <a:latin typeface="Times New Roman"/>
                <a:cs typeface="Times New Roman"/>
              </a:rPr>
              <a:t>o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c</a:t>
            </a:r>
            <a:r>
              <a:rPr sz="882" spc="-18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laye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18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-4" dirty="0">
                <a:latin typeface="Times New Roman"/>
                <a:cs typeface="Times New Roman"/>
              </a:rPr>
              <a:t>ep</a:t>
            </a:r>
            <a:r>
              <a:rPr sz="882" dirty="0">
                <a:latin typeface="Times New Roman"/>
                <a:cs typeface="Times New Roman"/>
              </a:rPr>
              <a:t>os</a:t>
            </a:r>
            <a:r>
              <a:rPr sz="882" spc="-4" dirty="0">
                <a:latin typeface="Times New Roman"/>
                <a:cs typeface="Times New Roman"/>
              </a:rPr>
              <a:t>iti</a:t>
            </a:r>
            <a:r>
              <a:rPr sz="882" dirty="0">
                <a:latin typeface="Times New Roman"/>
                <a:cs typeface="Times New Roman"/>
              </a:rPr>
              <a:t>on</a:t>
            </a:r>
            <a:r>
              <a:rPr sz="882" spc="-22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(</a:t>
            </a:r>
            <a:r>
              <a:rPr sz="882" spc="-4" dirty="0">
                <a:latin typeface="Times New Roman"/>
                <a:cs typeface="Times New Roman"/>
              </a:rPr>
              <a:t>ALD</a:t>
            </a:r>
            <a:r>
              <a:rPr sz="882" dirty="0">
                <a:latin typeface="Times New Roman"/>
                <a:cs typeface="Times New Roman"/>
              </a:rPr>
              <a:t>)</a:t>
            </a:r>
            <a:r>
              <a:rPr sz="882" spc="-26" dirty="0">
                <a:latin typeface="Times New Roman"/>
                <a:cs typeface="Times New Roman"/>
              </a:rPr>
              <a:t> </a:t>
            </a:r>
            <a:r>
              <a:rPr sz="882" b="1" spc="-4" dirty="0">
                <a:latin typeface="Times New Roman"/>
                <a:cs typeface="Times New Roman"/>
              </a:rPr>
              <a:t>w</a:t>
            </a:r>
            <a:r>
              <a:rPr sz="882" b="1" dirty="0">
                <a:latin typeface="Times New Roman"/>
                <a:cs typeface="Times New Roman"/>
              </a:rPr>
              <a:t>as </a:t>
            </a:r>
            <a:r>
              <a:rPr sz="882" b="1" spc="-4" dirty="0">
                <a:latin typeface="Times New Roman"/>
                <a:cs typeface="Times New Roman"/>
              </a:rPr>
              <a:t>i</a:t>
            </a:r>
            <a:r>
              <a:rPr sz="882" b="1" dirty="0">
                <a:latin typeface="Times New Roman"/>
                <a:cs typeface="Times New Roman"/>
              </a:rPr>
              <a:t>nv</a:t>
            </a:r>
            <a:r>
              <a:rPr sz="882" b="1" spc="-4" dirty="0">
                <a:latin typeface="Times New Roman"/>
                <a:cs typeface="Times New Roman"/>
              </a:rPr>
              <a:t>e</a:t>
            </a:r>
            <a:r>
              <a:rPr sz="882" b="1" dirty="0">
                <a:latin typeface="Times New Roman"/>
                <a:cs typeface="Times New Roman"/>
              </a:rPr>
              <a:t>st</a:t>
            </a:r>
            <a:r>
              <a:rPr sz="882" b="1" spc="-9" dirty="0">
                <a:latin typeface="Times New Roman"/>
                <a:cs typeface="Times New Roman"/>
              </a:rPr>
              <a:t>i</a:t>
            </a:r>
            <a:r>
              <a:rPr sz="882" b="1" dirty="0">
                <a:latin typeface="Times New Roman"/>
                <a:cs typeface="Times New Roman"/>
              </a:rPr>
              <a:t>g</a:t>
            </a:r>
            <a:r>
              <a:rPr sz="882" b="1" spc="-4" dirty="0">
                <a:latin typeface="Times New Roman"/>
                <a:cs typeface="Times New Roman"/>
              </a:rPr>
              <a:t>a</a:t>
            </a:r>
            <a:r>
              <a:rPr sz="882" b="1" dirty="0">
                <a:latin typeface="Times New Roman"/>
                <a:cs typeface="Times New Roman"/>
              </a:rPr>
              <a:t>t</a:t>
            </a:r>
            <a:r>
              <a:rPr sz="882" b="1" spc="-4" dirty="0">
                <a:latin typeface="Times New Roman"/>
                <a:cs typeface="Times New Roman"/>
              </a:rPr>
              <a:t>ed</a:t>
            </a:r>
            <a:r>
              <a:rPr sz="882" dirty="0">
                <a:latin typeface="Times New Roman"/>
                <a:cs typeface="Times New Roman"/>
              </a:rPr>
              <a:t>.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he </a:t>
            </a:r>
            <a:r>
              <a:rPr sz="882" spc="-97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c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spc="-4" dirty="0">
                <a:latin typeface="Times New Roman"/>
                <a:cs typeface="Times New Roman"/>
              </a:rPr>
              <a:t>ica</a:t>
            </a:r>
            <a:r>
              <a:rPr sz="882" dirty="0">
                <a:latin typeface="Times New Roman"/>
                <a:cs typeface="Times New Roman"/>
              </a:rPr>
              <a:t>l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c</a:t>
            </a:r>
            <a:r>
              <a:rPr sz="882" dirty="0">
                <a:latin typeface="Times New Roman"/>
                <a:cs typeface="Times New Roman"/>
              </a:rPr>
              <a:t>o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dirty="0">
                <a:latin typeface="Times New Roman"/>
                <a:cs typeface="Times New Roman"/>
              </a:rPr>
              <a:t>pos</a:t>
            </a:r>
            <a:r>
              <a:rPr sz="882" spc="-4" dirty="0">
                <a:latin typeface="Times New Roman"/>
                <a:cs typeface="Times New Roman"/>
              </a:rPr>
              <a:t>iti</a:t>
            </a:r>
            <a:r>
              <a:rPr sz="882" dirty="0">
                <a:latin typeface="Times New Roman"/>
                <a:cs typeface="Times New Roman"/>
              </a:rPr>
              <a:t>on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f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Hf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spc="-4" dirty="0">
                <a:latin typeface="Times New Roman"/>
                <a:cs typeface="Times New Roman"/>
              </a:rPr>
              <a:t>n</a:t>
            </a:r>
            <a:r>
              <a:rPr sz="882" dirty="0">
                <a:latin typeface="Times New Roman"/>
                <a:cs typeface="Times New Roman"/>
              </a:rPr>
              <a:t>d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Al </a:t>
            </a:r>
            <a:r>
              <a:rPr sz="882" spc="-97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x</a:t>
            </a:r>
            <a:r>
              <a:rPr sz="882" spc="-4" dirty="0">
                <a:latin typeface="Times New Roman"/>
                <a:cs typeface="Times New Roman"/>
              </a:rPr>
              <a:t>id</a:t>
            </a:r>
            <a:r>
              <a:rPr sz="882" dirty="0">
                <a:latin typeface="Times New Roman"/>
                <a:cs typeface="Times New Roman"/>
              </a:rPr>
              <a:t>e f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l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88" dirty="0">
                <a:latin typeface="Times New Roman"/>
                <a:cs typeface="Times New Roman"/>
              </a:rPr>
              <a:t> </a:t>
            </a:r>
            <a:r>
              <a:rPr sz="882" b="1" spc="-4" dirty="0">
                <a:latin typeface="Times New Roman"/>
                <a:cs typeface="Times New Roman"/>
              </a:rPr>
              <a:t>wer</a:t>
            </a:r>
            <a:r>
              <a:rPr sz="882" b="1" dirty="0">
                <a:latin typeface="Times New Roman"/>
                <a:cs typeface="Times New Roman"/>
              </a:rPr>
              <a:t>e</a:t>
            </a:r>
            <a:r>
              <a:rPr sz="882" b="1" spc="88" dirty="0">
                <a:latin typeface="Times New Roman"/>
                <a:cs typeface="Times New Roman"/>
              </a:rPr>
              <a:t> </a:t>
            </a:r>
            <a:r>
              <a:rPr sz="882" b="1" dirty="0">
                <a:latin typeface="Times New Roman"/>
                <a:cs typeface="Times New Roman"/>
              </a:rPr>
              <a:t>d</a:t>
            </a:r>
            <a:r>
              <a:rPr sz="882" b="1" spc="-9" dirty="0">
                <a:latin typeface="Times New Roman"/>
                <a:cs typeface="Times New Roman"/>
              </a:rPr>
              <a:t>e</a:t>
            </a:r>
            <a:r>
              <a:rPr sz="882" b="1" spc="-4" dirty="0">
                <a:latin typeface="Times New Roman"/>
                <a:cs typeface="Times New Roman"/>
              </a:rPr>
              <a:t>termi</a:t>
            </a:r>
            <a:r>
              <a:rPr sz="882" b="1" dirty="0">
                <a:latin typeface="Times New Roman"/>
                <a:cs typeface="Times New Roman"/>
              </a:rPr>
              <a:t>n</a:t>
            </a:r>
            <a:r>
              <a:rPr sz="882" b="1" spc="-4" dirty="0">
                <a:latin typeface="Times New Roman"/>
                <a:cs typeface="Times New Roman"/>
              </a:rPr>
              <a:t>e</a:t>
            </a:r>
            <a:r>
              <a:rPr sz="882" b="1" dirty="0">
                <a:latin typeface="Times New Roman"/>
                <a:cs typeface="Times New Roman"/>
              </a:rPr>
              <a:t>d</a:t>
            </a:r>
            <a:r>
              <a:rPr sz="882" b="1" spc="84" dirty="0">
                <a:latin typeface="Times New Roman"/>
                <a:cs typeface="Times New Roman"/>
              </a:rPr>
              <a:t> </a:t>
            </a:r>
            <a:r>
              <a:rPr sz="882" b="1" dirty="0">
                <a:latin typeface="Times New Roman"/>
                <a:cs typeface="Times New Roman"/>
              </a:rPr>
              <a:t>by</a:t>
            </a:r>
            <a:r>
              <a:rPr sz="882" b="1" spc="84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X</a:t>
            </a:r>
            <a:r>
              <a:rPr sz="882" dirty="0">
                <a:latin typeface="Times New Roman"/>
                <a:cs typeface="Times New Roman"/>
              </a:rPr>
              <a:t>-r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y</a:t>
            </a:r>
            <a:r>
              <a:rPr sz="882" spc="79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p</a:t>
            </a:r>
            <a:r>
              <a:rPr sz="882" dirty="0">
                <a:latin typeface="Times New Roman"/>
                <a:cs typeface="Times New Roman"/>
              </a:rPr>
              <a:t>ho</a:t>
            </a:r>
            <a:r>
              <a:rPr sz="882" spc="-9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o</a:t>
            </a:r>
            <a:r>
              <a:rPr sz="882" spc="-4" dirty="0">
                <a:latin typeface="Times New Roman"/>
                <a:cs typeface="Times New Roman"/>
              </a:rPr>
              <a:t>elect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88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sp</a:t>
            </a:r>
            <a:r>
              <a:rPr sz="882" spc="-4" dirty="0">
                <a:latin typeface="Times New Roman"/>
                <a:cs typeface="Times New Roman"/>
              </a:rPr>
              <a:t>ec</a:t>
            </a:r>
            <a:r>
              <a:rPr sz="882" spc="-9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ro</a:t>
            </a:r>
            <a:r>
              <a:rPr sz="882" spc="-9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Times New Roman"/>
                <a:cs typeface="Times New Roman"/>
              </a:rPr>
              <a:t>co</a:t>
            </a:r>
            <a:r>
              <a:rPr sz="882" dirty="0">
                <a:latin typeface="Times New Roman"/>
                <a:cs typeface="Times New Roman"/>
              </a:rPr>
              <a:t>py (X</a:t>
            </a:r>
            <a:r>
              <a:rPr sz="882" spc="-9" dirty="0">
                <a:latin typeface="Times New Roman"/>
                <a:cs typeface="Times New Roman"/>
              </a:rPr>
              <a:t>P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Times New Roman"/>
                <a:cs typeface="Times New Roman"/>
              </a:rPr>
              <a:t>)</a:t>
            </a:r>
            <a:r>
              <a:rPr sz="882" dirty="0">
                <a:latin typeface="Times New Roman"/>
                <a:cs typeface="Times New Roman"/>
              </a:rPr>
              <a:t>. </a:t>
            </a:r>
            <a:r>
              <a:rPr sz="882" spc="-13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he </a:t>
            </a:r>
            <a:r>
              <a:rPr sz="882" spc="-13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X</a:t>
            </a:r>
            <a:r>
              <a:rPr sz="882" dirty="0">
                <a:latin typeface="Times New Roman"/>
                <a:cs typeface="Times New Roman"/>
              </a:rPr>
              <a:t>PS </a:t>
            </a:r>
            <a:r>
              <a:rPr sz="882" spc="-1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p</a:t>
            </a:r>
            <a:r>
              <a:rPr sz="882" spc="-4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h </a:t>
            </a:r>
            <a:r>
              <a:rPr sz="882" spc="-18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p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ofile</a:t>
            </a:r>
            <a:r>
              <a:rPr sz="882" dirty="0">
                <a:latin typeface="Times New Roman"/>
                <a:cs typeface="Times New Roman"/>
              </a:rPr>
              <a:t>s </a:t>
            </a:r>
            <a:r>
              <a:rPr sz="882" spc="-13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xh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b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t </a:t>
            </a:r>
            <a:r>
              <a:rPr sz="882" spc="-18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c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ti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uo</a:t>
            </a:r>
            <a:r>
              <a:rPr sz="882" dirty="0">
                <a:latin typeface="Times New Roman"/>
                <a:cs typeface="Times New Roman"/>
              </a:rPr>
              <a:t>us </a:t>
            </a:r>
            <a:r>
              <a:rPr sz="882" spc="-18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un</a:t>
            </a:r>
            <a:r>
              <a:rPr sz="882" spc="-9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f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rm d</a:t>
            </a:r>
            <a:r>
              <a:rPr sz="882" spc="-4" dirty="0">
                <a:latin typeface="Times New Roman"/>
                <a:cs typeface="Times New Roman"/>
              </a:rPr>
              <a:t>en</a:t>
            </a:r>
            <a:r>
              <a:rPr sz="882" dirty="0">
                <a:latin typeface="Times New Roman"/>
                <a:cs typeface="Times New Roman"/>
              </a:rPr>
              <a:t>se</a:t>
            </a:r>
            <a:r>
              <a:rPr sz="882" spc="26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laye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9" dirty="0">
                <a:latin typeface="Times New Roman"/>
                <a:cs typeface="Times New Roman"/>
              </a:rPr>
              <a:t>s</a:t>
            </a:r>
            <a:r>
              <a:rPr sz="882" dirty="0">
                <a:latin typeface="Times New Roman"/>
                <a:cs typeface="Times New Roman"/>
              </a:rPr>
              <a:t>.</a:t>
            </a:r>
            <a:r>
              <a:rPr sz="882" spc="26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he</a:t>
            </a:r>
            <a:r>
              <a:rPr sz="882" spc="22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A</a:t>
            </a:r>
            <a:r>
              <a:rPr sz="882" spc="-9" dirty="0">
                <a:latin typeface="Times New Roman"/>
                <a:cs typeface="Times New Roman"/>
              </a:rPr>
              <a:t>L</a:t>
            </a:r>
            <a:r>
              <a:rPr sz="882" dirty="0">
                <a:latin typeface="Times New Roman"/>
                <a:cs typeface="Times New Roman"/>
              </a:rPr>
              <a:t>DA</a:t>
            </a:r>
            <a:r>
              <a:rPr sz="882" spc="-9" dirty="0">
                <a:latin typeface="Times New Roman"/>
                <a:cs typeface="Times New Roman"/>
              </a:rPr>
              <a:t>l</a:t>
            </a:r>
            <a:r>
              <a:rPr sz="882" dirty="0">
                <a:latin typeface="Times New Roman"/>
                <a:cs typeface="Times New Roman"/>
              </a:rPr>
              <a:t>2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3</a:t>
            </a:r>
            <a:r>
              <a:rPr sz="882" spc="22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f</a:t>
            </a:r>
            <a:r>
              <a:rPr sz="882" spc="-4" dirty="0">
                <a:latin typeface="Times New Roman"/>
                <a:cs typeface="Times New Roman"/>
              </a:rPr>
              <a:t>il</a:t>
            </a:r>
            <a:r>
              <a:rPr sz="882" dirty="0">
                <a:latin typeface="Times New Roman"/>
                <a:cs typeface="Times New Roman"/>
              </a:rPr>
              <a:t>m</a:t>
            </a:r>
            <a:r>
              <a:rPr sz="882" spc="18" dirty="0">
                <a:latin typeface="Times New Roman"/>
                <a:cs typeface="Times New Roman"/>
              </a:rPr>
              <a:t> </a:t>
            </a:r>
            <a:r>
              <a:rPr sz="882" b="1" dirty="0">
                <a:latin typeface="Times New Roman"/>
                <a:cs typeface="Times New Roman"/>
              </a:rPr>
              <a:t>has</a:t>
            </a:r>
            <a:r>
              <a:rPr sz="882" b="1" spc="26" dirty="0">
                <a:latin typeface="Times New Roman"/>
                <a:cs typeface="Times New Roman"/>
              </a:rPr>
              <a:t> </a:t>
            </a:r>
            <a:r>
              <a:rPr sz="882" b="1" dirty="0">
                <a:latin typeface="Times New Roman"/>
                <a:cs typeface="Times New Roman"/>
              </a:rPr>
              <a:t>b</a:t>
            </a:r>
            <a:r>
              <a:rPr sz="882" b="1" spc="-4" dirty="0">
                <a:latin typeface="Times New Roman"/>
                <a:cs typeface="Times New Roman"/>
              </a:rPr>
              <a:t>e</a:t>
            </a:r>
            <a:r>
              <a:rPr sz="882" b="1" spc="-9" dirty="0">
                <a:latin typeface="Times New Roman"/>
                <a:cs typeface="Times New Roman"/>
              </a:rPr>
              <a:t>e</a:t>
            </a:r>
            <a:r>
              <a:rPr sz="882" b="1" dirty="0">
                <a:latin typeface="Times New Roman"/>
                <a:cs typeface="Times New Roman"/>
              </a:rPr>
              <a:t>n</a:t>
            </a:r>
            <a:r>
              <a:rPr sz="882" b="1" spc="22" dirty="0">
                <a:latin typeface="Times New Roman"/>
                <a:cs typeface="Times New Roman"/>
              </a:rPr>
              <a:t> </a:t>
            </a:r>
            <a:r>
              <a:rPr sz="882" b="1" spc="-4" dirty="0">
                <a:latin typeface="Times New Roman"/>
                <a:cs typeface="Times New Roman"/>
              </a:rPr>
              <a:t>f</a:t>
            </a:r>
            <a:r>
              <a:rPr sz="882" b="1" dirty="0">
                <a:latin typeface="Times New Roman"/>
                <a:cs typeface="Times New Roman"/>
              </a:rPr>
              <a:t>ou</a:t>
            </a:r>
            <a:r>
              <a:rPr sz="882" b="1" spc="-9" dirty="0">
                <a:latin typeface="Times New Roman"/>
                <a:cs typeface="Times New Roman"/>
              </a:rPr>
              <a:t>n</a:t>
            </a:r>
            <a:r>
              <a:rPr sz="882" b="1" dirty="0">
                <a:latin typeface="Times New Roman"/>
                <a:cs typeface="Times New Roman"/>
              </a:rPr>
              <a:t>d</a:t>
            </a:r>
            <a:r>
              <a:rPr sz="882" b="1" spc="26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o</a:t>
            </a:r>
            <a:r>
              <a:rPr sz="882" spc="22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p</a:t>
            </a:r>
            <a:r>
              <a:rPr sz="882" spc="-4" dirty="0">
                <a:latin typeface="Times New Roman"/>
                <a:cs typeface="Times New Roman"/>
              </a:rPr>
              <a:t>rovi</a:t>
            </a:r>
            <a:r>
              <a:rPr sz="882" dirty="0">
                <a:latin typeface="Times New Roman"/>
                <a:cs typeface="Times New Roman"/>
              </a:rPr>
              <a:t>de n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g</a:t>
            </a:r>
            <a:r>
              <a:rPr sz="882" spc="-4" dirty="0">
                <a:latin typeface="Times New Roman"/>
                <a:cs typeface="Times New Roman"/>
              </a:rPr>
              <a:t>ati</a:t>
            </a:r>
            <a:r>
              <a:rPr sz="882" dirty="0">
                <a:latin typeface="Times New Roman"/>
                <a:cs typeface="Times New Roman"/>
              </a:rPr>
              <a:t>ve </a:t>
            </a:r>
            <a:r>
              <a:rPr sz="882" spc="-8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f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x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d </a:t>
            </a:r>
            <a:r>
              <a:rPr sz="882" spc="-79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c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ar</a:t>
            </a:r>
            <a:r>
              <a:rPr sz="882" dirty="0">
                <a:latin typeface="Times New Roman"/>
                <a:cs typeface="Times New Roman"/>
              </a:rPr>
              <a:t>ge </a:t>
            </a:r>
            <a:r>
              <a:rPr sz="882" spc="-79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(_</a:t>
            </a:r>
            <a:r>
              <a:rPr sz="882" dirty="0">
                <a:latin typeface="Times New Roman"/>
                <a:cs typeface="Times New Roman"/>
              </a:rPr>
              <a:t>6</a:t>
            </a:r>
            <a:r>
              <a:rPr sz="882" spc="-4" dirty="0">
                <a:latin typeface="Times New Roman"/>
                <a:cs typeface="Times New Roman"/>
              </a:rPr>
              <a:t>.</a:t>
            </a:r>
            <a:r>
              <a:rPr sz="882" dirty="0">
                <a:latin typeface="Times New Roman"/>
                <a:cs typeface="Times New Roman"/>
              </a:rPr>
              <a:t>4</a:t>
            </a:r>
            <a:r>
              <a:rPr sz="882" spc="-4" dirty="0">
                <a:latin typeface="Times New Roman"/>
                <a:cs typeface="Times New Roman"/>
              </a:rPr>
              <a:t>_</a:t>
            </a:r>
            <a:r>
              <a:rPr sz="882" dirty="0">
                <a:latin typeface="Times New Roman"/>
                <a:cs typeface="Times New Roman"/>
              </a:rPr>
              <a:t>1</a:t>
            </a:r>
            <a:r>
              <a:rPr sz="882" spc="-4" dirty="0">
                <a:latin typeface="Times New Roman"/>
                <a:cs typeface="Times New Roman"/>
              </a:rPr>
              <a:t>01</a:t>
            </a:r>
            <a:r>
              <a:rPr sz="882" dirty="0">
                <a:latin typeface="Times New Roman"/>
                <a:cs typeface="Times New Roman"/>
              </a:rPr>
              <a:t>1</a:t>
            </a:r>
            <a:r>
              <a:rPr sz="882" spc="-4" dirty="0">
                <a:latin typeface="Times New Roman"/>
                <a:cs typeface="Times New Roman"/>
              </a:rPr>
              <a:t>c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dirty="0">
                <a:latin typeface="Times New Roman"/>
                <a:cs typeface="Times New Roman"/>
              </a:rPr>
              <a:t>_2), </a:t>
            </a:r>
            <a:r>
              <a:rPr sz="882" spc="-84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w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ea</a:t>
            </a:r>
            <a:r>
              <a:rPr sz="882" dirty="0">
                <a:latin typeface="Times New Roman"/>
                <a:cs typeface="Times New Roman"/>
              </a:rPr>
              <a:t>s </a:t>
            </a:r>
            <a:r>
              <a:rPr sz="882" spc="-8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fO</a:t>
            </a:r>
            <a:r>
              <a:rPr sz="882" dirty="0">
                <a:latin typeface="Times New Roman"/>
                <a:cs typeface="Times New Roman"/>
              </a:rPr>
              <a:t>2 </a:t>
            </a:r>
            <a:r>
              <a:rPr sz="882" spc="-75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fi</a:t>
            </a:r>
            <a:r>
              <a:rPr sz="882" dirty="0">
                <a:latin typeface="Times New Roman"/>
                <a:cs typeface="Times New Roman"/>
              </a:rPr>
              <a:t>lm p</a:t>
            </a:r>
            <a:r>
              <a:rPr sz="882" spc="-4" dirty="0">
                <a:latin typeface="Times New Roman"/>
                <a:cs typeface="Times New Roman"/>
              </a:rPr>
              <a:t>ro</a:t>
            </a:r>
            <a:r>
              <a:rPr sz="882" dirty="0">
                <a:latin typeface="Times New Roman"/>
                <a:cs typeface="Times New Roman"/>
              </a:rPr>
              <a:t>v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57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p</a:t>
            </a:r>
            <a:r>
              <a:rPr sz="882" dirty="0">
                <a:latin typeface="Times New Roman"/>
                <a:cs typeface="Times New Roman"/>
              </a:rPr>
              <a:t>os</a:t>
            </a:r>
            <a:r>
              <a:rPr sz="882" spc="-4" dirty="0">
                <a:latin typeface="Times New Roman"/>
                <a:cs typeface="Times New Roman"/>
              </a:rPr>
              <a:t>iti</a:t>
            </a:r>
            <a:r>
              <a:rPr sz="882" dirty="0">
                <a:latin typeface="Times New Roman"/>
                <a:cs typeface="Times New Roman"/>
              </a:rPr>
              <a:t>ve</a:t>
            </a:r>
            <a:r>
              <a:rPr sz="882" spc="57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f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x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66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c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arg</a:t>
            </a:r>
            <a:r>
              <a:rPr sz="882" dirty="0">
                <a:latin typeface="Times New Roman"/>
                <a:cs typeface="Times New Roman"/>
              </a:rPr>
              <a:t>e</a:t>
            </a:r>
            <a:r>
              <a:rPr sz="882" spc="62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(</a:t>
            </a:r>
            <a:r>
              <a:rPr sz="882" dirty="0">
                <a:latin typeface="Times New Roman"/>
                <a:cs typeface="Times New Roman"/>
              </a:rPr>
              <a:t>3</a:t>
            </a:r>
            <a:r>
              <a:rPr sz="882" spc="-4" dirty="0">
                <a:latin typeface="Times New Roman"/>
                <a:cs typeface="Times New Roman"/>
              </a:rPr>
              <a:t>.</a:t>
            </a:r>
            <a:r>
              <a:rPr sz="882" dirty="0">
                <a:latin typeface="Times New Roman"/>
                <a:cs typeface="Times New Roman"/>
              </a:rPr>
              <a:t>2</a:t>
            </a:r>
            <a:r>
              <a:rPr sz="882" spc="-4" dirty="0">
                <a:latin typeface="Times New Roman"/>
                <a:cs typeface="Times New Roman"/>
              </a:rPr>
              <a:t>_1</a:t>
            </a:r>
            <a:r>
              <a:rPr sz="882" dirty="0">
                <a:latin typeface="Times New Roman"/>
                <a:cs typeface="Times New Roman"/>
              </a:rPr>
              <a:t>0</a:t>
            </a:r>
            <a:r>
              <a:rPr sz="882" spc="-4" dirty="0">
                <a:latin typeface="Times New Roman"/>
                <a:cs typeface="Times New Roman"/>
              </a:rPr>
              <a:t>1</a:t>
            </a:r>
            <a:r>
              <a:rPr sz="882" dirty="0">
                <a:latin typeface="Times New Roman"/>
                <a:cs typeface="Times New Roman"/>
              </a:rPr>
              <a:t>2</a:t>
            </a:r>
            <a:r>
              <a:rPr sz="882" spc="-4" dirty="0">
                <a:latin typeface="Times New Roman"/>
                <a:cs typeface="Times New Roman"/>
              </a:rPr>
              <a:t>c</a:t>
            </a:r>
            <a:r>
              <a:rPr sz="882" spc="-9" dirty="0">
                <a:latin typeface="Times New Roman"/>
                <a:cs typeface="Times New Roman"/>
              </a:rPr>
              <a:t>m</a:t>
            </a:r>
            <a:r>
              <a:rPr sz="882" dirty="0">
                <a:latin typeface="Times New Roman"/>
                <a:cs typeface="Times New Roman"/>
              </a:rPr>
              <a:t>_</a:t>
            </a:r>
            <a:r>
              <a:rPr sz="882" spc="-4" dirty="0">
                <a:latin typeface="Times New Roman"/>
                <a:cs typeface="Times New Roman"/>
              </a:rPr>
              <a:t>2</a:t>
            </a:r>
            <a:r>
              <a:rPr sz="882" dirty="0">
                <a:latin typeface="Times New Roman"/>
                <a:cs typeface="Times New Roman"/>
              </a:rPr>
              <a:t>).</a:t>
            </a:r>
            <a:r>
              <a:rPr sz="882" spc="57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he</a:t>
            </a:r>
            <a:r>
              <a:rPr sz="882" spc="57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ef</a:t>
            </a:r>
            <a:r>
              <a:rPr sz="882" dirty="0">
                <a:latin typeface="Times New Roman"/>
                <a:cs typeface="Times New Roman"/>
              </a:rPr>
              <a:t>f</a:t>
            </a:r>
            <a:r>
              <a:rPr sz="882" spc="-4" dirty="0">
                <a:latin typeface="Times New Roman"/>
                <a:cs typeface="Times New Roman"/>
              </a:rPr>
              <a:t>ec</a:t>
            </a:r>
            <a:r>
              <a:rPr sz="882" spc="-9" dirty="0">
                <a:latin typeface="Times New Roman"/>
                <a:cs typeface="Times New Roman"/>
              </a:rPr>
              <a:t>t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ve </a:t>
            </a:r>
            <a:r>
              <a:rPr sz="882" spc="-4" dirty="0">
                <a:latin typeface="Times New Roman"/>
                <a:cs typeface="Times New Roman"/>
              </a:rPr>
              <a:t>li</a:t>
            </a:r>
            <a:r>
              <a:rPr sz="882" dirty="0">
                <a:latin typeface="Times New Roman"/>
                <a:cs typeface="Times New Roman"/>
              </a:rPr>
              <a:t>f</a:t>
            </a:r>
            <a:r>
              <a:rPr sz="882" spc="-4" dirty="0">
                <a:latin typeface="Times New Roman"/>
                <a:cs typeface="Times New Roman"/>
              </a:rPr>
              <a:t>et</a:t>
            </a:r>
            <a:r>
              <a:rPr sz="882" dirty="0">
                <a:latin typeface="Times New Roman"/>
                <a:cs typeface="Times New Roman"/>
              </a:rPr>
              <a:t>i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35" dirty="0">
                <a:latin typeface="Times New Roman"/>
                <a:cs typeface="Times New Roman"/>
              </a:rPr>
              <a:t> </a:t>
            </a:r>
            <a:r>
              <a:rPr sz="882" b="1" spc="-4" dirty="0">
                <a:latin typeface="Times New Roman"/>
                <a:cs typeface="Times New Roman"/>
              </a:rPr>
              <a:t>c</a:t>
            </a:r>
            <a:r>
              <a:rPr sz="882" b="1" dirty="0">
                <a:latin typeface="Times New Roman"/>
                <a:cs typeface="Times New Roman"/>
              </a:rPr>
              <a:t>an</a:t>
            </a:r>
            <a:r>
              <a:rPr sz="882" b="1" spc="-35" dirty="0">
                <a:latin typeface="Times New Roman"/>
                <a:cs typeface="Times New Roman"/>
              </a:rPr>
              <a:t> </a:t>
            </a:r>
            <a:r>
              <a:rPr sz="882" b="1" spc="-9" dirty="0">
                <a:latin typeface="Times New Roman"/>
                <a:cs typeface="Times New Roman"/>
              </a:rPr>
              <a:t>b</a:t>
            </a:r>
            <a:r>
              <a:rPr sz="882" b="1" dirty="0">
                <a:latin typeface="Times New Roman"/>
                <a:cs typeface="Times New Roman"/>
              </a:rPr>
              <a:t>e</a:t>
            </a:r>
            <a:r>
              <a:rPr sz="882" b="1" spc="-40" dirty="0">
                <a:latin typeface="Times New Roman"/>
                <a:cs typeface="Times New Roman"/>
              </a:rPr>
              <a:t> </a:t>
            </a:r>
            <a:r>
              <a:rPr sz="882" b="1" spc="-4" dirty="0">
                <a:latin typeface="Times New Roman"/>
                <a:cs typeface="Times New Roman"/>
              </a:rPr>
              <a:t>im</a:t>
            </a:r>
            <a:r>
              <a:rPr sz="882" b="1" dirty="0">
                <a:latin typeface="Times New Roman"/>
                <a:cs typeface="Times New Roman"/>
              </a:rPr>
              <a:t>p</a:t>
            </a:r>
            <a:r>
              <a:rPr sz="882" b="1" spc="-4" dirty="0">
                <a:latin typeface="Times New Roman"/>
                <a:cs typeface="Times New Roman"/>
              </a:rPr>
              <a:t>ro</a:t>
            </a:r>
            <a:r>
              <a:rPr sz="882" b="1" dirty="0">
                <a:latin typeface="Times New Roman"/>
                <a:cs typeface="Times New Roman"/>
              </a:rPr>
              <a:t>v</a:t>
            </a:r>
            <a:r>
              <a:rPr sz="882" b="1" spc="-4" dirty="0">
                <a:latin typeface="Times New Roman"/>
                <a:cs typeface="Times New Roman"/>
              </a:rPr>
              <a:t>e</a:t>
            </a:r>
            <a:r>
              <a:rPr sz="882" b="1" dirty="0">
                <a:latin typeface="Times New Roman"/>
                <a:cs typeface="Times New Roman"/>
              </a:rPr>
              <a:t>d</a:t>
            </a:r>
            <a:r>
              <a:rPr sz="882" b="1" spc="-40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f</a:t>
            </a:r>
            <a:r>
              <a:rPr sz="882" spc="-9" dirty="0">
                <a:latin typeface="Times New Roman"/>
                <a:cs typeface="Times New Roman"/>
              </a:rPr>
              <a:t>t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0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ox</a:t>
            </a:r>
            <a:r>
              <a:rPr sz="882" spc="-9" dirty="0">
                <a:latin typeface="Times New Roman"/>
                <a:cs typeface="Times New Roman"/>
              </a:rPr>
              <a:t>y</a:t>
            </a:r>
            <a:r>
              <a:rPr sz="882" dirty="0">
                <a:latin typeface="Times New Roman"/>
                <a:cs typeface="Times New Roman"/>
              </a:rPr>
              <a:t>g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0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g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44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nn</a:t>
            </a:r>
            <a:r>
              <a:rPr sz="882" spc="-4" dirty="0">
                <a:latin typeface="Times New Roman"/>
                <a:cs typeface="Times New Roman"/>
              </a:rPr>
              <a:t>ealin</a:t>
            </a:r>
            <a:r>
              <a:rPr sz="882" dirty="0">
                <a:latin typeface="Times New Roman"/>
                <a:cs typeface="Times New Roman"/>
              </a:rPr>
              <a:t>g</a:t>
            </a:r>
            <a:r>
              <a:rPr sz="882" spc="-40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f</a:t>
            </a:r>
            <a:r>
              <a:rPr sz="882" dirty="0">
                <a:latin typeface="Times New Roman"/>
                <a:cs typeface="Times New Roman"/>
              </a:rPr>
              <a:t>or</a:t>
            </a:r>
            <a:r>
              <a:rPr sz="882" spc="-40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1</a:t>
            </a:r>
            <a:r>
              <a:rPr sz="882" spc="-9" dirty="0">
                <a:latin typeface="Times New Roman"/>
                <a:cs typeface="Times New Roman"/>
              </a:rPr>
              <a:t>m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n. I</a:t>
            </a:r>
            <a:r>
              <a:rPr sz="882" spc="-4" dirty="0">
                <a:latin typeface="Times New Roman"/>
                <a:cs typeface="Times New Roman"/>
              </a:rPr>
              <a:t>-</a:t>
            </a:r>
            <a:r>
              <a:rPr sz="882" dirty="0">
                <a:latin typeface="Times New Roman"/>
                <a:cs typeface="Times New Roman"/>
              </a:rPr>
              <a:t>V </a:t>
            </a:r>
            <a:r>
              <a:rPr sz="882" spc="88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c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acte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9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Times New Roman"/>
                <a:cs typeface="Times New Roman"/>
              </a:rPr>
              <a:t>tic</a:t>
            </a:r>
            <a:r>
              <a:rPr sz="882" dirty="0">
                <a:latin typeface="Times New Roman"/>
                <a:cs typeface="Times New Roman"/>
              </a:rPr>
              <a:t>s </a:t>
            </a:r>
            <a:r>
              <a:rPr sz="882" spc="88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f </a:t>
            </a:r>
            <a:r>
              <a:rPr sz="882" spc="8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Si </a:t>
            </a:r>
            <a:r>
              <a:rPr sz="882" spc="84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Times New Roman"/>
                <a:cs typeface="Times New Roman"/>
              </a:rPr>
              <a:t>ola</a:t>
            </a:r>
            <a:r>
              <a:rPr sz="882" dirty="0">
                <a:latin typeface="Times New Roman"/>
                <a:cs typeface="Times New Roman"/>
              </a:rPr>
              <a:t>r </a:t>
            </a:r>
            <a:r>
              <a:rPr sz="882" spc="88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cell</a:t>
            </a:r>
            <a:r>
              <a:rPr sz="882" dirty="0">
                <a:latin typeface="Times New Roman"/>
                <a:cs typeface="Times New Roman"/>
              </a:rPr>
              <a:t>s </a:t>
            </a:r>
            <a:r>
              <a:rPr sz="882" spc="79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4" dirty="0">
                <a:latin typeface="Times New Roman"/>
                <a:cs typeface="Times New Roman"/>
              </a:rPr>
              <a:t>it</a:t>
            </a:r>
            <a:r>
              <a:rPr sz="882" dirty="0">
                <a:latin typeface="Times New Roman"/>
                <a:cs typeface="Times New Roman"/>
              </a:rPr>
              <a:t>h </a:t>
            </a:r>
            <a:r>
              <a:rPr sz="882" spc="8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9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g</a:t>
            </a:r>
            <a:r>
              <a:rPr sz="882" spc="-4" dirty="0">
                <a:latin typeface="Times New Roman"/>
                <a:cs typeface="Times New Roman"/>
              </a:rPr>
              <a:t>h-</a:t>
            </a:r>
            <a:r>
              <a:rPr sz="882" dirty="0">
                <a:latin typeface="Times New Roman"/>
                <a:cs typeface="Times New Roman"/>
              </a:rPr>
              <a:t>j </a:t>
            </a:r>
            <a:r>
              <a:rPr sz="882" spc="8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-4" dirty="0">
                <a:latin typeface="Times New Roman"/>
                <a:cs typeface="Times New Roman"/>
              </a:rPr>
              <a:t>iele</a:t>
            </a:r>
            <a:r>
              <a:rPr sz="882" spc="-9" dirty="0">
                <a:latin typeface="Times New Roman"/>
                <a:cs typeface="Times New Roman"/>
              </a:rPr>
              <a:t>c</a:t>
            </a:r>
            <a:r>
              <a:rPr sz="882" spc="-4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c </a:t>
            </a:r>
            <a:r>
              <a:rPr sz="882" spc="-9" dirty="0">
                <a:latin typeface="Times New Roman"/>
                <a:cs typeface="Times New Roman"/>
              </a:rPr>
              <a:t>m</a:t>
            </a:r>
            <a:r>
              <a:rPr sz="882" spc="-4" dirty="0">
                <a:latin typeface="Times New Roman"/>
                <a:cs typeface="Times New Roman"/>
              </a:rPr>
              <a:t>ate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ial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26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26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p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ss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v</a:t>
            </a:r>
            <a:r>
              <a:rPr sz="882" spc="-4" dirty="0">
                <a:latin typeface="Times New Roman"/>
                <a:cs typeface="Times New Roman"/>
              </a:rPr>
              <a:t>ati</a:t>
            </a:r>
            <a:r>
              <a:rPr sz="882" dirty="0">
                <a:latin typeface="Times New Roman"/>
                <a:cs typeface="Times New Roman"/>
              </a:rPr>
              <a:t>on</a:t>
            </a:r>
            <a:r>
              <a:rPr sz="882" spc="-31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layer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26" dirty="0">
                <a:latin typeface="Times New Roman"/>
                <a:cs typeface="Times New Roman"/>
              </a:rPr>
              <a:t> </a:t>
            </a:r>
            <a:r>
              <a:rPr sz="882" b="1" spc="-4" dirty="0">
                <a:latin typeface="Times New Roman"/>
                <a:cs typeface="Times New Roman"/>
              </a:rPr>
              <a:t>i</a:t>
            </a:r>
            <a:r>
              <a:rPr sz="882" b="1" dirty="0">
                <a:latin typeface="Times New Roman"/>
                <a:cs typeface="Times New Roman"/>
              </a:rPr>
              <a:t>nd</a:t>
            </a:r>
            <a:r>
              <a:rPr sz="882" b="1" spc="-4" dirty="0">
                <a:latin typeface="Times New Roman"/>
                <a:cs typeface="Times New Roman"/>
              </a:rPr>
              <a:t>ica</a:t>
            </a:r>
            <a:r>
              <a:rPr sz="882" b="1" dirty="0">
                <a:latin typeface="Times New Roman"/>
                <a:cs typeface="Times New Roman"/>
              </a:rPr>
              <a:t>te</a:t>
            </a:r>
            <a:r>
              <a:rPr sz="882" b="1" spc="-26" dirty="0">
                <a:latin typeface="Times New Roman"/>
                <a:cs typeface="Times New Roman"/>
              </a:rPr>
              <a:t> </a:t>
            </a:r>
            <a:r>
              <a:rPr sz="882" b="1" spc="-4" dirty="0">
                <a:latin typeface="Times New Roman"/>
                <a:cs typeface="Times New Roman"/>
              </a:rPr>
              <a:t>t</a:t>
            </a:r>
            <a:r>
              <a:rPr sz="882" b="1" dirty="0">
                <a:latin typeface="Times New Roman"/>
                <a:cs typeface="Times New Roman"/>
              </a:rPr>
              <a:t>h</a:t>
            </a:r>
            <a:r>
              <a:rPr sz="882" b="1" spc="-4" dirty="0">
                <a:latin typeface="Times New Roman"/>
                <a:cs typeface="Times New Roman"/>
              </a:rPr>
              <a:t>a</a:t>
            </a:r>
            <a:r>
              <a:rPr sz="882" b="1" dirty="0">
                <a:latin typeface="Times New Roman"/>
                <a:cs typeface="Times New Roman"/>
              </a:rPr>
              <a:t>t</a:t>
            </a:r>
            <a:r>
              <a:rPr sz="882" b="1" spc="-31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he</a:t>
            </a:r>
            <a:r>
              <a:rPr sz="882" spc="-31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p</a:t>
            </a:r>
            <a:r>
              <a:rPr sz="882" spc="-4" dirty="0">
                <a:latin typeface="Times New Roman"/>
                <a:cs typeface="Times New Roman"/>
              </a:rPr>
              <a:t>er</a:t>
            </a:r>
            <a:r>
              <a:rPr sz="882" dirty="0">
                <a:latin typeface="Times New Roman"/>
                <a:cs typeface="Times New Roman"/>
              </a:rPr>
              <a:t>f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c</a:t>
            </a:r>
            <a:r>
              <a:rPr sz="882" dirty="0">
                <a:latin typeface="Times New Roman"/>
                <a:cs typeface="Times New Roman"/>
              </a:rPr>
              <a:t>e</a:t>
            </a:r>
            <a:r>
              <a:rPr sz="882" spc="-26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s </a:t>
            </a:r>
            <a:r>
              <a:rPr sz="882" b="1" dirty="0">
                <a:latin typeface="Times New Roman"/>
                <a:cs typeface="Times New Roman"/>
              </a:rPr>
              <a:t>s</a:t>
            </a:r>
            <a:r>
              <a:rPr sz="882" b="1" spc="-4" dirty="0">
                <a:latin typeface="Times New Roman"/>
                <a:cs typeface="Times New Roman"/>
              </a:rPr>
              <a:t>i</a:t>
            </a:r>
            <a:r>
              <a:rPr sz="882" b="1" dirty="0">
                <a:latin typeface="Times New Roman"/>
                <a:cs typeface="Times New Roman"/>
              </a:rPr>
              <a:t>gn</a:t>
            </a:r>
            <a:r>
              <a:rPr sz="882" b="1" spc="-4" dirty="0">
                <a:latin typeface="Times New Roman"/>
                <a:cs typeface="Times New Roman"/>
              </a:rPr>
              <a:t>i</a:t>
            </a:r>
            <a:r>
              <a:rPr sz="882" b="1" dirty="0">
                <a:latin typeface="Times New Roman"/>
                <a:cs typeface="Times New Roman"/>
              </a:rPr>
              <a:t>f</a:t>
            </a:r>
            <a:r>
              <a:rPr sz="882" b="1" spc="-4" dirty="0">
                <a:latin typeface="Times New Roman"/>
                <a:cs typeface="Times New Roman"/>
              </a:rPr>
              <a:t>ica</a:t>
            </a:r>
            <a:r>
              <a:rPr sz="882" b="1" dirty="0">
                <a:latin typeface="Times New Roman"/>
                <a:cs typeface="Times New Roman"/>
              </a:rPr>
              <a:t>nt</a:t>
            </a:r>
            <a:r>
              <a:rPr sz="882" b="1" spc="-9" dirty="0">
                <a:latin typeface="Times New Roman"/>
                <a:cs typeface="Times New Roman"/>
              </a:rPr>
              <a:t>l</a:t>
            </a:r>
            <a:r>
              <a:rPr sz="882" b="1" dirty="0">
                <a:latin typeface="Times New Roman"/>
                <a:cs typeface="Times New Roman"/>
              </a:rPr>
              <a:t>y</a:t>
            </a:r>
            <a:r>
              <a:rPr sz="882" b="1" spc="88" dirty="0">
                <a:latin typeface="Times New Roman"/>
                <a:cs typeface="Times New Roman"/>
              </a:rPr>
              <a:t> </a:t>
            </a:r>
            <a:r>
              <a:rPr sz="882" b="1" spc="-9" dirty="0">
                <a:latin typeface="Times New Roman"/>
                <a:cs typeface="Times New Roman"/>
              </a:rPr>
              <a:t>i</a:t>
            </a:r>
            <a:r>
              <a:rPr sz="882" b="1" spc="-4" dirty="0">
                <a:latin typeface="Times New Roman"/>
                <a:cs typeface="Times New Roman"/>
              </a:rPr>
              <a:t>m</a:t>
            </a:r>
            <a:r>
              <a:rPr sz="882" b="1" dirty="0">
                <a:latin typeface="Times New Roman"/>
                <a:cs typeface="Times New Roman"/>
              </a:rPr>
              <a:t>p</a:t>
            </a:r>
            <a:r>
              <a:rPr sz="882" b="1" spc="-4" dirty="0">
                <a:latin typeface="Times New Roman"/>
                <a:cs typeface="Times New Roman"/>
              </a:rPr>
              <a:t>ro</a:t>
            </a:r>
            <a:r>
              <a:rPr sz="882" b="1" dirty="0">
                <a:latin typeface="Times New Roman"/>
                <a:cs typeface="Times New Roman"/>
              </a:rPr>
              <a:t>v</a:t>
            </a:r>
            <a:r>
              <a:rPr sz="882" b="1" spc="-4" dirty="0">
                <a:latin typeface="Times New Roman"/>
                <a:cs typeface="Times New Roman"/>
              </a:rPr>
              <a:t>e</a:t>
            </a:r>
            <a:r>
              <a:rPr sz="882" b="1" spc="-9" dirty="0">
                <a:latin typeface="Times New Roman"/>
                <a:cs typeface="Times New Roman"/>
              </a:rPr>
              <a:t>d</a:t>
            </a:r>
            <a:r>
              <a:rPr sz="882" b="1" dirty="0">
                <a:latin typeface="Times New Roman"/>
                <a:cs typeface="Times New Roman"/>
              </a:rPr>
              <a:t>,</a:t>
            </a:r>
            <a:r>
              <a:rPr sz="882" b="1" spc="88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spc="-4" dirty="0">
                <a:latin typeface="Times New Roman"/>
                <a:cs typeface="Times New Roman"/>
              </a:rPr>
              <a:t>n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79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ALD</a:t>
            </a:r>
            <a:r>
              <a:rPr sz="882" dirty="0">
                <a:latin typeface="Times New Roman"/>
                <a:cs typeface="Times New Roman"/>
              </a:rPr>
              <a:t>-</a:t>
            </a:r>
            <a:r>
              <a:rPr sz="882" spc="-4" dirty="0">
                <a:latin typeface="Times New Roman"/>
                <a:cs typeface="Times New Roman"/>
              </a:rPr>
              <a:t>H</a:t>
            </a:r>
            <a:r>
              <a:rPr sz="882" dirty="0">
                <a:latin typeface="Times New Roman"/>
                <a:cs typeface="Times New Roman"/>
              </a:rPr>
              <a:t>f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2</a:t>
            </a:r>
            <a:r>
              <a:rPr sz="882" spc="79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f</a:t>
            </a:r>
            <a:r>
              <a:rPr sz="882" spc="-9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lm</a:t>
            </a:r>
            <a:r>
              <a:rPr sz="882" spc="75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u</a:t>
            </a:r>
            <a:r>
              <a:rPr sz="882" spc="-4" dirty="0">
                <a:latin typeface="Times New Roman"/>
                <a:cs typeface="Times New Roman"/>
              </a:rPr>
              <a:t>l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79" dirty="0">
                <a:latin typeface="Times New Roman"/>
                <a:cs typeface="Times New Roman"/>
              </a:rPr>
              <a:t> </a:t>
            </a:r>
            <a:r>
              <a:rPr sz="882" b="1" dirty="0">
                <a:latin typeface="Times New Roman"/>
                <a:cs typeface="Times New Roman"/>
              </a:rPr>
              <a:t>p</a:t>
            </a:r>
            <a:r>
              <a:rPr sz="882" b="1" spc="-9" dirty="0">
                <a:latin typeface="Times New Roman"/>
                <a:cs typeface="Times New Roman"/>
              </a:rPr>
              <a:t>r</a:t>
            </a:r>
            <a:r>
              <a:rPr sz="882" b="1" spc="-4" dirty="0">
                <a:latin typeface="Times New Roman"/>
                <a:cs typeface="Times New Roman"/>
              </a:rPr>
              <a:t>o</a:t>
            </a:r>
            <a:r>
              <a:rPr sz="882" b="1" dirty="0">
                <a:latin typeface="Times New Roman"/>
                <a:cs typeface="Times New Roman"/>
              </a:rPr>
              <a:t>v</a:t>
            </a:r>
            <a:r>
              <a:rPr sz="882" b="1" spc="-4" dirty="0">
                <a:latin typeface="Times New Roman"/>
                <a:cs typeface="Times New Roman"/>
              </a:rPr>
              <a:t>i</a:t>
            </a:r>
            <a:r>
              <a:rPr sz="882" b="1" dirty="0">
                <a:latin typeface="Times New Roman"/>
                <a:cs typeface="Times New Roman"/>
              </a:rPr>
              <a:t>de b</a:t>
            </a:r>
            <a:r>
              <a:rPr sz="882" b="1" spc="-4" dirty="0">
                <a:latin typeface="Times New Roman"/>
                <a:cs typeface="Times New Roman"/>
              </a:rPr>
              <a:t>e</a:t>
            </a:r>
            <a:r>
              <a:rPr sz="882" b="1" dirty="0">
                <a:latin typeface="Times New Roman"/>
                <a:cs typeface="Times New Roman"/>
              </a:rPr>
              <a:t>tt</a:t>
            </a:r>
            <a:r>
              <a:rPr sz="882" b="1" spc="-4" dirty="0">
                <a:latin typeface="Times New Roman"/>
                <a:cs typeface="Times New Roman"/>
              </a:rPr>
              <a:t>e</a:t>
            </a:r>
            <a:r>
              <a:rPr sz="882" b="1" dirty="0">
                <a:latin typeface="Times New Roman"/>
                <a:cs typeface="Times New Roman"/>
              </a:rPr>
              <a:t>r </a:t>
            </a:r>
            <a:r>
              <a:rPr sz="882" b="1" spc="-57" dirty="0">
                <a:latin typeface="Times New Roman"/>
                <a:cs typeface="Times New Roman"/>
              </a:rPr>
              <a:t> </a:t>
            </a:r>
            <a:r>
              <a:rPr sz="882" b="1" spc="-9" dirty="0">
                <a:latin typeface="Times New Roman"/>
                <a:cs typeface="Times New Roman"/>
              </a:rPr>
              <a:t>p</a:t>
            </a:r>
            <a:r>
              <a:rPr sz="882" b="1" dirty="0">
                <a:latin typeface="Times New Roman"/>
                <a:cs typeface="Times New Roman"/>
              </a:rPr>
              <a:t>ass</a:t>
            </a:r>
            <a:r>
              <a:rPr sz="882" b="1" spc="-4" dirty="0">
                <a:latin typeface="Times New Roman"/>
                <a:cs typeface="Times New Roman"/>
              </a:rPr>
              <a:t>iva</a:t>
            </a:r>
            <a:r>
              <a:rPr sz="882" b="1" dirty="0">
                <a:latin typeface="Times New Roman"/>
                <a:cs typeface="Times New Roman"/>
              </a:rPr>
              <a:t>t</a:t>
            </a:r>
            <a:r>
              <a:rPr sz="882" b="1" spc="-4" dirty="0">
                <a:latin typeface="Times New Roman"/>
                <a:cs typeface="Times New Roman"/>
              </a:rPr>
              <a:t>i</a:t>
            </a:r>
            <a:r>
              <a:rPr sz="882" b="1" dirty="0">
                <a:latin typeface="Times New Roman"/>
                <a:cs typeface="Times New Roman"/>
              </a:rPr>
              <a:t>on </a:t>
            </a:r>
            <a:r>
              <a:rPr sz="882" b="1" spc="-57" dirty="0">
                <a:latin typeface="Times New Roman"/>
                <a:cs typeface="Times New Roman"/>
              </a:rPr>
              <a:t> </a:t>
            </a:r>
            <a:r>
              <a:rPr sz="882" b="1" dirty="0">
                <a:latin typeface="Times New Roman"/>
                <a:cs typeface="Times New Roman"/>
              </a:rPr>
              <a:t>p</a:t>
            </a:r>
            <a:r>
              <a:rPr sz="882" b="1" spc="-9" dirty="0">
                <a:latin typeface="Times New Roman"/>
                <a:cs typeface="Times New Roman"/>
              </a:rPr>
              <a:t>r</a:t>
            </a:r>
            <a:r>
              <a:rPr sz="882" b="1" dirty="0">
                <a:latin typeface="Times New Roman"/>
                <a:cs typeface="Times New Roman"/>
              </a:rPr>
              <a:t>op</a:t>
            </a:r>
            <a:r>
              <a:rPr sz="882" b="1" spc="-4" dirty="0">
                <a:latin typeface="Times New Roman"/>
                <a:cs typeface="Times New Roman"/>
              </a:rPr>
              <a:t>er</a:t>
            </a:r>
            <a:r>
              <a:rPr sz="882" b="1" dirty="0">
                <a:latin typeface="Times New Roman"/>
                <a:cs typeface="Times New Roman"/>
              </a:rPr>
              <a:t>t</a:t>
            </a:r>
            <a:r>
              <a:rPr sz="882" b="1" spc="-4" dirty="0">
                <a:latin typeface="Times New Roman"/>
                <a:cs typeface="Times New Roman"/>
              </a:rPr>
              <a:t>i</a:t>
            </a:r>
            <a:r>
              <a:rPr sz="882" b="1" spc="-9" dirty="0">
                <a:latin typeface="Times New Roman"/>
                <a:cs typeface="Times New Roman"/>
              </a:rPr>
              <a:t>e</a:t>
            </a:r>
            <a:r>
              <a:rPr sz="882" b="1" dirty="0">
                <a:latin typeface="Times New Roman"/>
                <a:cs typeface="Times New Roman"/>
              </a:rPr>
              <a:t>s </a:t>
            </a:r>
            <a:r>
              <a:rPr sz="882" b="1" spc="-53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n </a:t>
            </a:r>
            <a:r>
              <a:rPr sz="882" spc="-49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t </a:t>
            </a:r>
            <a:r>
              <a:rPr sz="882" spc="-57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f </a:t>
            </a:r>
            <a:r>
              <a:rPr sz="882" spc="-53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he </a:t>
            </a:r>
            <a:r>
              <a:rPr sz="882" spc="-57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A</a:t>
            </a:r>
            <a:r>
              <a:rPr sz="882" spc="-9" dirty="0">
                <a:latin typeface="Times New Roman"/>
                <a:cs typeface="Times New Roman"/>
              </a:rPr>
              <a:t>L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-4" dirty="0">
                <a:latin typeface="Times New Roman"/>
                <a:cs typeface="Times New Roman"/>
              </a:rPr>
              <a:t>-</a:t>
            </a:r>
            <a:r>
              <a:rPr sz="882" dirty="0">
                <a:latin typeface="Times New Roman"/>
                <a:cs typeface="Times New Roman"/>
              </a:rPr>
              <a:t>A</a:t>
            </a:r>
            <a:r>
              <a:rPr sz="882" spc="-4" dirty="0">
                <a:latin typeface="Times New Roman"/>
                <a:cs typeface="Times New Roman"/>
              </a:rPr>
              <a:t>l2</a:t>
            </a:r>
            <a:r>
              <a:rPr sz="882" dirty="0">
                <a:latin typeface="Times New Roman"/>
                <a:cs typeface="Times New Roman"/>
              </a:rPr>
              <a:t>O3 f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lm</a:t>
            </a:r>
            <a:r>
              <a:rPr sz="882" spc="-9" dirty="0">
                <a:latin typeface="Times New Roman"/>
                <a:cs typeface="Times New Roman"/>
              </a:rPr>
              <a:t> </a:t>
            </a:r>
            <a:r>
              <a:rPr sz="882" b="1" spc="-4" dirty="0">
                <a:latin typeface="Times New Roman"/>
                <a:cs typeface="Times New Roman"/>
              </a:rPr>
              <a:t>i</a:t>
            </a:r>
            <a:r>
              <a:rPr sz="882" b="1" dirty="0">
                <a:latin typeface="Times New Roman"/>
                <a:cs typeface="Times New Roman"/>
              </a:rPr>
              <a:t>n th</a:t>
            </a:r>
            <a:r>
              <a:rPr sz="882" b="1" spc="-4" dirty="0">
                <a:latin typeface="Times New Roman"/>
                <a:cs typeface="Times New Roman"/>
              </a:rPr>
              <a:t>i</a:t>
            </a:r>
            <a:r>
              <a:rPr sz="882" b="1" dirty="0">
                <a:latin typeface="Times New Roman"/>
                <a:cs typeface="Times New Roman"/>
              </a:rPr>
              <a:t>s </a:t>
            </a:r>
            <a:r>
              <a:rPr sz="882" b="1" spc="-4" dirty="0">
                <a:latin typeface="Times New Roman"/>
                <a:cs typeface="Times New Roman"/>
              </a:rPr>
              <a:t>re</a:t>
            </a:r>
            <a:r>
              <a:rPr sz="882" b="1" spc="-9" dirty="0">
                <a:latin typeface="Times New Roman"/>
                <a:cs typeface="Times New Roman"/>
              </a:rPr>
              <a:t>s</a:t>
            </a:r>
            <a:r>
              <a:rPr sz="882" b="1" spc="-4" dirty="0">
                <a:latin typeface="Times New Roman"/>
                <a:cs typeface="Times New Roman"/>
              </a:rPr>
              <a:t>e</a:t>
            </a:r>
            <a:r>
              <a:rPr sz="882" b="1" dirty="0">
                <a:latin typeface="Times New Roman"/>
                <a:cs typeface="Times New Roman"/>
              </a:rPr>
              <a:t>a</a:t>
            </a:r>
            <a:r>
              <a:rPr sz="882" b="1" spc="-4" dirty="0">
                <a:latin typeface="Times New Roman"/>
                <a:cs typeface="Times New Roman"/>
              </a:rPr>
              <a:t>rc</a:t>
            </a:r>
            <a:r>
              <a:rPr sz="882" b="1" dirty="0">
                <a:latin typeface="Times New Roman"/>
                <a:cs typeface="Times New Roman"/>
              </a:rPr>
              <a:t>h </a:t>
            </a:r>
            <a:r>
              <a:rPr sz="882" b="1" spc="-9" dirty="0">
                <a:latin typeface="Times New Roman"/>
                <a:cs typeface="Times New Roman"/>
              </a:rPr>
              <a:t>w</a:t>
            </a:r>
            <a:r>
              <a:rPr sz="882" b="1" dirty="0">
                <a:latin typeface="Times New Roman"/>
                <a:cs typeface="Times New Roman"/>
              </a:rPr>
              <a:t>o</a:t>
            </a:r>
            <a:r>
              <a:rPr sz="882" b="1" spc="-4" dirty="0">
                <a:latin typeface="Times New Roman"/>
                <a:cs typeface="Times New Roman"/>
              </a:rPr>
              <a:t>r</a:t>
            </a:r>
            <a:r>
              <a:rPr sz="882" b="1" dirty="0">
                <a:latin typeface="Times New Roman"/>
                <a:cs typeface="Times New Roman"/>
              </a:rPr>
              <a:t>k.</a:t>
            </a:r>
            <a:endParaRPr sz="882">
              <a:latin typeface="Times New Roman"/>
              <a:cs typeface="Times New Roman"/>
            </a:endParaRPr>
          </a:p>
          <a:p>
            <a:pPr marL="173140">
              <a:spcBef>
                <a:spcPts val="326"/>
              </a:spcBef>
            </a:pPr>
            <a:r>
              <a:rPr sz="882" spc="172" dirty="0">
                <a:latin typeface="等线"/>
                <a:cs typeface="等线"/>
              </a:rPr>
              <a:t>具体</a:t>
            </a:r>
            <a:r>
              <a:rPr sz="882" dirty="0">
                <a:latin typeface="等线"/>
                <a:cs typeface="等线"/>
              </a:rPr>
              <a:t>地</a:t>
            </a:r>
            <a:r>
              <a:rPr sz="882" spc="-75" dirty="0">
                <a:latin typeface="等线"/>
                <a:cs typeface="等线"/>
              </a:rPr>
              <a:t> </a:t>
            </a:r>
            <a:r>
              <a:rPr sz="882" spc="172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前</a:t>
            </a:r>
            <a:r>
              <a:rPr sz="882" spc="-75" dirty="0">
                <a:latin typeface="等线"/>
                <a:cs typeface="等线"/>
              </a:rPr>
              <a:t> </a:t>
            </a:r>
            <a:r>
              <a:rPr sz="882" spc="172" dirty="0">
                <a:latin typeface="等线"/>
                <a:cs typeface="等线"/>
              </a:rPr>
              <a:t>两句</a:t>
            </a:r>
            <a:r>
              <a:rPr sz="882" dirty="0">
                <a:latin typeface="等线"/>
                <a:cs typeface="等线"/>
              </a:rPr>
              <a:t>话</a:t>
            </a:r>
            <a:r>
              <a:rPr sz="882" spc="-75" dirty="0">
                <a:latin typeface="等线"/>
                <a:cs typeface="等线"/>
              </a:rPr>
              <a:t> </a:t>
            </a:r>
            <a:r>
              <a:rPr sz="882" spc="172" dirty="0">
                <a:latin typeface="等线"/>
                <a:cs typeface="等线"/>
              </a:rPr>
              <a:t>讲</a:t>
            </a:r>
            <a:r>
              <a:rPr sz="882" dirty="0">
                <a:latin typeface="等线"/>
                <a:cs typeface="等线"/>
              </a:rPr>
              <a:t>解</a:t>
            </a:r>
            <a:r>
              <a:rPr sz="882" spc="-75" dirty="0">
                <a:latin typeface="等线"/>
                <a:cs typeface="等线"/>
              </a:rPr>
              <a:t> </a:t>
            </a:r>
            <a:r>
              <a:rPr sz="882" spc="172" dirty="0">
                <a:latin typeface="等线"/>
                <a:cs typeface="等线"/>
              </a:rPr>
              <a:t>了为</a:t>
            </a:r>
            <a:r>
              <a:rPr sz="882" dirty="0">
                <a:latin typeface="等线"/>
                <a:cs typeface="等线"/>
              </a:rPr>
              <a:t>什</a:t>
            </a:r>
            <a:r>
              <a:rPr sz="882" spc="-75" dirty="0">
                <a:latin typeface="等线"/>
                <a:cs typeface="等线"/>
              </a:rPr>
              <a:t> </a:t>
            </a:r>
            <a:r>
              <a:rPr sz="882" spc="172" dirty="0">
                <a:latin typeface="等线"/>
                <a:cs typeface="等线"/>
              </a:rPr>
              <a:t>么</a:t>
            </a:r>
            <a:r>
              <a:rPr sz="882" dirty="0">
                <a:latin typeface="等线"/>
                <a:cs typeface="等线"/>
              </a:rPr>
              <a:t>要</a:t>
            </a:r>
            <a:r>
              <a:rPr sz="882" spc="-75" dirty="0">
                <a:latin typeface="等线"/>
                <a:cs typeface="等线"/>
              </a:rPr>
              <a:t> </a:t>
            </a:r>
            <a:r>
              <a:rPr sz="882" spc="172" dirty="0">
                <a:latin typeface="等线"/>
                <a:cs typeface="等线"/>
              </a:rPr>
              <a:t>做这</a:t>
            </a:r>
            <a:r>
              <a:rPr sz="882" dirty="0">
                <a:latin typeface="等线"/>
                <a:cs typeface="等线"/>
              </a:rPr>
              <a:t>项</a:t>
            </a:r>
            <a:r>
              <a:rPr sz="882" spc="-75" dirty="0">
                <a:latin typeface="等线"/>
                <a:cs typeface="等线"/>
              </a:rPr>
              <a:t> </a:t>
            </a:r>
            <a:r>
              <a:rPr sz="882" spc="172" dirty="0">
                <a:latin typeface="等线"/>
                <a:cs typeface="等线"/>
              </a:rPr>
              <a:t>课</a:t>
            </a:r>
            <a:r>
              <a:rPr sz="882" dirty="0">
                <a:latin typeface="等线"/>
                <a:cs typeface="等线"/>
              </a:rPr>
              <a:t>题</a:t>
            </a:r>
            <a:r>
              <a:rPr sz="882" spc="-71" dirty="0">
                <a:latin typeface="等线"/>
                <a:cs typeface="等线"/>
              </a:rPr>
              <a:t> </a:t>
            </a:r>
            <a:endParaRPr sz="882">
              <a:latin typeface="等线"/>
              <a:cs typeface="等线"/>
            </a:endParaRPr>
          </a:p>
          <a:p>
            <a:pPr marL="11206" marR="113185" algn="just">
              <a:lnSpc>
                <a:spcPct val="121800"/>
              </a:lnSpc>
            </a:pPr>
            <a:r>
              <a:rPr sz="882" spc="9" dirty="0">
                <a:latin typeface="等线"/>
                <a:cs typeface="等线"/>
              </a:rPr>
              <a:t>（</a:t>
            </a:r>
            <a:r>
              <a:rPr sz="882" dirty="0">
                <a:latin typeface="Times New Roman"/>
                <a:cs typeface="Times New Roman"/>
              </a:rPr>
              <a:t>Wh</a:t>
            </a:r>
            <a:r>
              <a:rPr sz="882" spc="4" dirty="0">
                <a:latin typeface="Times New Roman"/>
                <a:cs typeface="Times New Roman"/>
              </a:rPr>
              <a:t>y</a:t>
            </a:r>
            <a:r>
              <a:rPr sz="882" spc="13" dirty="0">
                <a:latin typeface="等线"/>
                <a:cs typeface="等线"/>
              </a:rPr>
              <a:t>）。</a:t>
            </a:r>
            <a:r>
              <a:rPr sz="882" spc="9" dirty="0">
                <a:latin typeface="等线"/>
                <a:cs typeface="等线"/>
              </a:rPr>
              <a:t>请</a:t>
            </a:r>
            <a:r>
              <a:rPr sz="882" spc="13" dirty="0">
                <a:latin typeface="等线"/>
                <a:cs typeface="等线"/>
              </a:rPr>
              <a:t>注意</a:t>
            </a:r>
            <a:r>
              <a:rPr sz="882" spc="9" dirty="0">
                <a:latin typeface="等线"/>
                <a:cs typeface="等线"/>
              </a:rPr>
              <a:t>以</a:t>
            </a:r>
            <a:r>
              <a:rPr sz="882" spc="13" dirty="0">
                <a:latin typeface="等线"/>
                <a:cs typeface="等线"/>
              </a:rPr>
              <a:t>下的</a:t>
            </a:r>
            <a:r>
              <a:rPr sz="882" spc="9" dirty="0">
                <a:latin typeface="等线"/>
                <a:cs typeface="等线"/>
              </a:rPr>
              <a:t>关</a:t>
            </a:r>
            <a:r>
              <a:rPr sz="882" spc="13" dirty="0">
                <a:latin typeface="等线"/>
                <a:cs typeface="等线"/>
              </a:rPr>
              <a:t>键词：“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Times New Roman"/>
                <a:cs typeface="Times New Roman"/>
              </a:rPr>
              <a:t>ig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f</a:t>
            </a:r>
            <a:r>
              <a:rPr sz="882" spc="-9" dirty="0">
                <a:latin typeface="Times New Roman"/>
                <a:cs typeface="Times New Roman"/>
              </a:rPr>
              <a:t>i</a:t>
            </a:r>
            <a:r>
              <a:rPr sz="882" spc="-4" dirty="0">
                <a:latin typeface="Times New Roman"/>
                <a:cs typeface="Times New Roman"/>
              </a:rPr>
              <a:t>ca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tl</a:t>
            </a:r>
            <a:r>
              <a:rPr sz="882" dirty="0">
                <a:latin typeface="Times New Roman"/>
                <a:cs typeface="Times New Roman"/>
              </a:rPr>
              <a:t>y</a:t>
            </a:r>
            <a:r>
              <a:rPr sz="882" spc="106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ed</a:t>
            </a:r>
            <a:r>
              <a:rPr sz="882" dirty="0">
                <a:latin typeface="Times New Roman"/>
                <a:cs typeface="Times New Roman"/>
              </a:rPr>
              <a:t>u</a:t>
            </a:r>
            <a:r>
              <a:rPr sz="882" spc="-4" dirty="0">
                <a:latin typeface="Times New Roman"/>
                <a:cs typeface="Times New Roman"/>
              </a:rPr>
              <a:t>c</a:t>
            </a:r>
            <a:r>
              <a:rPr sz="882" dirty="0">
                <a:latin typeface="Times New Roman"/>
                <a:cs typeface="Times New Roman"/>
              </a:rPr>
              <a:t>e </a:t>
            </a:r>
            <a:r>
              <a:rPr sz="882" spc="-110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he 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ff</a:t>
            </a:r>
            <a:r>
              <a:rPr sz="882" spc="-4" dirty="0">
                <a:latin typeface="Times New Roman"/>
                <a:cs typeface="Times New Roman"/>
              </a:rPr>
              <a:t>icie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c</a:t>
            </a:r>
            <a:r>
              <a:rPr sz="882" dirty="0">
                <a:latin typeface="Times New Roman"/>
                <a:cs typeface="Times New Roman"/>
              </a:rPr>
              <a:t>y  </a:t>
            </a:r>
            <a:r>
              <a:rPr sz="882" spc="-88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of</a:t>
            </a:r>
            <a:r>
              <a:rPr sz="882" spc="35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…</a:t>
            </a:r>
            <a:r>
              <a:rPr sz="882" spc="22" dirty="0">
                <a:latin typeface="等线"/>
                <a:cs typeface="等线"/>
              </a:rPr>
              <a:t> </a:t>
            </a:r>
            <a:r>
              <a:rPr sz="882" dirty="0">
                <a:latin typeface="等线"/>
                <a:cs typeface="等线"/>
              </a:rPr>
              <a:t>…</a:t>
            </a:r>
            <a:r>
              <a:rPr sz="882" spc="22" dirty="0">
                <a:latin typeface="等线"/>
                <a:cs typeface="等线"/>
              </a:rPr>
              <a:t> </a:t>
            </a:r>
            <a:r>
              <a:rPr sz="882" spc="13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 ，</a:t>
            </a:r>
            <a:r>
              <a:rPr sz="882" spc="22" dirty="0">
                <a:latin typeface="等线"/>
                <a:cs typeface="等线"/>
              </a:rPr>
              <a:t> </a:t>
            </a:r>
            <a:r>
              <a:rPr sz="882" spc="13" dirty="0">
                <a:latin typeface="等线"/>
                <a:cs typeface="等线"/>
              </a:rPr>
              <a:t>“</a:t>
            </a:r>
            <a:r>
              <a:rPr sz="882" dirty="0">
                <a:latin typeface="等线"/>
                <a:cs typeface="等线"/>
              </a:rPr>
              <a:t> …</a:t>
            </a:r>
            <a:r>
              <a:rPr sz="882" spc="18" dirty="0">
                <a:latin typeface="等线"/>
                <a:cs typeface="等线"/>
              </a:rPr>
              <a:t> </a:t>
            </a:r>
            <a:r>
              <a:rPr sz="882" dirty="0">
                <a:latin typeface="等线"/>
                <a:cs typeface="等线"/>
              </a:rPr>
              <a:t>…</a:t>
            </a:r>
            <a:r>
              <a:rPr sz="882" spc="22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u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ng</a:t>
            </a:r>
            <a:r>
              <a:rPr sz="882" spc="35" dirty="0">
                <a:latin typeface="Times New Roman"/>
                <a:cs typeface="Times New Roman"/>
              </a:rPr>
              <a:t> </a:t>
            </a:r>
            <a:r>
              <a:rPr sz="882" spc="18" dirty="0">
                <a:latin typeface="等线"/>
                <a:cs typeface="等线"/>
              </a:rPr>
              <a:t>…</a:t>
            </a:r>
            <a:r>
              <a:rPr sz="882" dirty="0">
                <a:latin typeface="等线"/>
                <a:cs typeface="等线"/>
              </a:rPr>
              <a:t> …  </a:t>
            </a:r>
            <a:r>
              <a:rPr sz="882" spc="115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ca</a:t>
            </a:r>
            <a:r>
              <a:rPr sz="882" dirty="0">
                <a:latin typeface="Times New Roman"/>
                <a:cs typeface="Times New Roman"/>
              </a:rPr>
              <a:t>n  </a:t>
            </a:r>
            <a:r>
              <a:rPr sz="882" spc="-79" dirty="0">
                <a:latin typeface="Times New Roman"/>
                <a:cs typeface="Times New Roman"/>
              </a:rPr>
              <a:t> 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ni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spc="-4" dirty="0">
                <a:latin typeface="Times New Roman"/>
                <a:cs typeface="Times New Roman"/>
              </a:rPr>
              <a:t>iz</a:t>
            </a:r>
            <a:r>
              <a:rPr sz="882" dirty="0">
                <a:latin typeface="Times New Roman"/>
                <a:cs typeface="Times New Roman"/>
              </a:rPr>
              <a:t>e  </a:t>
            </a:r>
            <a:r>
              <a:rPr sz="882" spc="-75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he r</a:t>
            </a:r>
            <a:r>
              <a:rPr sz="882" spc="-4" dirty="0">
                <a:latin typeface="Times New Roman"/>
                <a:cs typeface="Times New Roman"/>
              </a:rPr>
              <a:t>ec</a:t>
            </a:r>
            <a:r>
              <a:rPr sz="882" dirty="0">
                <a:latin typeface="Times New Roman"/>
                <a:cs typeface="Times New Roman"/>
              </a:rPr>
              <a:t>o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dirty="0">
                <a:latin typeface="Times New Roman"/>
                <a:cs typeface="Times New Roman"/>
              </a:rPr>
              <a:t>b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ati</a:t>
            </a:r>
            <a:r>
              <a:rPr sz="882" dirty="0">
                <a:latin typeface="Times New Roman"/>
                <a:cs typeface="Times New Roman"/>
              </a:rPr>
              <a:t>on  </a:t>
            </a:r>
            <a:r>
              <a:rPr sz="882" spc="-49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l</a:t>
            </a:r>
            <a:r>
              <a:rPr sz="882" dirty="0">
                <a:latin typeface="Times New Roman"/>
                <a:cs typeface="Times New Roman"/>
              </a:rPr>
              <a:t>oss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75" dirty="0">
                <a:latin typeface="Times New Roman"/>
                <a:cs typeface="Times New Roman"/>
              </a:rPr>
              <a:t> </a:t>
            </a:r>
            <a:r>
              <a:rPr sz="882" spc="57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 。   </a:t>
            </a:r>
            <a:r>
              <a:rPr sz="882" spc="-53" dirty="0">
                <a:latin typeface="等线"/>
                <a:cs typeface="等线"/>
              </a:rPr>
              <a:t> </a:t>
            </a:r>
            <a:r>
              <a:rPr sz="882" dirty="0">
                <a:latin typeface="等线"/>
                <a:cs typeface="等线"/>
              </a:rPr>
              <a:t>随</a:t>
            </a:r>
            <a:r>
              <a:rPr sz="882" spc="57" dirty="0">
                <a:latin typeface="等线"/>
                <a:cs typeface="等线"/>
              </a:rPr>
              <a:t> </a:t>
            </a:r>
            <a:r>
              <a:rPr sz="882" spc="53" dirty="0">
                <a:latin typeface="等线"/>
                <a:cs typeface="等线"/>
              </a:rPr>
              <a:t>后</a:t>
            </a:r>
            <a:r>
              <a:rPr sz="882" dirty="0">
                <a:latin typeface="等线"/>
                <a:cs typeface="等线"/>
              </a:rPr>
              <a:t> ，</a:t>
            </a:r>
            <a:r>
              <a:rPr sz="882" spc="57" dirty="0">
                <a:latin typeface="等线"/>
                <a:cs typeface="等线"/>
              </a:rPr>
              <a:t> </a:t>
            </a:r>
            <a:r>
              <a:rPr sz="882" spc="53" dirty="0">
                <a:latin typeface="等线"/>
                <a:cs typeface="等线"/>
              </a:rPr>
              <a:t>在</a:t>
            </a:r>
            <a:r>
              <a:rPr sz="882" dirty="0">
                <a:latin typeface="等线"/>
                <a:cs typeface="等线"/>
              </a:rPr>
              <a:t> “</a:t>
            </a:r>
            <a:r>
              <a:rPr sz="882" spc="57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ei</a:t>
            </a:r>
            <a:r>
              <a:rPr sz="882" dirty="0">
                <a:latin typeface="Times New Roman"/>
                <a:cs typeface="Times New Roman"/>
              </a:rPr>
              <a:t>n  </a:t>
            </a:r>
            <a:r>
              <a:rPr sz="882" spc="-49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ad</a:t>
            </a:r>
            <a:r>
              <a:rPr sz="882" dirty="0">
                <a:latin typeface="Times New Roman"/>
                <a:cs typeface="Times New Roman"/>
              </a:rPr>
              <a:t>v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c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d p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ss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v</a:t>
            </a:r>
            <a:r>
              <a:rPr sz="882" spc="-4" dirty="0">
                <a:latin typeface="Times New Roman"/>
                <a:cs typeface="Times New Roman"/>
              </a:rPr>
              <a:t>atio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106" dirty="0">
                <a:latin typeface="Times New Roman"/>
                <a:cs typeface="Times New Roman"/>
              </a:rPr>
              <a:t> </a:t>
            </a:r>
            <a:r>
              <a:rPr sz="882" spc="4" dirty="0">
                <a:latin typeface="等线"/>
                <a:cs typeface="等线"/>
              </a:rPr>
              <a:t>…</a:t>
            </a:r>
            <a:r>
              <a:rPr sz="882" dirty="0">
                <a:latin typeface="等线"/>
                <a:cs typeface="等线"/>
              </a:rPr>
              <a:t>…</a:t>
            </a:r>
            <a:r>
              <a:rPr sz="882" spc="101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s </a:t>
            </a:r>
            <a:r>
              <a:rPr sz="882" spc="-110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in</a:t>
            </a:r>
            <a:r>
              <a:rPr sz="882" dirty="0">
                <a:latin typeface="Times New Roman"/>
                <a:cs typeface="Times New Roman"/>
              </a:rPr>
              <a:t>v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Times New Roman"/>
                <a:cs typeface="Times New Roman"/>
              </a:rPr>
              <a:t>t</a:t>
            </a:r>
            <a:r>
              <a:rPr sz="882" spc="-9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g</a:t>
            </a:r>
            <a:r>
              <a:rPr sz="882" spc="-4" dirty="0">
                <a:latin typeface="Times New Roman"/>
                <a:cs typeface="Times New Roman"/>
              </a:rPr>
              <a:t>ated</a:t>
            </a:r>
            <a:r>
              <a:rPr sz="882" spc="9" dirty="0">
                <a:latin typeface="Times New Roman"/>
                <a:cs typeface="Times New Roman"/>
              </a:rPr>
              <a:t>.</a:t>
            </a:r>
            <a:r>
              <a:rPr sz="882" spc="4" dirty="0">
                <a:latin typeface="等线"/>
                <a:cs typeface="等线"/>
              </a:rPr>
              <a:t>”</a:t>
            </a:r>
            <a:r>
              <a:rPr sz="882" spc="9" dirty="0">
                <a:latin typeface="等线"/>
                <a:cs typeface="等线"/>
              </a:rPr>
              <a:t>句中概括了实验对</a:t>
            </a:r>
            <a:r>
              <a:rPr sz="882" spc="4" dirty="0">
                <a:latin typeface="等线"/>
                <a:cs typeface="等线"/>
              </a:rPr>
              <a:t>象</a:t>
            </a:r>
            <a:r>
              <a:rPr sz="882" spc="9" dirty="0">
                <a:latin typeface="等线"/>
                <a:cs typeface="等线"/>
              </a:rPr>
              <a:t>和研 </a:t>
            </a:r>
            <a:r>
              <a:rPr sz="882" spc="13" dirty="0">
                <a:latin typeface="等线"/>
                <a:cs typeface="等线"/>
              </a:rPr>
              <a:t>究方法</a:t>
            </a:r>
            <a:r>
              <a:rPr sz="882" spc="9" dirty="0">
                <a:latin typeface="等线"/>
                <a:cs typeface="等线"/>
              </a:rPr>
              <a:t>（</a:t>
            </a:r>
            <a:r>
              <a:rPr sz="882" dirty="0">
                <a:latin typeface="Times New Roman"/>
                <a:cs typeface="Times New Roman"/>
              </a:rPr>
              <a:t>Wh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t </a:t>
            </a:r>
            <a:r>
              <a:rPr sz="882" spc="-110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&amp; </a:t>
            </a:r>
            <a:r>
              <a:rPr sz="882" spc="-110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spc="13" dirty="0">
                <a:latin typeface="Times New Roman"/>
                <a:cs typeface="Times New Roman"/>
              </a:rPr>
              <a:t>w</a:t>
            </a:r>
            <a:r>
              <a:rPr sz="882" spc="13" dirty="0">
                <a:latin typeface="等线"/>
                <a:cs typeface="等线"/>
              </a:rPr>
              <a:t>）</a:t>
            </a:r>
            <a:r>
              <a:rPr sz="882" spc="9" dirty="0">
                <a:latin typeface="等线"/>
                <a:cs typeface="等线"/>
              </a:rPr>
              <a:t>，</a:t>
            </a:r>
            <a:r>
              <a:rPr sz="882" spc="13" dirty="0">
                <a:latin typeface="等线"/>
                <a:cs typeface="等线"/>
              </a:rPr>
              <a:t>又紧接着在</a:t>
            </a:r>
            <a:r>
              <a:rPr sz="882" spc="9" dirty="0">
                <a:latin typeface="等线"/>
                <a:cs typeface="等线"/>
              </a:rPr>
              <a:t>后</a:t>
            </a:r>
            <a:r>
              <a:rPr sz="882" dirty="0">
                <a:latin typeface="等线"/>
                <a:cs typeface="等线"/>
              </a:rPr>
              <a:t>句</a:t>
            </a:r>
            <a:r>
              <a:rPr sz="882" spc="106" dirty="0">
                <a:latin typeface="等线"/>
                <a:cs typeface="等线"/>
              </a:rPr>
              <a:t> </a:t>
            </a:r>
            <a:r>
              <a:rPr sz="882" spc="13" dirty="0">
                <a:latin typeface="等线"/>
                <a:cs typeface="等线"/>
              </a:rPr>
              <a:t>“</a:t>
            </a:r>
            <a:r>
              <a:rPr sz="882" spc="-4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he </a:t>
            </a:r>
            <a:r>
              <a:rPr sz="882" spc="-110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c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spc="-4" dirty="0">
                <a:latin typeface="Times New Roman"/>
                <a:cs typeface="Times New Roman"/>
              </a:rPr>
              <a:t>ical c</a:t>
            </a:r>
            <a:r>
              <a:rPr sz="882" dirty="0">
                <a:latin typeface="Times New Roman"/>
                <a:cs typeface="Times New Roman"/>
              </a:rPr>
              <a:t>o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dirty="0">
                <a:latin typeface="Times New Roman"/>
                <a:cs typeface="Times New Roman"/>
              </a:rPr>
              <a:t>pos</a:t>
            </a:r>
            <a:r>
              <a:rPr sz="882" spc="-4" dirty="0">
                <a:latin typeface="Times New Roman"/>
                <a:cs typeface="Times New Roman"/>
              </a:rPr>
              <a:t>iti</a:t>
            </a:r>
            <a:r>
              <a:rPr sz="882" dirty="0">
                <a:latin typeface="Times New Roman"/>
                <a:cs typeface="Times New Roman"/>
              </a:rPr>
              <a:t>on </a:t>
            </a:r>
            <a:r>
              <a:rPr sz="882" spc="-97" dirty="0">
                <a:latin typeface="Times New Roman"/>
                <a:cs typeface="Times New Roman"/>
              </a:rPr>
              <a:t> </a:t>
            </a:r>
            <a:r>
              <a:rPr sz="882" spc="22" dirty="0">
                <a:latin typeface="等线"/>
                <a:cs typeface="等线"/>
              </a:rPr>
              <a:t>…</a:t>
            </a:r>
            <a:r>
              <a:rPr sz="882" dirty="0">
                <a:latin typeface="等线"/>
                <a:cs typeface="等线"/>
              </a:rPr>
              <a:t>… </a:t>
            </a:r>
            <a:r>
              <a:rPr sz="882" spc="-115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sp</a:t>
            </a:r>
            <a:r>
              <a:rPr sz="882" spc="-4" dirty="0">
                <a:latin typeface="Times New Roman"/>
                <a:cs typeface="Times New Roman"/>
              </a:rPr>
              <a:t>ec</a:t>
            </a:r>
            <a:r>
              <a:rPr sz="882" spc="-9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ros</a:t>
            </a:r>
            <a:r>
              <a:rPr sz="882" spc="-9" dirty="0">
                <a:latin typeface="Times New Roman"/>
                <a:cs typeface="Times New Roman"/>
              </a:rPr>
              <a:t>c</a:t>
            </a:r>
            <a:r>
              <a:rPr sz="882" spc="-4" dirty="0">
                <a:latin typeface="Times New Roman"/>
                <a:cs typeface="Times New Roman"/>
              </a:rPr>
              <a:t>op</a:t>
            </a:r>
            <a:r>
              <a:rPr sz="882" dirty="0">
                <a:latin typeface="Times New Roman"/>
                <a:cs typeface="Times New Roman"/>
              </a:rPr>
              <a:t>y </a:t>
            </a:r>
            <a:r>
              <a:rPr sz="882" spc="-101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(XP</a:t>
            </a:r>
            <a:r>
              <a:rPr sz="882" spc="-9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Times New Roman"/>
                <a:cs typeface="Times New Roman"/>
              </a:rPr>
              <a:t>)</a:t>
            </a:r>
            <a:r>
              <a:rPr sz="882" spc="26" dirty="0">
                <a:latin typeface="Times New Roman"/>
                <a:cs typeface="Times New Roman"/>
              </a:rPr>
              <a:t>.</a:t>
            </a:r>
            <a:r>
              <a:rPr sz="882" spc="22" dirty="0">
                <a:latin typeface="等线"/>
                <a:cs typeface="等线"/>
              </a:rPr>
              <a:t>”</a:t>
            </a:r>
            <a:r>
              <a:rPr sz="882" spc="26" dirty="0">
                <a:latin typeface="等线"/>
                <a:cs typeface="等线"/>
              </a:rPr>
              <a:t>句</a:t>
            </a:r>
            <a:r>
              <a:rPr sz="882" spc="18" dirty="0">
                <a:latin typeface="等线"/>
                <a:cs typeface="等线"/>
              </a:rPr>
              <a:t>中</a:t>
            </a:r>
            <a:r>
              <a:rPr sz="882" spc="26" dirty="0">
                <a:latin typeface="等线"/>
                <a:cs typeface="等线"/>
              </a:rPr>
              <a:t>补充介绍</a:t>
            </a:r>
            <a:r>
              <a:rPr sz="882" spc="18" dirty="0">
                <a:latin typeface="等线"/>
                <a:cs typeface="等线"/>
              </a:rPr>
              <a:t>了</a:t>
            </a:r>
            <a:r>
              <a:rPr sz="882" spc="26" dirty="0">
                <a:latin typeface="等线"/>
                <a:cs typeface="等线"/>
              </a:rPr>
              <a:t>实验 </a:t>
            </a:r>
            <a:r>
              <a:rPr sz="882" dirty="0">
                <a:latin typeface="等线"/>
                <a:cs typeface="等线"/>
              </a:rPr>
              <a:t>手段</a:t>
            </a:r>
            <a:r>
              <a:rPr sz="882" spc="-4" dirty="0">
                <a:latin typeface="Times New Roman"/>
                <a:cs typeface="Times New Roman"/>
              </a:rPr>
              <a:t>(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ow</a:t>
            </a:r>
            <a:r>
              <a:rPr sz="882" dirty="0">
                <a:latin typeface="Times New Roman"/>
                <a:cs typeface="Times New Roman"/>
              </a:rPr>
              <a:t>)</a:t>
            </a:r>
            <a:r>
              <a:rPr sz="882" spc="-9" dirty="0">
                <a:latin typeface="等线"/>
                <a:cs typeface="等线"/>
              </a:rPr>
              <a:t>。</a:t>
            </a:r>
            <a:r>
              <a:rPr sz="882" dirty="0">
                <a:latin typeface="等线"/>
                <a:cs typeface="等线"/>
              </a:rPr>
              <a:t>最后，在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spc="-9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he</a:t>
            </a:r>
            <a:r>
              <a:rPr sz="882" spc="-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A</a:t>
            </a:r>
            <a:r>
              <a:rPr sz="882" spc="-9" dirty="0">
                <a:latin typeface="Times New Roman"/>
                <a:cs typeface="Times New Roman"/>
              </a:rPr>
              <a:t>L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-4" dirty="0">
                <a:latin typeface="Times New Roman"/>
                <a:cs typeface="Times New Roman"/>
              </a:rPr>
              <a:t>-</a:t>
            </a:r>
            <a:r>
              <a:rPr sz="882" dirty="0">
                <a:latin typeface="Times New Roman"/>
                <a:cs typeface="Times New Roman"/>
              </a:rPr>
              <a:t>A</a:t>
            </a:r>
            <a:r>
              <a:rPr sz="882" spc="-4" dirty="0">
                <a:latin typeface="Times New Roman"/>
                <a:cs typeface="Times New Roman"/>
              </a:rPr>
              <a:t>l2O</a:t>
            </a:r>
            <a:r>
              <a:rPr sz="882" dirty="0">
                <a:latin typeface="Times New Roman"/>
                <a:cs typeface="Times New Roman"/>
              </a:rPr>
              <a:t>3</a:t>
            </a:r>
            <a:r>
              <a:rPr sz="882" spc="4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fi</a:t>
            </a:r>
            <a:r>
              <a:rPr sz="882" dirty="0">
                <a:latin typeface="Times New Roman"/>
                <a:cs typeface="Times New Roman"/>
              </a:rPr>
              <a:t>lm</a:t>
            </a:r>
            <a:r>
              <a:rPr sz="882" spc="-9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s b</a:t>
            </a:r>
            <a:r>
              <a:rPr sz="882" spc="-4" dirty="0">
                <a:latin typeface="Times New Roman"/>
                <a:cs typeface="Times New Roman"/>
              </a:rPr>
              <a:t>ee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等线"/>
                <a:cs typeface="等线"/>
              </a:rPr>
              <a:t>…</a:t>
            </a:r>
            <a:r>
              <a:rPr sz="882" dirty="0">
                <a:latin typeface="等线"/>
                <a:cs typeface="等线"/>
              </a:rPr>
              <a:t>…</a:t>
            </a:r>
            <a:r>
              <a:rPr sz="882" spc="-22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in t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s </a:t>
            </a:r>
            <a:r>
              <a:rPr sz="882" spc="-110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9" dirty="0">
                <a:latin typeface="Times New Roman"/>
                <a:cs typeface="Times New Roman"/>
              </a:rPr>
              <a:t>c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106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k</a:t>
            </a:r>
            <a:r>
              <a:rPr sz="882" dirty="0">
                <a:latin typeface="Times New Roman"/>
                <a:cs typeface="Times New Roman"/>
              </a:rPr>
              <a:t>.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句中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在摘要允许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字数范围之</a:t>
            </a:r>
            <a:r>
              <a:rPr sz="882" spc="-9" dirty="0">
                <a:latin typeface="等线"/>
                <a:cs typeface="等线"/>
              </a:rPr>
              <a:t>内</a:t>
            </a:r>
            <a:r>
              <a:rPr sz="882" dirty="0">
                <a:latin typeface="等线"/>
                <a:cs typeface="等线"/>
              </a:rPr>
              <a:t>，扼 要地总</a:t>
            </a:r>
            <a:r>
              <a:rPr sz="882" spc="-9" dirty="0">
                <a:latin typeface="等线"/>
                <a:cs typeface="等线"/>
              </a:rPr>
              <a:t>结</a:t>
            </a:r>
            <a:r>
              <a:rPr sz="882" dirty="0">
                <a:latin typeface="等线"/>
                <a:cs typeface="等线"/>
              </a:rPr>
              <a:t>了</a:t>
            </a:r>
            <a:r>
              <a:rPr sz="882" spc="-9" dirty="0">
                <a:latin typeface="等线"/>
                <a:cs typeface="等线"/>
              </a:rPr>
              <a:t>本</a:t>
            </a:r>
            <a:r>
              <a:rPr sz="882" dirty="0">
                <a:latin typeface="等线"/>
                <a:cs typeface="等线"/>
              </a:rPr>
              <a:t>文的主</a:t>
            </a:r>
            <a:r>
              <a:rPr sz="882" spc="-9" dirty="0">
                <a:latin typeface="等线"/>
                <a:cs typeface="等线"/>
              </a:rPr>
              <a:t>要</a:t>
            </a:r>
            <a:r>
              <a:rPr sz="882" dirty="0">
                <a:latin typeface="等线"/>
                <a:cs typeface="等线"/>
              </a:rPr>
              <a:t>结</a:t>
            </a:r>
            <a:r>
              <a:rPr sz="882" spc="-9" dirty="0">
                <a:latin typeface="等线"/>
                <a:cs typeface="等线"/>
              </a:rPr>
              <a:t>果</a:t>
            </a:r>
            <a:r>
              <a:rPr sz="882" dirty="0">
                <a:latin typeface="Times New Roman"/>
                <a:cs typeface="Times New Roman"/>
              </a:rPr>
              <a:t>(</a:t>
            </a:r>
            <a:r>
              <a:rPr sz="882" spc="-4" dirty="0">
                <a:latin typeface="Times New Roman"/>
                <a:cs typeface="Times New Roman"/>
              </a:rPr>
              <a:t>w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at/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spc="-9" dirty="0">
                <a:latin typeface="Times New Roman"/>
                <a:cs typeface="Times New Roman"/>
              </a:rPr>
              <a:t>s</a:t>
            </a:r>
            <a:r>
              <a:rPr sz="882" dirty="0">
                <a:latin typeface="Times New Roman"/>
                <a:cs typeface="Times New Roman"/>
              </a:rPr>
              <a:t>u</a:t>
            </a:r>
            <a:r>
              <a:rPr sz="882" spc="-4" dirty="0">
                <a:latin typeface="Times New Roman"/>
                <a:cs typeface="Times New Roman"/>
              </a:rPr>
              <a:t>lt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Times New Roman"/>
                <a:cs typeface="Times New Roman"/>
              </a:rPr>
              <a:t>)</a:t>
            </a:r>
            <a:r>
              <a:rPr sz="882" dirty="0">
                <a:latin typeface="等线"/>
                <a:cs typeface="等线"/>
              </a:rPr>
              <a:t>。</a:t>
            </a:r>
            <a:endParaRPr sz="882">
              <a:latin typeface="等线"/>
              <a:cs typeface="等线"/>
            </a:endParaRPr>
          </a:p>
          <a:p>
            <a:pPr marL="11206" marR="113185" indent="161934">
              <a:lnSpc>
                <a:spcPct val="121500"/>
              </a:lnSpc>
              <a:spcBef>
                <a:spcPts val="269"/>
              </a:spcBef>
            </a:pPr>
            <a:r>
              <a:rPr sz="882" spc="31" dirty="0">
                <a:latin typeface="等线"/>
                <a:cs typeface="等线"/>
              </a:rPr>
              <a:t>通</a:t>
            </a:r>
            <a:r>
              <a:rPr sz="882" spc="26" dirty="0">
                <a:latin typeface="等线"/>
                <a:cs typeface="等线"/>
              </a:rPr>
              <a:t>过</a:t>
            </a:r>
            <a:r>
              <a:rPr sz="882" spc="31" dirty="0">
                <a:latin typeface="等线"/>
                <a:cs typeface="等线"/>
              </a:rPr>
              <a:t>本</a:t>
            </a:r>
            <a:r>
              <a:rPr sz="882" spc="26" dirty="0">
                <a:latin typeface="等线"/>
                <a:cs typeface="等线"/>
              </a:rPr>
              <a:t>例可</a:t>
            </a:r>
            <a:r>
              <a:rPr sz="882" spc="31" dirty="0">
                <a:latin typeface="等线"/>
                <a:cs typeface="等线"/>
              </a:rPr>
              <a:t>以</a:t>
            </a:r>
            <a:r>
              <a:rPr sz="882" spc="26" dirty="0">
                <a:latin typeface="等线"/>
                <a:cs typeface="等线"/>
              </a:rPr>
              <a:t>发</a:t>
            </a:r>
            <a:r>
              <a:rPr sz="882" spc="31" dirty="0">
                <a:latin typeface="等线"/>
                <a:cs typeface="等线"/>
              </a:rPr>
              <a:t>现</a:t>
            </a:r>
            <a:r>
              <a:rPr sz="882" spc="26" dirty="0">
                <a:latin typeface="等线"/>
                <a:cs typeface="等线"/>
              </a:rPr>
              <a:t>，尽</a:t>
            </a:r>
            <a:r>
              <a:rPr sz="882" spc="31" dirty="0">
                <a:latin typeface="等线"/>
                <a:cs typeface="等线"/>
              </a:rPr>
              <a:t>管</a:t>
            </a:r>
            <a:r>
              <a:rPr sz="882" spc="26" dirty="0">
                <a:latin typeface="等线"/>
                <a:cs typeface="等线"/>
              </a:rPr>
              <a:t>由</a:t>
            </a:r>
            <a:r>
              <a:rPr sz="882" spc="31" dirty="0">
                <a:latin typeface="等线"/>
                <a:cs typeface="等线"/>
              </a:rPr>
              <a:t>于</a:t>
            </a:r>
            <a:r>
              <a:rPr sz="882" spc="26" dirty="0">
                <a:latin typeface="等线"/>
                <a:cs typeface="等线"/>
              </a:rPr>
              <a:t>专业</a:t>
            </a:r>
            <a:r>
              <a:rPr sz="882" spc="31" dirty="0">
                <a:latin typeface="等线"/>
                <a:cs typeface="等线"/>
              </a:rPr>
              <a:t>差</a:t>
            </a:r>
            <a:r>
              <a:rPr sz="882" spc="26" dirty="0">
                <a:latin typeface="等线"/>
                <a:cs typeface="等线"/>
              </a:rPr>
              <a:t>异</a:t>
            </a:r>
            <a:r>
              <a:rPr sz="882" spc="31" dirty="0">
                <a:latin typeface="等线"/>
                <a:cs typeface="等线"/>
              </a:rPr>
              <a:t>，</a:t>
            </a:r>
            <a:r>
              <a:rPr sz="882" spc="26" dirty="0">
                <a:latin typeface="等线"/>
                <a:cs typeface="等线"/>
              </a:rPr>
              <a:t>我们</a:t>
            </a:r>
            <a:r>
              <a:rPr sz="882" spc="31" dirty="0">
                <a:latin typeface="等线"/>
                <a:cs typeface="等线"/>
              </a:rPr>
              <a:t>对</a:t>
            </a:r>
            <a:r>
              <a:rPr sz="882" spc="26" dirty="0">
                <a:latin typeface="等线"/>
                <a:cs typeface="等线"/>
              </a:rPr>
              <a:t>多数 </a:t>
            </a:r>
            <a:r>
              <a:rPr sz="882" spc="4" dirty="0">
                <a:latin typeface="等线"/>
                <a:cs typeface="等线"/>
              </a:rPr>
              <a:t>单词感到陌生，但仍然可以把握摘要的基本结构。虽然各</a:t>
            </a:r>
            <a:endParaRPr sz="882">
              <a:latin typeface="等线"/>
              <a:cs typeface="等线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47267" y="269109"/>
            <a:ext cx="8336988" cy="63199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5858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0816" y="279537"/>
            <a:ext cx="836704" cy="336008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新教育</a:t>
            </a:r>
            <a:r>
              <a:rPr sz="882" spc="-9" dirty="0">
                <a:solidFill>
                  <a:srgbClr val="0070C0"/>
                </a:solidFill>
                <a:latin typeface="等线"/>
                <a:cs typeface="等线"/>
              </a:rPr>
              <a:t>时</a:t>
            </a:r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代</a:t>
            </a:r>
            <a:endParaRPr sz="882">
              <a:latin typeface="等线"/>
              <a:cs typeface="等线"/>
            </a:endParaRPr>
          </a:p>
          <a:p>
            <a:pPr marL="411278" marR="4483">
              <a:lnSpc>
                <a:spcPct val="121700"/>
              </a:lnSpc>
              <a:spcBef>
                <a:spcPts val="260"/>
              </a:spcBef>
            </a:pPr>
            <a:r>
              <a:rPr sz="882" spc="4" dirty="0">
                <a:latin typeface="等线"/>
                <a:cs typeface="等线"/>
              </a:rPr>
              <a:t>的能力。要把以下要点讲明白：实验的过程、曲线的画法、 结果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4" dirty="0">
                <a:latin typeface="等线"/>
                <a:cs typeface="等线"/>
              </a:rPr>
              <a:t>描</a:t>
            </a:r>
            <a:r>
              <a:rPr sz="882" dirty="0">
                <a:latin typeface="等线"/>
                <a:cs typeface="等线"/>
              </a:rPr>
              <a:t>述。</a:t>
            </a:r>
            <a:r>
              <a:rPr sz="882" spc="4" dirty="0">
                <a:latin typeface="等线"/>
                <a:cs typeface="等线"/>
              </a:rPr>
              <a:t>在此</a:t>
            </a:r>
            <a:r>
              <a:rPr sz="882" dirty="0">
                <a:latin typeface="等线"/>
                <a:cs typeface="等线"/>
              </a:rPr>
              <a:t>阶</a:t>
            </a:r>
            <a:r>
              <a:rPr sz="882" spc="4" dirty="0">
                <a:latin typeface="等线"/>
                <a:cs typeface="等线"/>
              </a:rPr>
              <a:t>段</a:t>
            </a:r>
            <a:r>
              <a:rPr sz="882" dirty="0">
                <a:latin typeface="等线"/>
                <a:cs typeface="等线"/>
              </a:rPr>
              <a:t>无需</a:t>
            </a:r>
            <a:r>
              <a:rPr sz="882" spc="4" dirty="0">
                <a:latin typeface="等线"/>
                <a:cs typeface="等线"/>
              </a:rPr>
              <a:t>担心</a:t>
            </a:r>
            <a:r>
              <a:rPr sz="882" dirty="0">
                <a:latin typeface="等线"/>
                <a:cs typeface="等线"/>
              </a:rPr>
              <a:t>“啰</a:t>
            </a:r>
            <a:r>
              <a:rPr sz="882" spc="4" dirty="0">
                <a:latin typeface="等线"/>
                <a:cs typeface="等线"/>
              </a:rPr>
              <a:t>嗦</a:t>
            </a:r>
            <a:r>
              <a:rPr sz="882" dirty="0">
                <a:latin typeface="等线"/>
                <a:cs typeface="等线"/>
              </a:rPr>
              <a:t>”。</a:t>
            </a:r>
            <a:r>
              <a:rPr sz="882" spc="4" dirty="0">
                <a:latin typeface="等线"/>
                <a:cs typeface="等线"/>
              </a:rPr>
              <a:t>论文</a:t>
            </a:r>
            <a:r>
              <a:rPr sz="882" dirty="0">
                <a:latin typeface="等线"/>
                <a:cs typeface="等线"/>
              </a:rPr>
              <a:t>写</a:t>
            </a:r>
            <a:r>
              <a:rPr sz="882" spc="4" dirty="0">
                <a:latin typeface="等线"/>
                <a:cs typeface="等线"/>
              </a:rPr>
              <a:t>作是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spc="4" dirty="0">
                <a:latin typeface="等线"/>
                <a:cs typeface="等线"/>
              </a:rPr>
              <a:t>先做 加法</a:t>
            </a:r>
            <a:r>
              <a:rPr sz="882" dirty="0">
                <a:latin typeface="等线"/>
                <a:cs typeface="等线"/>
              </a:rPr>
              <a:t>、</a:t>
            </a:r>
            <a:r>
              <a:rPr sz="882" spc="4" dirty="0">
                <a:latin typeface="等线"/>
                <a:cs typeface="等线"/>
              </a:rPr>
              <a:t>再</a:t>
            </a:r>
            <a:r>
              <a:rPr sz="882" dirty="0">
                <a:latin typeface="等线"/>
                <a:cs typeface="等线"/>
              </a:rPr>
              <a:t>做减</a:t>
            </a:r>
            <a:r>
              <a:rPr sz="882" spc="4" dirty="0">
                <a:latin typeface="等线"/>
                <a:cs typeface="等线"/>
              </a:rPr>
              <a:t>法</a:t>
            </a:r>
            <a:r>
              <a:rPr sz="882" dirty="0">
                <a:latin typeface="等线"/>
                <a:cs typeface="等线"/>
              </a:rPr>
              <a:t>”</a:t>
            </a:r>
            <a:r>
              <a:rPr sz="882" spc="4" dirty="0">
                <a:latin typeface="等线"/>
                <a:cs typeface="等线"/>
              </a:rPr>
              <a:t>的</a:t>
            </a:r>
            <a:r>
              <a:rPr sz="882" spc="-4" dirty="0">
                <a:latin typeface="等线"/>
                <a:cs typeface="等线"/>
              </a:rPr>
              <a:t>过</a:t>
            </a:r>
            <a:r>
              <a:rPr sz="882" spc="4" dirty="0">
                <a:latin typeface="等线"/>
                <a:cs typeface="等线"/>
              </a:rPr>
              <a:t>程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4" dirty="0">
                <a:latin typeface="等线"/>
                <a:cs typeface="等线"/>
              </a:rPr>
              <a:t>正所谓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spc="4" dirty="0">
                <a:latin typeface="等线"/>
                <a:cs typeface="等线"/>
              </a:rPr>
              <a:t>巧</a:t>
            </a:r>
            <a:r>
              <a:rPr sz="882" dirty="0">
                <a:latin typeface="等线"/>
                <a:cs typeface="等线"/>
              </a:rPr>
              <a:t>妇</a:t>
            </a:r>
            <a:r>
              <a:rPr sz="882" spc="4" dirty="0">
                <a:latin typeface="等线"/>
                <a:cs typeface="等线"/>
              </a:rPr>
              <a:t>难为</a:t>
            </a:r>
            <a:r>
              <a:rPr sz="882" dirty="0">
                <a:latin typeface="等线"/>
                <a:cs typeface="等线"/>
              </a:rPr>
              <a:t>无</a:t>
            </a:r>
            <a:r>
              <a:rPr sz="882" spc="4" dirty="0">
                <a:latin typeface="等线"/>
                <a:cs typeface="等线"/>
              </a:rPr>
              <a:t>米</a:t>
            </a:r>
            <a:r>
              <a:rPr sz="882" dirty="0">
                <a:latin typeface="等线"/>
                <a:cs typeface="等线"/>
              </a:rPr>
              <a:t>之炊”</a:t>
            </a:r>
            <a:r>
              <a:rPr sz="882" spc="4" dirty="0">
                <a:latin typeface="等线"/>
                <a:cs typeface="等线"/>
              </a:rPr>
              <a:t>，需</a:t>
            </a:r>
            <a:endParaRPr sz="882">
              <a:latin typeface="等线"/>
              <a:cs typeface="等线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02094" y="3308500"/>
            <a:ext cx="135743" cy="7956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latin typeface="Calibri Light"/>
                <a:cs typeface="Calibri Light"/>
              </a:rPr>
              <a:t>9</a:t>
            </a:r>
            <a:endParaRPr sz="882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88434" y="3619505"/>
            <a:ext cx="531107" cy="284685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>
              <a:lnSpc>
                <a:spcPct val="121500"/>
              </a:lnSpc>
            </a:pPr>
            <a:r>
              <a:rPr sz="882" spc="4" dirty="0">
                <a:latin typeface="等线"/>
                <a:cs typeface="等线"/>
              </a:rPr>
              <a:t>学科常用的专业词汇各异，忽略这一点，它们的写作方法 </a:t>
            </a:r>
            <a:r>
              <a:rPr sz="882" dirty="0">
                <a:latin typeface="等线"/>
                <a:cs typeface="等线"/>
              </a:rPr>
              <a:t>和思路</a:t>
            </a:r>
            <a:r>
              <a:rPr sz="882" spc="-9" dirty="0">
                <a:latin typeface="等线"/>
                <a:cs typeface="等线"/>
              </a:rPr>
              <a:t>则</a:t>
            </a:r>
            <a:r>
              <a:rPr sz="882" dirty="0">
                <a:latin typeface="等线"/>
                <a:cs typeface="等线"/>
              </a:rPr>
              <a:t>大</a:t>
            </a:r>
            <a:r>
              <a:rPr sz="882" spc="-9" dirty="0">
                <a:latin typeface="等线"/>
                <a:cs typeface="等线"/>
              </a:rPr>
              <a:t>同</a:t>
            </a:r>
            <a:r>
              <a:rPr sz="882" dirty="0">
                <a:latin typeface="等线"/>
                <a:cs typeface="等线"/>
              </a:rPr>
              <a:t>小异。</a:t>
            </a:r>
            <a:endParaRPr sz="882">
              <a:latin typeface="等线"/>
              <a:cs typeface="等线"/>
            </a:endParaRPr>
          </a:p>
          <a:p>
            <a:pPr marL="173140">
              <a:spcBef>
                <a:spcPts val="494"/>
              </a:spcBef>
            </a:pPr>
            <a:r>
              <a:rPr sz="882" b="1" dirty="0">
                <a:latin typeface="等线"/>
                <a:cs typeface="等线"/>
              </a:rPr>
              <a:t>引言</a:t>
            </a:r>
            <a:endParaRPr sz="882">
              <a:latin typeface="等线"/>
              <a:cs typeface="等线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46368" y="3506660"/>
            <a:ext cx="7271414" cy="295947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113185" indent="161934" algn="just">
              <a:lnSpc>
                <a:spcPct val="121800"/>
              </a:lnSpc>
            </a:pPr>
            <a:r>
              <a:rPr sz="882" spc="31" dirty="0">
                <a:latin typeface="等线"/>
                <a:cs typeface="等线"/>
              </a:rPr>
              <a:t>引</a:t>
            </a:r>
            <a:r>
              <a:rPr sz="882" spc="26" dirty="0">
                <a:latin typeface="等线"/>
                <a:cs typeface="等线"/>
              </a:rPr>
              <a:t>言</a:t>
            </a:r>
            <a:r>
              <a:rPr sz="882" spc="31" dirty="0">
                <a:latin typeface="等线"/>
                <a:cs typeface="等线"/>
              </a:rPr>
              <a:t>是</a:t>
            </a:r>
            <a:r>
              <a:rPr sz="882" spc="26" dirty="0">
                <a:latin typeface="等线"/>
                <a:cs typeface="等线"/>
              </a:rPr>
              <a:t>摘要</a:t>
            </a:r>
            <a:r>
              <a:rPr sz="882" spc="31" dirty="0">
                <a:latin typeface="等线"/>
                <a:cs typeface="等线"/>
              </a:rPr>
              <a:t>的</a:t>
            </a:r>
            <a:r>
              <a:rPr sz="882" spc="26" dirty="0">
                <a:latin typeface="等线"/>
                <a:cs typeface="等线"/>
              </a:rPr>
              <a:t>扩</a:t>
            </a:r>
            <a:r>
              <a:rPr sz="882" spc="31" dirty="0">
                <a:latin typeface="等线"/>
                <a:cs typeface="等线"/>
              </a:rPr>
              <a:t>充</a:t>
            </a:r>
            <a:r>
              <a:rPr sz="882" spc="26" dirty="0">
                <a:latin typeface="等线"/>
                <a:cs typeface="等线"/>
              </a:rPr>
              <a:t>版，</a:t>
            </a:r>
            <a:r>
              <a:rPr sz="882" spc="31" dirty="0">
                <a:latin typeface="等线"/>
                <a:cs typeface="等线"/>
              </a:rPr>
              <a:t>虽</a:t>
            </a:r>
            <a:r>
              <a:rPr sz="882" spc="26" dirty="0">
                <a:latin typeface="等线"/>
                <a:cs typeface="等线"/>
              </a:rPr>
              <a:t>然</a:t>
            </a:r>
            <a:r>
              <a:rPr sz="882" spc="31" dirty="0">
                <a:latin typeface="等线"/>
                <a:cs typeface="等线"/>
              </a:rPr>
              <a:t>二</a:t>
            </a:r>
            <a:r>
              <a:rPr sz="882" spc="26" dirty="0">
                <a:latin typeface="等线"/>
                <a:cs typeface="等线"/>
              </a:rPr>
              <a:t>者都</a:t>
            </a:r>
            <a:r>
              <a:rPr sz="882" spc="31" dirty="0">
                <a:latin typeface="等线"/>
                <a:cs typeface="等线"/>
              </a:rPr>
              <a:t>没</a:t>
            </a:r>
            <a:r>
              <a:rPr sz="882" spc="26" dirty="0">
                <a:latin typeface="等线"/>
                <a:cs typeface="等线"/>
              </a:rPr>
              <a:t>有</a:t>
            </a:r>
            <a:r>
              <a:rPr sz="882" spc="31" dirty="0">
                <a:latin typeface="等线"/>
                <a:cs typeface="等线"/>
              </a:rPr>
              <a:t>正</a:t>
            </a:r>
            <a:r>
              <a:rPr sz="882" spc="26" dirty="0">
                <a:latin typeface="等线"/>
                <a:cs typeface="等线"/>
              </a:rPr>
              <a:t>式涉</a:t>
            </a:r>
            <a:r>
              <a:rPr sz="882" spc="31" dirty="0">
                <a:latin typeface="等线"/>
                <a:cs typeface="等线"/>
              </a:rPr>
              <a:t>及</a:t>
            </a:r>
            <a:r>
              <a:rPr sz="882" spc="26" dirty="0">
                <a:latin typeface="等线"/>
                <a:cs typeface="等线"/>
              </a:rPr>
              <a:t>实验 </a:t>
            </a:r>
            <a:r>
              <a:rPr sz="882" spc="13" dirty="0">
                <a:latin typeface="等线"/>
                <a:cs typeface="等线"/>
              </a:rPr>
              <a:t>结果，但是</a:t>
            </a:r>
            <a:r>
              <a:rPr sz="882" spc="9" dirty="0">
                <a:latin typeface="等线"/>
                <a:cs typeface="等线"/>
              </a:rPr>
              <a:t>这</a:t>
            </a:r>
            <a:r>
              <a:rPr sz="882" spc="13" dirty="0">
                <a:latin typeface="等线"/>
                <a:cs typeface="等线"/>
              </a:rPr>
              <a:t>种作为“门面</a:t>
            </a:r>
            <a:r>
              <a:rPr sz="882" spc="18" dirty="0">
                <a:latin typeface="等线"/>
                <a:cs typeface="等线"/>
              </a:rPr>
              <a:t>”</a:t>
            </a:r>
            <a:r>
              <a:rPr sz="882" spc="13" dirty="0">
                <a:latin typeface="等线"/>
                <a:cs typeface="等线"/>
              </a:rPr>
              <a:t>的内容很大</a:t>
            </a:r>
            <a:r>
              <a:rPr sz="882" spc="9" dirty="0">
                <a:latin typeface="等线"/>
                <a:cs typeface="等线"/>
              </a:rPr>
              <a:t>程</a:t>
            </a:r>
            <a:r>
              <a:rPr sz="882" spc="13" dirty="0">
                <a:latin typeface="等线"/>
                <a:cs typeface="等线"/>
              </a:rPr>
              <a:t>度上决定了</a:t>
            </a:r>
            <a:r>
              <a:rPr sz="882" spc="9" dirty="0">
                <a:latin typeface="等线"/>
                <a:cs typeface="等线"/>
              </a:rPr>
              <a:t>论</a:t>
            </a:r>
            <a:r>
              <a:rPr sz="882" dirty="0">
                <a:latin typeface="等线"/>
                <a:cs typeface="等线"/>
              </a:rPr>
              <a:t>文 </a:t>
            </a:r>
            <a:r>
              <a:rPr sz="882" spc="4" dirty="0">
                <a:latin typeface="等线"/>
                <a:cs typeface="等线"/>
              </a:rPr>
              <a:t>的等级。换言之，对于同样的实验结果，不同的摘要和引 言在写作水平对应了文章所能投递的期刊档次。引言的功 能之一，在于体现文章的立意与高度。尤其对于综述类文 章，引言充分反映出论文中文献引用的丰富度、新颖度、 归纳方法和思路的条理化程度，还向读者展示出选题在行 业内的地位和意义，因此当力求结构合理、逻辑性强、表 </a:t>
            </a:r>
            <a:r>
              <a:rPr sz="882" dirty="0">
                <a:latin typeface="等线"/>
                <a:cs typeface="等线"/>
              </a:rPr>
              <a:t>达精准</a:t>
            </a:r>
            <a:r>
              <a:rPr sz="882" spc="-9" dirty="0">
                <a:latin typeface="等线"/>
                <a:cs typeface="等线"/>
              </a:rPr>
              <a:t>、</a:t>
            </a:r>
            <a:r>
              <a:rPr sz="882" dirty="0">
                <a:latin typeface="等线"/>
                <a:cs typeface="等线"/>
              </a:rPr>
              <a:t>符</a:t>
            </a:r>
            <a:r>
              <a:rPr sz="882" spc="-9" dirty="0">
                <a:latin typeface="等线"/>
                <a:cs typeface="等线"/>
              </a:rPr>
              <a:t>合</a:t>
            </a:r>
            <a:r>
              <a:rPr sz="882" dirty="0">
                <a:latin typeface="等线"/>
                <a:cs typeface="等线"/>
              </a:rPr>
              <a:t>规范。</a:t>
            </a:r>
            <a:endParaRPr sz="882">
              <a:latin typeface="等线"/>
              <a:cs typeface="等线"/>
            </a:endParaRPr>
          </a:p>
          <a:p>
            <a:pPr marL="11206" marR="4483" indent="161934">
              <a:lnSpc>
                <a:spcPct val="121800"/>
              </a:lnSpc>
              <a:spcBef>
                <a:spcPts val="265"/>
              </a:spcBef>
            </a:pPr>
            <a:r>
              <a:rPr sz="882" spc="31" dirty="0">
                <a:latin typeface="等线"/>
                <a:cs typeface="等线"/>
              </a:rPr>
              <a:t>一</a:t>
            </a:r>
            <a:r>
              <a:rPr sz="882" spc="26" dirty="0">
                <a:latin typeface="等线"/>
                <a:cs typeface="等线"/>
              </a:rPr>
              <a:t>般</a:t>
            </a:r>
            <a:r>
              <a:rPr sz="882" spc="31" dirty="0">
                <a:latin typeface="等线"/>
                <a:cs typeface="等线"/>
              </a:rPr>
              <a:t>地</a:t>
            </a:r>
            <a:r>
              <a:rPr sz="882" spc="26" dirty="0">
                <a:latin typeface="等线"/>
                <a:cs typeface="等线"/>
              </a:rPr>
              <a:t>，对</a:t>
            </a:r>
            <a:r>
              <a:rPr sz="882" spc="31" dirty="0">
                <a:latin typeface="等线"/>
                <a:cs typeface="等线"/>
              </a:rPr>
              <a:t>于</a:t>
            </a:r>
            <a:r>
              <a:rPr sz="882" spc="26" dirty="0">
                <a:latin typeface="等线"/>
                <a:cs typeface="等线"/>
              </a:rPr>
              <a:t>引</a:t>
            </a:r>
            <a:r>
              <a:rPr sz="882" spc="31" dirty="0">
                <a:latin typeface="等线"/>
                <a:cs typeface="等线"/>
              </a:rPr>
              <a:t>言</a:t>
            </a:r>
            <a:r>
              <a:rPr sz="882" spc="26" dirty="0">
                <a:latin typeface="等线"/>
                <a:cs typeface="等线"/>
              </a:rPr>
              <a:t>的基</a:t>
            </a:r>
            <a:r>
              <a:rPr sz="882" spc="31" dirty="0">
                <a:latin typeface="等线"/>
                <a:cs typeface="等线"/>
              </a:rPr>
              <a:t>本</a:t>
            </a:r>
            <a:r>
              <a:rPr sz="882" spc="26" dirty="0">
                <a:latin typeface="等线"/>
                <a:cs typeface="等线"/>
              </a:rPr>
              <a:t>结</a:t>
            </a:r>
            <a:r>
              <a:rPr sz="882" spc="31" dirty="0">
                <a:latin typeface="等线"/>
                <a:cs typeface="等线"/>
              </a:rPr>
              <a:t>构</a:t>
            </a:r>
            <a:r>
              <a:rPr sz="882" spc="26" dirty="0">
                <a:latin typeface="等线"/>
                <a:cs typeface="等线"/>
              </a:rPr>
              <a:t>可分</a:t>
            </a:r>
            <a:r>
              <a:rPr sz="882" spc="31" dirty="0">
                <a:latin typeface="等线"/>
                <a:cs typeface="等线"/>
              </a:rPr>
              <a:t>为</a:t>
            </a:r>
            <a:r>
              <a:rPr sz="882" spc="26" dirty="0">
                <a:latin typeface="等线"/>
                <a:cs typeface="等线"/>
              </a:rPr>
              <a:t>两</a:t>
            </a:r>
            <a:r>
              <a:rPr sz="882" spc="31" dirty="0">
                <a:latin typeface="等线"/>
                <a:cs typeface="等线"/>
              </a:rPr>
              <a:t>段</a:t>
            </a:r>
            <a:r>
              <a:rPr sz="882" spc="26" dirty="0">
                <a:latin typeface="等线"/>
                <a:cs typeface="等线"/>
              </a:rPr>
              <a:t>。第</a:t>
            </a:r>
            <a:r>
              <a:rPr sz="882" spc="31" dirty="0">
                <a:latin typeface="等线"/>
                <a:cs typeface="等线"/>
              </a:rPr>
              <a:t>一</a:t>
            </a:r>
            <a:r>
              <a:rPr sz="882" spc="26" dirty="0">
                <a:latin typeface="等线"/>
                <a:cs typeface="等线"/>
              </a:rPr>
              <a:t>段内 </a:t>
            </a:r>
            <a:r>
              <a:rPr sz="882" spc="4" dirty="0">
                <a:latin typeface="等线"/>
                <a:cs typeface="等线"/>
              </a:rPr>
              <a:t>容包括课题的研究背景和目的、前人的研究进展，第二段 </a:t>
            </a:r>
            <a:r>
              <a:rPr sz="882" dirty="0">
                <a:latin typeface="等线"/>
                <a:cs typeface="等线"/>
              </a:rPr>
              <a:t>陈述作</a:t>
            </a:r>
            <a:r>
              <a:rPr sz="882" spc="-9" dirty="0">
                <a:latin typeface="等线"/>
                <a:cs typeface="等线"/>
              </a:rPr>
              <a:t>者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-9" dirty="0">
                <a:latin typeface="等线"/>
                <a:cs typeface="等线"/>
              </a:rPr>
              <a:t>贡</a:t>
            </a:r>
            <a:r>
              <a:rPr sz="882" dirty="0">
                <a:latin typeface="等线"/>
                <a:cs typeface="等线"/>
              </a:rPr>
              <a:t>献。同</a:t>
            </a:r>
            <a:r>
              <a:rPr sz="882" spc="-9" dirty="0">
                <a:latin typeface="等线"/>
                <a:cs typeface="等线"/>
              </a:rPr>
              <a:t>样</a:t>
            </a:r>
            <a:r>
              <a:rPr sz="882" dirty="0">
                <a:latin typeface="等线"/>
                <a:cs typeface="等线"/>
              </a:rPr>
              <a:t>可</a:t>
            </a:r>
            <a:r>
              <a:rPr sz="882" spc="-9" dirty="0">
                <a:latin typeface="等线"/>
                <a:cs typeface="等线"/>
              </a:rPr>
              <a:t>以</a:t>
            </a:r>
            <a:r>
              <a:rPr sz="882" dirty="0">
                <a:latin typeface="等线"/>
                <a:cs typeface="等线"/>
              </a:rPr>
              <a:t>用</a:t>
            </a:r>
            <a:r>
              <a:rPr sz="882" spc="13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5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4" dirty="0">
                <a:latin typeface="Times New Roman"/>
                <a:cs typeface="Times New Roman"/>
              </a:rPr>
              <a:t>1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9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方法进</a:t>
            </a:r>
            <a:r>
              <a:rPr sz="882" spc="-9" dirty="0">
                <a:latin typeface="等线"/>
                <a:cs typeface="等线"/>
              </a:rPr>
              <a:t>行</a:t>
            </a:r>
            <a:r>
              <a:rPr sz="882" dirty="0">
                <a:latin typeface="等线"/>
                <a:cs typeface="等线"/>
              </a:rPr>
              <a:t>对</a:t>
            </a:r>
            <a:r>
              <a:rPr sz="882" spc="-9" dirty="0">
                <a:latin typeface="等线"/>
                <a:cs typeface="等线"/>
              </a:rPr>
              <a:t>应</a:t>
            </a:r>
            <a:r>
              <a:rPr sz="882" dirty="0">
                <a:latin typeface="等线"/>
                <a:cs typeface="等线"/>
              </a:rPr>
              <a:t>。首 </a:t>
            </a:r>
            <a:r>
              <a:rPr sz="882" spc="9" dirty="0">
                <a:latin typeface="等线"/>
                <a:cs typeface="等线"/>
              </a:rPr>
              <a:t>先，</a:t>
            </a:r>
            <a:r>
              <a:rPr sz="882" spc="4" dirty="0">
                <a:latin typeface="等线"/>
                <a:cs typeface="等线"/>
              </a:rPr>
              <a:t>“</a:t>
            </a:r>
            <a:r>
              <a:rPr sz="882" spc="9" dirty="0">
                <a:latin typeface="等线"/>
                <a:cs typeface="等线"/>
              </a:rPr>
              <a:t>研</a:t>
            </a:r>
            <a:r>
              <a:rPr sz="882" spc="4" dirty="0">
                <a:latin typeface="等线"/>
                <a:cs typeface="等线"/>
              </a:rPr>
              <a:t>究背</a:t>
            </a:r>
            <a:r>
              <a:rPr sz="882" spc="9" dirty="0">
                <a:latin typeface="等线"/>
                <a:cs typeface="等线"/>
              </a:rPr>
              <a:t>景和</a:t>
            </a:r>
            <a:r>
              <a:rPr sz="882" spc="4" dirty="0">
                <a:latin typeface="等线"/>
                <a:cs typeface="等线"/>
              </a:rPr>
              <a:t>目</a:t>
            </a:r>
            <a:r>
              <a:rPr sz="882" spc="9" dirty="0">
                <a:latin typeface="等线"/>
                <a:cs typeface="等线"/>
              </a:rPr>
              <a:t>的</a:t>
            </a:r>
            <a:r>
              <a:rPr sz="882" spc="4" dirty="0">
                <a:latin typeface="等线"/>
                <a:cs typeface="等线"/>
              </a:rPr>
              <a:t>”部</a:t>
            </a:r>
            <a:r>
              <a:rPr sz="882" spc="9" dirty="0">
                <a:latin typeface="等线"/>
                <a:cs typeface="等线"/>
              </a:rPr>
              <a:t>分需</a:t>
            </a:r>
            <a:r>
              <a:rPr sz="882" spc="4" dirty="0">
                <a:latin typeface="等线"/>
                <a:cs typeface="等线"/>
              </a:rPr>
              <a:t>要</a:t>
            </a:r>
            <a:r>
              <a:rPr sz="882" spc="9" dirty="0">
                <a:latin typeface="等线"/>
                <a:cs typeface="等线"/>
              </a:rPr>
              <a:t>阐</a:t>
            </a:r>
            <a:r>
              <a:rPr sz="882" dirty="0">
                <a:latin typeface="等线"/>
                <a:cs typeface="等线"/>
              </a:rPr>
              <a:t>明 </a:t>
            </a:r>
            <a:r>
              <a:rPr sz="882" spc="-53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why</a:t>
            </a:r>
            <a:r>
              <a:rPr sz="882" spc="9" dirty="0">
                <a:latin typeface="等线"/>
                <a:cs typeface="等线"/>
              </a:rPr>
              <a:t>，</a:t>
            </a:r>
            <a:r>
              <a:rPr sz="882" spc="4" dirty="0">
                <a:latin typeface="等线"/>
                <a:cs typeface="等线"/>
              </a:rPr>
              <a:t>即</a:t>
            </a:r>
            <a:r>
              <a:rPr sz="882" spc="9" dirty="0">
                <a:latin typeface="等线"/>
                <a:cs typeface="等线"/>
              </a:rPr>
              <a:t>为</a:t>
            </a:r>
            <a:r>
              <a:rPr sz="882" spc="4" dirty="0">
                <a:latin typeface="等线"/>
                <a:cs typeface="等线"/>
              </a:rPr>
              <a:t>什</a:t>
            </a:r>
            <a:r>
              <a:rPr sz="882" spc="9" dirty="0">
                <a:latin typeface="等线"/>
                <a:cs typeface="等线"/>
              </a:rPr>
              <a:t>么我们 </a:t>
            </a:r>
            <a:r>
              <a:rPr sz="882" spc="4" dirty="0">
                <a:latin typeface="等线"/>
                <a:cs typeface="等线"/>
              </a:rPr>
              <a:t>要写这篇文章？撰写此篇科技论文或人文学论文的意义。 此部分内容已于摘要中有所提及，需要在此基础之上做进 </a:t>
            </a:r>
            <a:r>
              <a:rPr sz="882" spc="35" dirty="0">
                <a:latin typeface="等线"/>
                <a:cs typeface="等线"/>
              </a:rPr>
              <a:t>一步扩充</a:t>
            </a:r>
            <a:r>
              <a:rPr sz="882" spc="40" dirty="0">
                <a:latin typeface="等线"/>
                <a:cs typeface="等线"/>
              </a:rPr>
              <a:t>和</a:t>
            </a:r>
            <a:r>
              <a:rPr sz="882" spc="35" dirty="0">
                <a:latin typeface="等线"/>
                <a:cs typeface="等线"/>
              </a:rPr>
              <a:t>细化。其</a:t>
            </a:r>
            <a:r>
              <a:rPr sz="882" spc="40" dirty="0">
                <a:latin typeface="等线"/>
                <a:cs typeface="等线"/>
              </a:rPr>
              <a:t>次</a:t>
            </a:r>
            <a:r>
              <a:rPr sz="882" spc="35" dirty="0">
                <a:latin typeface="等线"/>
                <a:cs typeface="等线"/>
              </a:rPr>
              <a:t>，</a:t>
            </a:r>
            <a:r>
              <a:rPr sz="882" spc="31" dirty="0">
                <a:latin typeface="等线"/>
                <a:cs typeface="等线"/>
              </a:rPr>
              <a:t>“</a:t>
            </a:r>
            <a:r>
              <a:rPr sz="882" spc="35" dirty="0">
                <a:latin typeface="等线"/>
                <a:cs typeface="等线"/>
              </a:rPr>
              <a:t>前人研</a:t>
            </a:r>
            <a:r>
              <a:rPr sz="882" spc="40" dirty="0">
                <a:latin typeface="等线"/>
                <a:cs typeface="等线"/>
              </a:rPr>
              <a:t>究</a:t>
            </a:r>
            <a:r>
              <a:rPr sz="882" spc="35" dirty="0">
                <a:latin typeface="等线"/>
                <a:cs typeface="等线"/>
              </a:rPr>
              <a:t>进展</a:t>
            </a:r>
            <a:r>
              <a:rPr sz="882" spc="31" dirty="0">
                <a:latin typeface="等线"/>
                <a:cs typeface="等线"/>
              </a:rPr>
              <a:t>”</a:t>
            </a:r>
            <a:r>
              <a:rPr sz="882" spc="35" dirty="0">
                <a:latin typeface="等线"/>
                <a:cs typeface="等线"/>
              </a:rPr>
              <a:t>部分</a:t>
            </a:r>
            <a:r>
              <a:rPr sz="882" spc="40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是 </a:t>
            </a:r>
            <a:r>
              <a:rPr sz="882" spc="-22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4" dirty="0">
                <a:latin typeface="Times New Roman"/>
                <a:cs typeface="Times New Roman"/>
              </a:rPr>
              <a:t>h</a:t>
            </a:r>
            <a:r>
              <a:rPr sz="882" dirty="0">
                <a:latin typeface="Times New Roman"/>
                <a:cs typeface="Times New Roman"/>
              </a:rPr>
              <a:t>o, wh</a:t>
            </a:r>
            <a:r>
              <a:rPr sz="882" spc="-4" dirty="0">
                <a:latin typeface="Times New Roman"/>
                <a:cs typeface="Times New Roman"/>
              </a:rPr>
              <a:t>at</a:t>
            </a:r>
            <a:r>
              <a:rPr sz="882" dirty="0">
                <a:latin typeface="Times New Roman"/>
                <a:cs typeface="Times New Roman"/>
              </a:rPr>
              <a:t>,</a:t>
            </a:r>
            <a:r>
              <a:rPr sz="882" spc="-49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wh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re</a:t>
            </a:r>
            <a:r>
              <a:rPr sz="882" spc="-4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&amp;</a:t>
            </a:r>
            <a:r>
              <a:rPr sz="882" spc="-40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wh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作</a:t>
            </a:r>
            <a:r>
              <a:rPr sz="882" spc="-9" dirty="0">
                <a:latin typeface="等线"/>
                <a:cs typeface="等线"/>
              </a:rPr>
              <a:t>者</a:t>
            </a:r>
            <a:r>
              <a:rPr sz="882" dirty="0">
                <a:latin typeface="等线"/>
                <a:cs typeface="等线"/>
              </a:rPr>
              <a:t>需要对</a:t>
            </a:r>
            <a:r>
              <a:rPr sz="882" spc="-9" dirty="0">
                <a:latin typeface="等线"/>
                <a:cs typeface="等线"/>
              </a:rPr>
              <a:t>同</a:t>
            </a:r>
            <a:r>
              <a:rPr sz="882" dirty="0">
                <a:latin typeface="等线"/>
                <a:cs typeface="等线"/>
              </a:rPr>
              <a:t>行</a:t>
            </a:r>
            <a:r>
              <a:rPr sz="882" spc="-9" dirty="0">
                <a:latin typeface="等线"/>
                <a:cs typeface="等线"/>
              </a:rPr>
              <a:t>业</a:t>
            </a:r>
            <a:r>
              <a:rPr sz="882" dirty="0">
                <a:latin typeface="等线"/>
                <a:cs typeface="等线"/>
              </a:rPr>
              <a:t>相关课</a:t>
            </a:r>
            <a:r>
              <a:rPr sz="882" spc="-9" dirty="0">
                <a:latin typeface="等线"/>
                <a:cs typeface="等线"/>
              </a:rPr>
              <a:t>题</a:t>
            </a:r>
            <a:r>
              <a:rPr sz="882" dirty="0">
                <a:latin typeface="等线"/>
                <a:cs typeface="等线"/>
              </a:rPr>
              <a:t>研</a:t>
            </a:r>
            <a:r>
              <a:rPr sz="882" spc="-9" dirty="0">
                <a:latin typeface="等线"/>
                <a:cs typeface="等线"/>
              </a:rPr>
              <a:t>究</a:t>
            </a:r>
            <a:r>
              <a:rPr sz="882" dirty="0">
                <a:latin typeface="等线"/>
                <a:cs typeface="等线"/>
              </a:rPr>
              <a:t>者的 工作进行调研，哪些研究者（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4" dirty="0">
                <a:latin typeface="Times New Roman"/>
                <a:cs typeface="Times New Roman"/>
              </a:rPr>
              <a:t>h</a:t>
            </a:r>
            <a:r>
              <a:rPr sz="882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等线"/>
                <a:cs typeface="等线"/>
              </a:rPr>
              <a:t>）在</a:t>
            </a:r>
            <a:r>
              <a:rPr sz="882" spc="-9" dirty="0">
                <a:latin typeface="等线"/>
                <a:cs typeface="等线"/>
              </a:rPr>
              <a:t>什</a:t>
            </a:r>
            <a:r>
              <a:rPr sz="882" dirty="0">
                <a:latin typeface="等线"/>
                <a:cs typeface="等线"/>
              </a:rPr>
              <a:t>么地方（</a:t>
            </a:r>
            <a:r>
              <a:rPr sz="882" spc="-4" dirty="0">
                <a:latin typeface="Times New Roman"/>
                <a:cs typeface="Times New Roman"/>
              </a:rPr>
              <a:t>w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ere</a:t>
            </a:r>
            <a:r>
              <a:rPr sz="882" dirty="0">
                <a:latin typeface="等线"/>
                <a:cs typeface="等线"/>
              </a:rPr>
              <a:t>）、 </a:t>
            </a:r>
            <a:r>
              <a:rPr sz="882" spc="4" dirty="0">
                <a:latin typeface="等线"/>
                <a:cs typeface="等线"/>
              </a:rPr>
              <a:t>在</a:t>
            </a:r>
            <a:r>
              <a:rPr sz="882" dirty="0">
                <a:latin typeface="等线"/>
                <a:cs typeface="等线"/>
              </a:rPr>
              <a:t>何时</a:t>
            </a:r>
            <a:r>
              <a:rPr sz="882" spc="4" dirty="0">
                <a:latin typeface="等线"/>
                <a:cs typeface="等线"/>
              </a:rPr>
              <a:t>（</a:t>
            </a:r>
            <a:r>
              <a:rPr sz="882" spc="-4" dirty="0">
                <a:latin typeface="Times New Roman"/>
                <a:cs typeface="Times New Roman"/>
              </a:rPr>
              <a:t>w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4" dirty="0">
                <a:latin typeface="等线"/>
                <a:cs typeface="等线"/>
              </a:rPr>
              <a:t>）</a:t>
            </a:r>
            <a:r>
              <a:rPr sz="882" dirty="0">
                <a:latin typeface="等线"/>
                <a:cs typeface="等线"/>
              </a:rPr>
              <a:t>发表</a:t>
            </a:r>
            <a:r>
              <a:rPr sz="882" spc="4" dirty="0">
                <a:latin typeface="等线"/>
                <a:cs typeface="等线"/>
              </a:rPr>
              <a:t>过</a:t>
            </a:r>
            <a:r>
              <a:rPr sz="882" dirty="0">
                <a:latin typeface="等线"/>
                <a:cs typeface="等线"/>
              </a:rPr>
              <a:t>什</a:t>
            </a:r>
            <a:r>
              <a:rPr sz="882" spc="4" dirty="0">
                <a:latin typeface="等线"/>
                <a:cs typeface="等线"/>
              </a:rPr>
              <a:t>么</a:t>
            </a:r>
            <a:r>
              <a:rPr sz="882" dirty="0">
                <a:latin typeface="等线"/>
                <a:cs typeface="等线"/>
              </a:rPr>
              <a:t>内容</a:t>
            </a:r>
            <a:r>
              <a:rPr sz="882" spc="4" dirty="0">
                <a:latin typeface="等线"/>
                <a:cs typeface="等线"/>
              </a:rPr>
              <a:t>（</a:t>
            </a:r>
            <a:r>
              <a:rPr sz="882" spc="-4" dirty="0">
                <a:latin typeface="Times New Roman"/>
                <a:cs typeface="Times New Roman"/>
              </a:rPr>
              <a:t>w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at</a:t>
            </a:r>
            <a:r>
              <a:rPr sz="882" spc="4" dirty="0">
                <a:latin typeface="等线"/>
                <a:cs typeface="等线"/>
              </a:rPr>
              <a:t>）</a:t>
            </a:r>
            <a:r>
              <a:rPr sz="882" dirty="0">
                <a:latin typeface="等线"/>
                <a:cs typeface="等线"/>
              </a:rPr>
              <a:t>，他</a:t>
            </a:r>
            <a:r>
              <a:rPr sz="882" spc="4" dirty="0">
                <a:latin typeface="等线"/>
                <a:cs typeface="等线"/>
              </a:rPr>
              <a:t>们</a:t>
            </a:r>
            <a:r>
              <a:rPr sz="882" dirty="0">
                <a:latin typeface="等线"/>
                <a:cs typeface="等线"/>
              </a:rPr>
              <a:t>的研</a:t>
            </a:r>
            <a:r>
              <a:rPr sz="882" spc="4" dirty="0">
                <a:latin typeface="等线"/>
                <a:cs typeface="等线"/>
              </a:rPr>
              <a:t>究</a:t>
            </a:r>
            <a:r>
              <a:rPr sz="882" dirty="0">
                <a:latin typeface="等线"/>
                <a:cs typeface="等线"/>
              </a:rPr>
              <a:t>存 </a:t>
            </a:r>
            <a:r>
              <a:rPr sz="882" spc="4" dirty="0">
                <a:latin typeface="等线"/>
                <a:cs typeface="等线"/>
              </a:rPr>
              <a:t>在哪些问题，并加以研读，适当进行总结归纳，形成总汇 </a:t>
            </a:r>
            <a:r>
              <a:rPr sz="882" spc="13" dirty="0">
                <a:latin typeface="等线"/>
                <a:cs typeface="等线"/>
              </a:rPr>
              <a:t>和综述。而</a:t>
            </a:r>
            <a:r>
              <a:rPr sz="882" spc="9" dirty="0">
                <a:latin typeface="等线"/>
                <a:cs typeface="等线"/>
              </a:rPr>
              <a:t>第</a:t>
            </a:r>
            <a:r>
              <a:rPr sz="882" spc="13" dirty="0">
                <a:latin typeface="等线"/>
                <a:cs typeface="等线"/>
              </a:rPr>
              <a:t>二段“作者的贡献”部分，应当概述本</a:t>
            </a:r>
            <a:r>
              <a:rPr sz="882" spc="9" dirty="0">
                <a:latin typeface="等线"/>
                <a:cs typeface="等线"/>
              </a:rPr>
              <a:t>文</a:t>
            </a:r>
            <a:r>
              <a:rPr sz="882" spc="13" dirty="0">
                <a:latin typeface="等线"/>
                <a:cs typeface="等线"/>
              </a:rPr>
              <a:t>的贡 </a:t>
            </a:r>
            <a:r>
              <a:rPr sz="882" spc="4" dirty="0">
                <a:latin typeface="等线"/>
                <a:cs typeface="等线"/>
              </a:rPr>
              <a:t>献、所做的工作、研究方法等内容，及其在摘要中限于篇 幅没有提及的内容，在引言中要加以必要说明。以上内容 可以保证编辑与读者在阅读标题、摘要和引言部分后，能 够产生对于文章内容的大致了解和整体把握，同样也决定 </a:t>
            </a:r>
            <a:r>
              <a:rPr sz="882" dirty="0">
                <a:latin typeface="等线"/>
                <a:cs typeface="等线"/>
              </a:rPr>
              <a:t>了读者</a:t>
            </a:r>
            <a:r>
              <a:rPr sz="882" spc="-9" dirty="0">
                <a:latin typeface="等线"/>
                <a:cs typeface="等线"/>
              </a:rPr>
              <a:t>是</a:t>
            </a:r>
            <a:r>
              <a:rPr sz="882" dirty="0">
                <a:latin typeface="等线"/>
                <a:cs typeface="等线"/>
              </a:rPr>
              <a:t>否</a:t>
            </a:r>
            <a:r>
              <a:rPr sz="882" spc="-9" dirty="0">
                <a:latin typeface="等线"/>
                <a:cs typeface="等线"/>
              </a:rPr>
              <a:t>有</a:t>
            </a:r>
            <a:r>
              <a:rPr sz="882" dirty="0">
                <a:latin typeface="等线"/>
                <a:cs typeface="等线"/>
              </a:rPr>
              <a:t>兴趣继</a:t>
            </a:r>
            <a:r>
              <a:rPr sz="882" spc="-9" dirty="0">
                <a:latin typeface="等线"/>
                <a:cs typeface="等线"/>
              </a:rPr>
              <a:t>续</a:t>
            </a:r>
            <a:r>
              <a:rPr sz="882" dirty="0">
                <a:latin typeface="等线"/>
                <a:cs typeface="等线"/>
              </a:rPr>
              <a:t>浏</a:t>
            </a:r>
            <a:r>
              <a:rPr sz="882" spc="-9" dirty="0">
                <a:latin typeface="等线"/>
                <a:cs typeface="等线"/>
              </a:rPr>
              <a:t>览</a:t>
            </a:r>
            <a:r>
              <a:rPr sz="882" dirty="0">
                <a:latin typeface="等线"/>
                <a:cs typeface="等线"/>
              </a:rPr>
              <a:t>。</a:t>
            </a:r>
            <a:endParaRPr sz="882">
              <a:latin typeface="等线"/>
              <a:cs typeface="等线"/>
            </a:endParaRPr>
          </a:p>
          <a:p>
            <a:pPr marL="173140">
              <a:spcBef>
                <a:spcPts val="494"/>
              </a:spcBef>
            </a:pPr>
            <a:r>
              <a:rPr sz="882" b="1" dirty="0">
                <a:latin typeface="等线"/>
                <a:cs typeface="等线"/>
              </a:rPr>
              <a:t>实验</a:t>
            </a:r>
            <a:endParaRPr sz="882">
              <a:latin typeface="等线"/>
              <a:cs typeface="等线"/>
            </a:endParaRPr>
          </a:p>
          <a:p>
            <a:pPr marL="11206" marR="4483" indent="161934">
              <a:lnSpc>
                <a:spcPct val="121800"/>
              </a:lnSpc>
              <a:spcBef>
                <a:spcPts val="260"/>
              </a:spcBef>
            </a:pPr>
            <a:r>
              <a:rPr sz="882" dirty="0">
                <a:latin typeface="等线"/>
                <a:cs typeface="等线"/>
              </a:rPr>
              <a:t>一是实</a:t>
            </a:r>
            <a:r>
              <a:rPr sz="882" spc="-9" dirty="0">
                <a:latin typeface="等线"/>
                <a:cs typeface="等线"/>
              </a:rPr>
              <a:t>验</a:t>
            </a:r>
            <a:r>
              <a:rPr sz="882" dirty="0">
                <a:latin typeface="等线"/>
                <a:cs typeface="等线"/>
              </a:rPr>
              <a:t>材</a:t>
            </a:r>
            <a:r>
              <a:rPr sz="882" spc="-9" dirty="0">
                <a:latin typeface="等线"/>
                <a:cs typeface="等线"/>
              </a:rPr>
              <a:t>料</a:t>
            </a:r>
            <a:r>
              <a:rPr sz="882" dirty="0">
                <a:latin typeface="等线"/>
                <a:cs typeface="等线"/>
              </a:rPr>
              <a:t>、实验</a:t>
            </a:r>
            <a:r>
              <a:rPr sz="882" spc="-9" dirty="0">
                <a:latin typeface="等线"/>
                <a:cs typeface="等线"/>
              </a:rPr>
              <a:t>设</a:t>
            </a:r>
            <a:r>
              <a:rPr sz="882" dirty="0">
                <a:latin typeface="等线"/>
                <a:cs typeface="等线"/>
              </a:rPr>
              <a:t>备</a:t>
            </a:r>
            <a:r>
              <a:rPr sz="882" spc="-9" dirty="0">
                <a:latin typeface="等线"/>
                <a:cs typeface="等线"/>
              </a:rPr>
              <a:t>和</a:t>
            </a:r>
            <a:r>
              <a:rPr sz="882" dirty="0">
                <a:latin typeface="等线"/>
                <a:cs typeface="等线"/>
              </a:rPr>
              <a:t>实验方</a:t>
            </a:r>
            <a:r>
              <a:rPr sz="882" spc="-9" dirty="0">
                <a:latin typeface="等线"/>
                <a:cs typeface="等线"/>
              </a:rPr>
              <a:t>法</a:t>
            </a:r>
            <a:r>
              <a:rPr sz="882" spc="-4" dirty="0">
                <a:latin typeface="Times New Roman"/>
                <a:cs typeface="Times New Roman"/>
              </a:rPr>
              <a:t>(</a:t>
            </a:r>
            <a:r>
              <a:rPr sz="882" dirty="0">
                <a:latin typeface="Times New Roman"/>
                <a:cs typeface="Times New Roman"/>
              </a:rPr>
              <a:t>wh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t</a:t>
            </a:r>
            <a:r>
              <a:rPr sz="882" spc="62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&amp;</a:t>
            </a:r>
            <a:r>
              <a:rPr sz="882" spc="62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ho</a:t>
            </a:r>
            <a:r>
              <a:rPr sz="882" dirty="0">
                <a:latin typeface="Times New Roman"/>
                <a:cs typeface="Times New Roman"/>
              </a:rPr>
              <a:t>w)</a:t>
            </a:r>
            <a:r>
              <a:rPr sz="882" spc="-9" dirty="0">
                <a:latin typeface="等线"/>
                <a:cs typeface="等线"/>
              </a:rPr>
              <a:t>；二 </a:t>
            </a:r>
            <a:r>
              <a:rPr sz="882" spc="31" dirty="0">
                <a:latin typeface="等线"/>
                <a:cs typeface="等线"/>
              </a:rPr>
              <a:t>是实</a:t>
            </a:r>
            <a:r>
              <a:rPr sz="882" spc="26" dirty="0">
                <a:latin typeface="等线"/>
                <a:cs typeface="等线"/>
              </a:rPr>
              <a:t>验</a:t>
            </a:r>
            <a:r>
              <a:rPr sz="882" spc="31" dirty="0">
                <a:latin typeface="等线"/>
                <a:cs typeface="等线"/>
              </a:rPr>
              <a:t>经</a:t>
            </a:r>
            <a:r>
              <a:rPr sz="882" spc="26" dirty="0">
                <a:latin typeface="等线"/>
                <a:cs typeface="等线"/>
              </a:rPr>
              <a:t>过</a:t>
            </a:r>
            <a:r>
              <a:rPr sz="882" spc="31" dirty="0">
                <a:latin typeface="等线"/>
                <a:cs typeface="等线"/>
              </a:rPr>
              <a:t>，具</a:t>
            </a:r>
            <a:r>
              <a:rPr sz="882" spc="26" dirty="0">
                <a:latin typeface="等线"/>
                <a:cs typeface="等线"/>
              </a:rPr>
              <a:t>体</a:t>
            </a:r>
            <a:r>
              <a:rPr sz="882" spc="31" dirty="0">
                <a:latin typeface="等线"/>
                <a:cs typeface="等线"/>
              </a:rPr>
              <a:t>而</a:t>
            </a:r>
            <a:r>
              <a:rPr sz="882" spc="26" dirty="0">
                <a:latin typeface="等线"/>
                <a:cs typeface="等线"/>
              </a:rPr>
              <a:t>言</a:t>
            </a:r>
            <a:r>
              <a:rPr sz="882" spc="31" dirty="0">
                <a:latin typeface="等线"/>
                <a:cs typeface="等线"/>
              </a:rPr>
              <a:t>就是</a:t>
            </a:r>
            <a:r>
              <a:rPr sz="882" spc="26" dirty="0">
                <a:latin typeface="等线"/>
                <a:cs typeface="等线"/>
              </a:rPr>
              <a:t>研</a:t>
            </a:r>
            <a:r>
              <a:rPr sz="882" spc="31" dirty="0">
                <a:latin typeface="等线"/>
                <a:cs typeface="等线"/>
              </a:rPr>
              <a:t>究</a:t>
            </a:r>
            <a:r>
              <a:rPr sz="882" spc="26" dirty="0">
                <a:latin typeface="等线"/>
                <a:cs typeface="等线"/>
              </a:rPr>
              <a:t>步</a:t>
            </a:r>
            <a:r>
              <a:rPr sz="882" spc="31" dirty="0">
                <a:latin typeface="等线"/>
                <a:cs typeface="等线"/>
              </a:rPr>
              <a:t>骤，</a:t>
            </a:r>
            <a:r>
              <a:rPr sz="882" spc="26" dirty="0">
                <a:latin typeface="等线"/>
                <a:cs typeface="等线"/>
              </a:rPr>
              <a:t>或</a:t>
            </a:r>
            <a:r>
              <a:rPr sz="882" spc="31" dirty="0">
                <a:latin typeface="等线"/>
                <a:cs typeface="等线"/>
              </a:rPr>
              <a:t>操</a:t>
            </a:r>
            <a:r>
              <a:rPr sz="882" spc="26" dirty="0">
                <a:latin typeface="等线"/>
                <a:cs typeface="等线"/>
              </a:rPr>
              <a:t>作</a:t>
            </a:r>
            <a:r>
              <a:rPr sz="882" spc="31" dirty="0">
                <a:latin typeface="等线"/>
                <a:cs typeface="等线"/>
              </a:rPr>
              <a:t>流程</a:t>
            </a:r>
            <a:r>
              <a:rPr sz="882" spc="-4" dirty="0">
                <a:latin typeface="Times New Roman"/>
                <a:cs typeface="Times New Roman"/>
              </a:rPr>
              <a:t>(h</a:t>
            </a:r>
            <a:r>
              <a:rPr sz="882" dirty="0">
                <a:latin typeface="Times New Roman"/>
                <a:cs typeface="Times New Roman"/>
              </a:rPr>
              <a:t>ow</a:t>
            </a:r>
            <a:r>
              <a:rPr sz="882" spc="22" dirty="0">
                <a:latin typeface="Times New Roman"/>
                <a:cs typeface="Times New Roman"/>
              </a:rPr>
              <a:t>)</a:t>
            </a:r>
            <a:r>
              <a:rPr sz="882" dirty="0">
                <a:latin typeface="等线"/>
                <a:cs typeface="等线"/>
              </a:rPr>
              <a:t>； </a:t>
            </a:r>
            <a:r>
              <a:rPr sz="882" spc="13" dirty="0">
                <a:latin typeface="等线"/>
                <a:cs typeface="等线"/>
              </a:rPr>
              <a:t>三是实</a:t>
            </a:r>
            <a:r>
              <a:rPr sz="882" spc="9" dirty="0">
                <a:latin typeface="等线"/>
                <a:cs typeface="等线"/>
              </a:rPr>
              <a:t>验</a:t>
            </a:r>
            <a:r>
              <a:rPr sz="882" spc="13" dirty="0">
                <a:latin typeface="等线"/>
                <a:cs typeface="等线"/>
              </a:rPr>
              <a:t>结</a:t>
            </a:r>
            <a:r>
              <a:rPr sz="882" spc="9" dirty="0">
                <a:latin typeface="等线"/>
                <a:cs typeface="等线"/>
              </a:rPr>
              <a:t>果</a:t>
            </a:r>
            <a:r>
              <a:rPr sz="882" spc="13" dirty="0">
                <a:latin typeface="等线"/>
                <a:cs typeface="等线"/>
              </a:rPr>
              <a:t>及其分</a:t>
            </a:r>
            <a:r>
              <a:rPr sz="882" spc="9" dirty="0">
                <a:latin typeface="等线"/>
                <a:cs typeface="等线"/>
              </a:rPr>
              <a:t>析</a:t>
            </a:r>
            <a:r>
              <a:rPr sz="882" spc="13" dirty="0">
                <a:latin typeface="等线"/>
                <a:cs typeface="等线"/>
              </a:rPr>
              <a:t>讨</a:t>
            </a:r>
            <a:r>
              <a:rPr sz="882" spc="9" dirty="0">
                <a:latin typeface="等线"/>
                <a:cs typeface="等线"/>
              </a:rPr>
              <a:t>论</a:t>
            </a:r>
            <a:r>
              <a:rPr sz="882" dirty="0">
                <a:latin typeface="Times New Roman"/>
                <a:cs typeface="Times New Roman"/>
              </a:rPr>
              <a:t>(</a:t>
            </a:r>
            <a:r>
              <a:rPr sz="882" spc="-4" dirty="0">
                <a:latin typeface="Times New Roman"/>
                <a:cs typeface="Times New Roman"/>
              </a:rPr>
              <a:t>w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t </a:t>
            </a:r>
            <a:r>
              <a:rPr sz="882" spc="-110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&amp;</a:t>
            </a:r>
            <a:r>
              <a:rPr sz="882" spc="106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wh</a:t>
            </a:r>
            <a:r>
              <a:rPr sz="882" spc="-4" dirty="0">
                <a:latin typeface="Times New Roman"/>
                <a:cs typeface="Times New Roman"/>
              </a:rPr>
              <a:t>y</a:t>
            </a:r>
            <a:r>
              <a:rPr sz="882" spc="4" dirty="0">
                <a:latin typeface="Times New Roman"/>
                <a:cs typeface="Times New Roman"/>
              </a:rPr>
              <a:t>)</a:t>
            </a:r>
            <a:r>
              <a:rPr sz="882" spc="13" dirty="0">
                <a:latin typeface="等线"/>
                <a:cs typeface="等线"/>
              </a:rPr>
              <a:t>，此处</a:t>
            </a:r>
            <a:r>
              <a:rPr sz="882" spc="9" dirty="0">
                <a:latin typeface="等线"/>
                <a:cs typeface="等线"/>
              </a:rPr>
              <a:t>要</a:t>
            </a:r>
            <a:r>
              <a:rPr sz="882" spc="13" dirty="0">
                <a:latin typeface="等线"/>
                <a:cs typeface="等线"/>
              </a:rPr>
              <a:t>求</a:t>
            </a:r>
            <a:r>
              <a:rPr sz="882" spc="9" dirty="0">
                <a:latin typeface="等线"/>
                <a:cs typeface="等线"/>
              </a:rPr>
              <a:t>作</a:t>
            </a:r>
            <a:r>
              <a:rPr sz="882" dirty="0">
                <a:latin typeface="等线"/>
                <a:cs typeface="等线"/>
              </a:rPr>
              <a:t>者 </a:t>
            </a:r>
            <a:r>
              <a:rPr sz="882" spc="4" dirty="0">
                <a:latin typeface="等线"/>
                <a:cs typeface="等线"/>
              </a:rPr>
              <a:t>思路清晰、逻辑严密，不可随意跳跃，给人以拼凑之感。 将全部研究过程及所需条件囊括在内，使读者得以依照论 文所述，复现该实验过程，体现该研究结果的可重复性与 </a:t>
            </a:r>
            <a:r>
              <a:rPr sz="882" dirty="0">
                <a:latin typeface="等线"/>
                <a:cs typeface="等线"/>
              </a:rPr>
              <a:t>可验证</a:t>
            </a:r>
            <a:r>
              <a:rPr sz="882" spc="-9" dirty="0">
                <a:latin typeface="等线"/>
                <a:cs typeface="等线"/>
              </a:rPr>
              <a:t>性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-9" dirty="0">
                <a:latin typeface="等线"/>
                <a:cs typeface="等线"/>
              </a:rPr>
              <a:t>严</a:t>
            </a:r>
            <a:r>
              <a:rPr sz="882" dirty="0">
                <a:latin typeface="等线"/>
                <a:cs typeface="等线"/>
              </a:rPr>
              <a:t>谨的科</a:t>
            </a:r>
            <a:r>
              <a:rPr sz="882" spc="-9" dirty="0">
                <a:latin typeface="等线"/>
                <a:cs typeface="等线"/>
              </a:rPr>
              <a:t>学</a:t>
            </a:r>
            <a:r>
              <a:rPr sz="882" dirty="0">
                <a:latin typeface="等线"/>
                <a:cs typeface="等线"/>
              </a:rPr>
              <a:t>性</a:t>
            </a:r>
            <a:r>
              <a:rPr sz="882" spc="-9" dirty="0">
                <a:latin typeface="等线"/>
                <a:cs typeface="等线"/>
              </a:rPr>
              <a:t>和</a:t>
            </a:r>
            <a:r>
              <a:rPr sz="882" dirty="0">
                <a:latin typeface="等线"/>
                <a:cs typeface="等线"/>
              </a:rPr>
              <a:t>逻辑性。</a:t>
            </a:r>
            <a:endParaRPr sz="882">
              <a:latin typeface="等线"/>
              <a:cs typeface="等线"/>
            </a:endParaRPr>
          </a:p>
          <a:p>
            <a:pPr marL="11206" marR="113185" indent="161934" algn="just">
              <a:lnSpc>
                <a:spcPct val="121800"/>
              </a:lnSpc>
              <a:spcBef>
                <a:spcPts val="265"/>
              </a:spcBef>
            </a:pPr>
            <a:r>
              <a:rPr sz="882" spc="31" dirty="0">
                <a:latin typeface="等线"/>
                <a:cs typeface="等线"/>
              </a:rPr>
              <a:t>在</a:t>
            </a:r>
            <a:r>
              <a:rPr sz="882" spc="26" dirty="0">
                <a:latin typeface="等线"/>
                <a:cs typeface="等线"/>
              </a:rPr>
              <a:t>描</a:t>
            </a:r>
            <a:r>
              <a:rPr sz="882" spc="31" dirty="0">
                <a:latin typeface="等线"/>
                <a:cs typeface="等线"/>
              </a:rPr>
              <a:t>述</a:t>
            </a:r>
            <a:r>
              <a:rPr sz="882" spc="26" dirty="0">
                <a:latin typeface="等线"/>
                <a:cs typeface="等线"/>
              </a:rPr>
              <a:t>实验</a:t>
            </a:r>
            <a:r>
              <a:rPr sz="882" spc="31" dirty="0">
                <a:latin typeface="等线"/>
                <a:cs typeface="等线"/>
              </a:rPr>
              <a:t>方</a:t>
            </a:r>
            <a:r>
              <a:rPr sz="882" spc="26" dirty="0">
                <a:latin typeface="等线"/>
                <a:cs typeface="等线"/>
              </a:rPr>
              <a:t>法</a:t>
            </a:r>
            <a:r>
              <a:rPr sz="882" spc="31" dirty="0">
                <a:latin typeface="等线"/>
                <a:cs typeface="等线"/>
              </a:rPr>
              <a:t>和</a:t>
            </a:r>
            <a:r>
              <a:rPr sz="882" spc="26" dirty="0">
                <a:latin typeface="等线"/>
                <a:cs typeface="等线"/>
              </a:rPr>
              <a:t>实验</a:t>
            </a:r>
            <a:r>
              <a:rPr sz="882" spc="31" dirty="0">
                <a:latin typeface="等线"/>
                <a:cs typeface="等线"/>
              </a:rPr>
              <a:t>结</a:t>
            </a:r>
            <a:r>
              <a:rPr sz="882" spc="26" dirty="0">
                <a:latin typeface="等线"/>
                <a:cs typeface="等线"/>
              </a:rPr>
              <a:t>果</a:t>
            </a:r>
            <a:r>
              <a:rPr sz="882" spc="31" dirty="0">
                <a:latin typeface="等线"/>
                <a:cs typeface="等线"/>
              </a:rPr>
              <a:t>的</a:t>
            </a:r>
            <a:r>
              <a:rPr sz="882" spc="26" dirty="0">
                <a:latin typeface="等线"/>
                <a:cs typeface="等线"/>
              </a:rPr>
              <a:t>过程</a:t>
            </a:r>
            <a:r>
              <a:rPr sz="882" spc="31" dirty="0">
                <a:latin typeface="等线"/>
                <a:cs typeface="等线"/>
              </a:rPr>
              <a:t>中</a:t>
            </a:r>
            <a:r>
              <a:rPr sz="882" spc="26" dirty="0">
                <a:latin typeface="等线"/>
                <a:cs typeface="等线"/>
              </a:rPr>
              <a:t>，</a:t>
            </a:r>
            <a:r>
              <a:rPr sz="882" spc="31" dirty="0">
                <a:latin typeface="等线"/>
                <a:cs typeface="等线"/>
              </a:rPr>
              <a:t>初</a:t>
            </a:r>
            <a:r>
              <a:rPr sz="882" spc="26" dirty="0">
                <a:latin typeface="等线"/>
                <a:cs typeface="等线"/>
              </a:rPr>
              <a:t>学者</a:t>
            </a:r>
            <a:r>
              <a:rPr sz="882" spc="31" dirty="0">
                <a:latin typeface="等线"/>
                <a:cs typeface="等线"/>
              </a:rPr>
              <a:t>经</a:t>
            </a:r>
            <a:r>
              <a:rPr sz="882" spc="26" dirty="0">
                <a:latin typeface="等线"/>
                <a:cs typeface="等线"/>
              </a:rPr>
              <a:t>常会 </a:t>
            </a:r>
            <a:r>
              <a:rPr sz="882" spc="4" dirty="0">
                <a:latin typeface="等线"/>
                <a:cs typeface="等线"/>
              </a:rPr>
              <a:t>碰到这种问题：实验做得很好，但写不出东西来，不知如 </a:t>
            </a:r>
            <a:r>
              <a:rPr sz="882" spc="13" dirty="0">
                <a:latin typeface="等线"/>
                <a:cs typeface="等线"/>
              </a:rPr>
              <a:t>何下笔。这</a:t>
            </a:r>
            <a:r>
              <a:rPr sz="882" spc="9" dirty="0">
                <a:latin typeface="等线"/>
                <a:cs typeface="等线"/>
              </a:rPr>
              <a:t>便</a:t>
            </a:r>
            <a:r>
              <a:rPr sz="882" spc="13" dirty="0">
                <a:latin typeface="等线"/>
                <a:cs typeface="等线"/>
              </a:rPr>
              <a:t>是前一节讲</a:t>
            </a:r>
            <a:r>
              <a:rPr sz="882" spc="9" dirty="0">
                <a:latin typeface="等线"/>
                <a:cs typeface="等线"/>
              </a:rPr>
              <a:t>的</a:t>
            </a:r>
            <a:r>
              <a:rPr sz="882" spc="13" dirty="0">
                <a:latin typeface="等线"/>
                <a:cs typeface="等线"/>
              </a:rPr>
              <a:t>“怎么读、怎么做”中的问题， </a:t>
            </a:r>
            <a:r>
              <a:rPr sz="882" spc="4" dirty="0">
                <a:latin typeface="等线"/>
                <a:cs typeface="等线"/>
              </a:rPr>
              <a:t>即读的不够。做论文与做实验，也需要训练一种内功或技 能，即观察和描述的能力。在人文侦探类的文章中，有描 述人的行为、动作、心理的文字部分，很细致、很具体， 这和科学论文描写实验的过程、曲线的画法、实验结果的 描述，有异曲同工之处。从作文角度讲，就是撰写说明文</a:t>
            </a:r>
            <a:endParaRPr sz="882">
              <a:latin typeface="等线"/>
              <a:cs typeface="等线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78548" y="279648"/>
            <a:ext cx="6311921" cy="295947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113185" algn="just">
              <a:lnSpc>
                <a:spcPct val="121900"/>
              </a:lnSpc>
            </a:pPr>
            <a:r>
              <a:rPr sz="882" spc="26" dirty="0">
                <a:latin typeface="等线"/>
                <a:cs typeface="等线"/>
              </a:rPr>
              <a:t>先把</a:t>
            </a:r>
            <a:r>
              <a:rPr sz="882" spc="22" dirty="0">
                <a:latin typeface="等线"/>
                <a:cs typeface="等线"/>
              </a:rPr>
              <a:t>“</a:t>
            </a:r>
            <a:r>
              <a:rPr sz="882" spc="26" dirty="0">
                <a:latin typeface="等线"/>
                <a:cs typeface="等线"/>
              </a:rPr>
              <a:t>米</a:t>
            </a:r>
            <a:r>
              <a:rPr sz="882" spc="22" dirty="0">
                <a:latin typeface="等线"/>
                <a:cs typeface="等线"/>
              </a:rPr>
              <a:t>”</a:t>
            </a:r>
            <a:r>
              <a:rPr sz="882" spc="26" dirty="0">
                <a:latin typeface="等线"/>
                <a:cs typeface="等线"/>
              </a:rPr>
              <a:t>准</a:t>
            </a:r>
            <a:r>
              <a:rPr sz="882" spc="18" dirty="0">
                <a:latin typeface="等线"/>
                <a:cs typeface="等线"/>
              </a:rPr>
              <a:t>备</a:t>
            </a:r>
            <a:r>
              <a:rPr sz="882" spc="26" dirty="0">
                <a:latin typeface="等线"/>
                <a:cs typeface="等线"/>
              </a:rPr>
              <a:t>好，再</a:t>
            </a:r>
            <a:r>
              <a:rPr sz="882" spc="18" dirty="0">
                <a:latin typeface="等线"/>
                <a:cs typeface="等线"/>
              </a:rPr>
              <a:t>考虑</a:t>
            </a:r>
            <a:r>
              <a:rPr sz="882" spc="26" dirty="0">
                <a:latin typeface="等线"/>
                <a:cs typeface="等线"/>
              </a:rPr>
              <a:t>如何</a:t>
            </a:r>
            <a:r>
              <a:rPr sz="882" spc="22" dirty="0">
                <a:latin typeface="等线"/>
                <a:cs typeface="等线"/>
              </a:rPr>
              <a:t>“</a:t>
            </a:r>
            <a:r>
              <a:rPr sz="882" spc="26" dirty="0">
                <a:latin typeface="等线"/>
                <a:cs typeface="等线"/>
              </a:rPr>
              <a:t>做饭</a:t>
            </a:r>
            <a:r>
              <a:rPr sz="882" spc="22" dirty="0">
                <a:latin typeface="等线"/>
                <a:cs typeface="等线"/>
              </a:rPr>
              <a:t>”</a:t>
            </a:r>
            <a:r>
              <a:rPr sz="882" spc="18" dirty="0">
                <a:latin typeface="等线"/>
                <a:cs typeface="等线"/>
              </a:rPr>
              <a:t>的</a:t>
            </a:r>
            <a:r>
              <a:rPr sz="882" spc="26" dirty="0">
                <a:latin typeface="等线"/>
                <a:cs typeface="等线"/>
              </a:rPr>
              <a:t>问题；</a:t>
            </a:r>
            <a:r>
              <a:rPr sz="882" spc="18" dirty="0">
                <a:latin typeface="等线"/>
                <a:cs typeface="等线"/>
              </a:rPr>
              <a:t>首要</a:t>
            </a:r>
            <a:r>
              <a:rPr sz="882" spc="26" dirty="0">
                <a:latin typeface="等线"/>
                <a:cs typeface="等线"/>
              </a:rPr>
              <a:t>是先把 </a:t>
            </a:r>
            <a:r>
              <a:rPr sz="882" spc="4" dirty="0">
                <a:latin typeface="等线"/>
                <a:cs typeface="等线"/>
              </a:rPr>
              <a:t>内容铺展开来，而后再作修饰，这才是行文的思路。解决 这类问题的方法是仔细研读一篇业内发表过的论文，如有 必要，在精读过程中可借助手抄的方式来辅助本项技能的 培育。这可以帮助写作者准确地把握论文写作的思路和脉 </a:t>
            </a:r>
            <a:r>
              <a:rPr sz="882" dirty="0">
                <a:latin typeface="等线"/>
                <a:cs typeface="等线"/>
              </a:rPr>
              <a:t>络，对</a:t>
            </a:r>
            <a:r>
              <a:rPr sz="882" spc="-9" dirty="0">
                <a:latin typeface="等线"/>
                <a:cs typeface="等线"/>
              </a:rPr>
              <a:t>于</a:t>
            </a:r>
            <a:r>
              <a:rPr sz="882" dirty="0">
                <a:latin typeface="等线"/>
                <a:cs typeface="等线"/>
              </a:rPr>
              <a:t>写</a:t>
            </a:r>
            <a:r>
              <a:rPr sz="882" spc="-9" dirty="0">
                <a:latin typeface="等线"/>
                <a:cs typeface="等线"/>
              </a:rPr>
              <a:t>作</a:t>
            </a:r>
            <a:r>
              <a:rPr sz="882" dirty="0">
                <a:latin typeface="等线"/>
                <a:cs typeface="等线"/>
              </a:rPr>
              <a:t>者今后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科</a:t>
            </a:r>
            <a:r>
              <a:rPr sz="882" spc="-9" dirty="0">
                <a:latin typeface="等线"/>
                <a:cs typeface="等线"/>
              </a:rPr>
              <a:t>研</a:t>
            </a:r>
            <a:r>
              <a:rPr sz="882" dirty="0">
                <a:latin typeface="等线"/>
                <a:cs typeface="等线"/>
              </a:rPr>
              <a:t>思维培</a:t>
            </a:r>
            <a:r>
              <a:rPr sz="882" spc="-9" dirty="0">
                <a:latin typeface="等线"/>
                <a:cs typeface="等线"/>
              </a:rPr>
              <a:t>养</a:t>
            </a:r>
            <a:r>
              <a:rPr sz="882" dirty="0">
                <a:latin typeface="等线"/>
                <a:cs typeface="等线"/>
              </a:rPr>
              <a:t>大</a:t>
            </a:r>
            <a:r>
              <a:rPr sz="882" spc="-9" dirty="0">
                <a:latin typeface="等线"/>
                <a:cs typeface="等线"/>
              </a:rPr>
              <a:t>有</a:t>
            </a:r>
            <a:r>
              <a:rPr sz="882" dirty="0">
                <a:latin typeface="等线"/>
                <a:cs typeface="等线"/>
              </a:rPr>
              <a:t>裨益。</a:t>
            </a:r>
            <a:endParaRPr sz="882">
              <a:latin typeface="等线"/>
              <a:cs typeface="等线"/>
            </a:endParaRPr>
          </a:p>
          <a:p>
            <a:pPr marL="173140">
              <a:spcBef>
                <a:spcPts val="490"/>
              </a:spcBef>
            </a:pPr>
            <a:r>
              <a:rPr sz="882" b="1" dirty="0">
                <a:latin typeface="等线"/>
                <a:cs typeface="等线"/>
              </a:rPr>
              <a:t>结论部分</a:t>
            </a:r>
            <a:endParaRPr sz="882">
              <a:latin typeface="等线"/>
              <a:cs typeface="等线"/>
            </a:endParaRPr>
          </a:p>
          <a:p>
            <a:pPr marL="11206" marR="113185" indent="161934" algn="just">
              <a:lnSpc>
                <a:spcPct val="121800"/>
              </a:lnSpc>
              <a:spcBef>
                <a:spcPts val="265"/>
              </a:spcBef>
            </a:pPr>
            <a:r>
              <a:rPr sz="882" spc="31" dirty="0">
                <a:latin typeface="等线"/>
                <a:cs typeface="等线"/>
              </a:rPr>
              <a:t>结</a:t>
            </a:r>
            <a:r>
              <a:rPr sz="882" spc="26" dirty="0">
                <a:latin typeface="等线"/>
                <a:cs typeface="等线"/>
              </a:rPr>
              <a:t>论</a:t>
            </a:r>
            <a:r>
              <a:rPr sz="882" spc="31" dirty="0">
                <a:latin typeface="等线"/>
                <a:cs typeface="等线"/>
              </a:rPr>
              <a:t>部</a:t>
            </a:r>
            <a:r>
              <a:rPr sz="882" spc="26" dirty="0">
                <a:latin typeface="等线"/>
                <a:cs typeface="等线"/>
              </a:rPr>
              <a:t>分不</a:t>
            </a:r>
            <a:r>
              <a:rPr sz="882" spc="31" dirty="0">
                <a:latin typeface="等线"/>
                <a:cs typeface="等线"/>
              </a:rPr>
              <a:t>只</a:t>
            </a:r>
            <a:r>
              <a:rPr sz="882" spc="26" dirty="0">
                <a:latin typeface="等线"/>
                <a:cs typeface="等线"/>
              </a:rPr>
              <a:t>是</a:t>
            </a:r>
            <a:r>
              <a:rPr sz="882" spc="31" dirty="0">
                <a:latin typeface="等线"/>
                <a:cs typeface="等线"/>
              </a:rPr>
              <a:t>对</a:t>
            </a:r>
            <a:r>
              <a:rPr sz="882" spc="26" dirty="0">
                <a:latin typeface="等线"/>
                <a:cs typeface="等线"/>
              </a:rPr>
              <a:t>实验</a:t>
            </a:r>
            <a:r>
              <a:rPr sz="882" spc="31" dirty="0">
                <a:latin typeface="等线"/>
                <a:cs typeface="等线"/>
              </a:rPr>
              <a:t>结</a:t>
            </a:r>
            <a:r>
              <a:rPr sz="882" spc="26" dirty="0">
                <a:latin typeface="等线"/>
                <a:cs typeface="等线"/>
              </a:rPr>
              <a:t>果</a:t>
            </a:r>
            <a:r>
              <a:rPr sz="882" spc="31" dirty="0">
                <a:latin typeface="等线"/>
                <a:cs typeface="等线"/>
              </a:rPr>
              <a:t>进</a:t>
            </a:r>
            <a:r>
              <a:rPr sz="882" spc="26" dirty="0">
                <a:latin typeface="等线"/>
                <a:cs typeface="等线"/>
              </a:rPr>
              <a:t>行简</a:t>
            </a:r>
            <a:r>
              <a:rPr sz="882" spc="31" dirty="0">
                <a:latin typeface="等线"/>
                <a:cs typeface="等线"/>
              </a:rPr>
              <a:t>单</a:t>
            </a:r>
            <a:r>
              <a:rPr sz="882" spc="26" dirty="0">
                <a:latin typeface="等线"/>
                <a:cs typeface="等线"/>
              </a:rPr>
              <a:t>复</a:t>
            </a:r>
            <a:r>
              <a:rPr sz="882" spc="31" dirty="0">
                <a:latin typeface="等线"/>
                <a:cs typeface="等线"/>
              </a:rPr>
              <a:t>述</a:t>
            </a:r>
            <a:r>
              <a:rPr sz="882" spc="26" dirty="0">
                <a:latin typeface="等线"/>
                <a:cs typeface="等线"/>
              </a:rPr>
              <a:t>。实</a:t>
            </a:r>
            <a:r>
              <a:rPr sz="882" spc="31" dirty="0">
                <a:latin typeface="等线"/>
                <a:cs typeface="等线"/>
              </a:rPr>
              <a:t>际</a:t>
            </a:r>
            <a:r>
              <a:rPr sz="882" spc="26" dirty="0">
                <a:latin typeface="等线"/>
                <a:cs typeface="等线"/>
              </a:rPr>
              <a:t>上， </a:t>
            </a:r>
            <a:r>
              <a:rPr sz="882" spc="4" dirty="0">
                <a:latin typeface="等线"/>
                <a:cs typeface="等线"/>
              </a:rPr>
              <a:t>结论部分的写作应当注意与引言相呼应，并能够与正文的 其他部分形成参照和联系。结论主要讲述以下内容：通过 数据分析，最后可以得到什么重要的结论和启示、主要发 现及其意义和应用，作者的倾向或者推荐，本研究的不足 和未来的研究方向。如果方法或者研究对象等是主要创新 点，在结论中也要提一下。要注意的是，不是以上的所有 内容都要写，要根据文章而定。在这里不需要重复实验的 </a:t>
            </a:r>
            <a:r>
              <a:rPr sz="882" dirty="0">
                <a:latin typeface="等线"/>
                <a:cs typeface="等线"/>
              </a:rPr>
              <a:t>细节，</a:t>
            </a:r>
            <a:r>
              <a:rPr sz="882" spc="-9" dirty="0">
                <a:latin typeface="等线"/>
                <a:cs typeface="等线"/>
              </a:rPr>
              <a:t>注</a:t>
            </a:r>
            <a:r>
              <a:rPr sz="882" dirty="0">
                <a:latin typeface="等线"/>
                <a:cs typeface="等线"/>
              </a:rPr>
              <a:t>意</a:t>
            </a:r>
            <a:r>
              <a:rPr sz="882" spc="-9" dirty="0">
                <a:latin typeface="等线"/>
                <a:cs typeface="等线"/>
              </a:rPr>
              <a:t>在</a:t>
            </a:r>
            <a:r>
              <a:rPr sz="882" dirty="0">
                <a:latin typeface="等线"/>
                <a:cs typeface="等线"/>
              </a:rPr>
              <a:t>英语当</a:t>
            </a:r>
            <a:r>
              <a:rPr sz="882" spc="-9" dirty="0">
                <a:latin typeface="等线"/>
                <a:cs typeface="等线"/>
              </a:rPr>
              <a:t>中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-9" dirty="0">
                <a:latin typeface="等线"/>
                <a:cs typeface="等线"/>
              </a:rPr>
              <a:t>结</a:t>
            </a:r>
            <a:r>
              <a:rPr sz="882" dirty="0">
                <a:latin typeface="等线"/>
                <a:cs typeface="等线"/>
              </a:rPr>
              <a:t>论多用</a:t>
            </a:r>
            <a:r>
              <a:rPr sz="882" spc="-9" dirty="0">
                <a:latin typeface="等线"/>
                <a:cs typeface="等线"/>
              </a:rPr>
              <a:t>现</a:t>
            </a:r>
            <a:r>
              <a:rPr sz="882" dirty="0">
                <a:latin typeface="等线"/>
                <a:cs typeface="等线"/>
              </a:rPr>
              <a:t>在</a:t>
            </a:r>
            <a:r>
              <a:rPr sz="882" spc="-9" dirty="0">
                <a:latin typeface="等线"/>
                <a:cs typeface="等线"/>
              </a:rPr>
              <a:t>完</a:t>
            </a:r>
            <a:r>
              <a:rPr sz="882" dirty="0">
                <a:latin typeface="等线"/>
                <a:cs typeface="等线"/>
              </a:rPr>
              <a:t>成时。</a:t>
            </a:r>
            <a:endParaRPr sz="882">
              <a:latin typeface="等线"/>
              <a:cs typeface="等线"/>
            </a:endParaRPr>
          </a:p>
          <a:p>
            <a:pPr marL="11206" marR="113185" indent="161934" algn="just">
              <a:lnSpc>
                <a:spcPct val="121800"/>
              </a:lnSpc>
              <a:spcBef>
                <a:spcPts val="260"/>
              </a:spcBef>
            </a:pPr>
            <a:r>
              <a:rPr sz="882" spc="31" dirty="0">
                <a:latin typeface="等线"/>
                <a:cs typeface="等线"/>
              </a:rPr>
              <a:t>需</a:t>
            </a:r>
            <a:r>
              <a:rPr sz="882" spc="26" dirty="0">
                <a:latin typeface="等线"/>
                <a:cs typeface="等线"/>
              </a:rPr>
              <a:t>要</a:t>
            </a:r>
            <a:r>
              <a:rPr sz="882" spc="31" dirty="0">
                <a:latin typeface="等线"/>
                <a:cs typeface="等线"/>
              </a:rPr>
              <a:t>指</a:t>
            </a:r>
            <a:r>
              <a:rPr sz="882" spc="26" dirty="0">
                <a:latin typeface="等线"/>
                <a:cs typeface="等线"/>
              </a:rPr>
              <a:t>出的</a:t>
            </a:r>
            <a:r>
              <a:rPr sz="882" spc="31" dirty="0">
                <a:latin typeface="等线"/>
                <a:cs typeface="等线"/>
              </a:rPr>
              <a:t>是</a:t>
            </a:r>
            <a:r>
              <a:rPr sz="882" spc="26" dirty="0">
                <a:latin typeface="等线"/>
                <a:cs typeface="等线"/>
              </a:rPr>
              <a:t>，</a:t>
            </a:r>
            <a:r>
              <a:rPr sz="882" spc="31" dirty="0">
                <a:latin typeface="等线"/>
                <a:cs typeface="等线"/>
              </a:rPr>
              <a:t>写</a:t>
            </a:r>
            <a:r>
              <a:rPr sz="882" spc="26" dirty="0">
                <a:latin typeface="等线"/>
                <a:cs typeface="等线"/>
              </a:rPr>
              <a:t>科技</a:t>
            </a:r>
            <a:r>
              <a:rPr sz="882" spc="31" dirty="0">
                <a:latin typeface="等线"/>
                <a:cs typeface="等线"/>
              </a:rPr>
              <a:t>论</a:t>
            </a:r>
            <a:r>
              <a:rPr sz="882" spc="26" dirty="0">
                <a:latin typeface="等线"/>
                <a:cs typeface="等线"/>
              </a:rPr>
              <a:t>文</a:t>
            </a:r>
            <a:r>
              <a:rPr sz="882" spc="31" dirty="0">
                <a:latin typeface="等线"/>
                <a:cs typeface="等线"/>
              </a:rPr>
              <a:t>和</a:t>
            </a:r>
            <a:r>
              <a:rPr sz="882" spc="26" dirty="0">
                <a:latin typeface="等线"/>
                <a:cs typeface="等线"/>
              </a:rPr>
              <a:t>写学</a:t>
            </a:r>
            <a:r>
              <a:rPr sz="882" spc="31" dirty="0">
                <a:latin typeface="等线"/>
                <a:cs typeface="等线"/>
              </a:rPr>
              <a:t>位</a:t>
            </a:r>
            <a:r>
              <a:rPr sz="882" spc="26" dirty="0">
                <a:latin typeface="等线"/>
                <a:cs typeface="等线"/>
              </a:rPr>
              <a:t>论</a:t>
            </a:r>
            <a:r>
              <a:rPr sz="882" spc="31" dirty="0">
                <a:latin typeface="等线"/>
                <a:cs typeface="等线"/>
              </a:rPr>
              <a:t>文</a:t>
            </a:r>
            <a:r>
              <a:rPr sz="882" spc="26" dirty="0">
                <a:latin typeface="等线"/>
                <a:cs typeface="等线"/>
              </a:rPr>
              <a:t>是有</a:t>
            </a:r>
            <a:r>
              <a:rPr sz="882" spc="31" dirty="0">
                <a:latin typeface="等线"/>
                <a:cs typeface="等线"/>
              </a:rPr>
              <a:t>所</a:t>
            </a:r>
            <a:r>
              <a:rPr sz="882" spc="26" dirty="0">
                <a:latin typeface="等线"/>
                <a:cs typeface="等线"/>
              </a:rPr>
              <a:t>区别 </a:t>
            </a:r>
            <a:r>
              <a:rPr sz="882" spc="4" dirty="0">
                <a:latin typeface="等线"/>
                <a:cs typeface="等线"/>
              </a:rPr>
              <a:t>的。学位论文的结论写作则需包含三个要点：第一是概述 研究工作（包括研究意义），分析研究存在的不足（包括 对研究过程、方法以及结果的反思），并思考应当如何改 进；第二是对重要的结论、主要发现及其意义和应用的概 括和论述，这里面需要注意的是，结论不是实验结果的简 单复述，也应当与引言、正文其他部分相呼应；第三是对 后续研究的建议，这一点则体现出作者对该研究领域发展 趋势的把握程度，及对同行所做的相关工作的调研充分与 </a:t>
            </a:r>
            <a:r>
              <a:rPr sz="882" dirty="0">
                <a:latin typeface="等线"/>
                <a:cs typeface="等线"/>
              </a:rPr>
              <a:t>否。</a:t>
            </a:r>
            <a:endParaRPr sz="882">
              <a:latin typeface="等线"/>
              <a:cs typeface="等线"/>
            </a:endParaRPr>
          </a:p>
          <a:p>
            <a:pPr marL="173140">
              <a:spcBef>
                <a:spcPts val="494"/>
              </a:spcBef>
            </a:pPr>
            <a:r>
              <a:rPr sz="882" b="1" dirty="0">
                <a:latin typeface="等线"/>
                <a:cs typeface="等线"/>
              </a:rPr>
              <a:t>摘要、</a:t>
            </a:r>
            <a:r>
              <a:rPr sz="882" b="1" spc="-9" dirty="0">
                <a:latin typeface="等线"/>
                <a:cs typeface="等线"/>
              </a:rPr>
              <a:t>引</a:t>
            </a:r>
            <a:r>
              <a:rPr sz="882" b="1" dirty="0">
                <a:latin typeface="等线"/>
                <a:cs typeface="等线"/>
              </a:rPr>
              <a:t>言</a:t>
            </a:r>
            <a:r>
              <a:rPr sz="882" b="1" spc="-9" dirty="0">
                <a:latin typeface="等线"/>
                <a:cs typeface="等线"/>
              </a:rPr>
              <a:t>及</a:t>
            </a:r>
            <a:r>
              <a:rPr sz="882" b="1" dirty="0">
                <a:latin typeface="等线"/>
                <a:cs typeface="等线"/>
              </a:rPr>
              <a:t>结论的</a:t>
            </a:r>
            <a:r>
              <a:rPr sz="882" b="1" spc="-9" dirty="0">
                <a:latin typeface="等线"/>
                <a:cs typeface="等线"/>
              </a:rPr>
              <a:t>区</a:t>
            </a:r>
            <a:r>
              <a:rPr sz="882" b="1" dirty="0">
                <a:latin typeface="等线"/>
                <a:cs typeface="等线"/>
              </a:rPr>
              <a:t>别</a:t>
            </a:r>
            <a:endParaRPr sz="882">
              <a:latin typeface="等线"/>
              <a:cs typeface="等线"/>
            </a:endParaRPr>
          </a:p>
          <a:p>
            <a:pPr marL="11206" marR="4483" indent="161934">
              <a:lnSpc>
                <a:spcPct val="121800"/>
              </a:lnSpc>
              <a:spcBef>
                <a:spcPts val="260"/>
              </a:spcBef>
            </a:pPr>
            <a:r>
              <a:rPr sz="882" dirty="0">
                <a:latin typeface="等线"/>
                <a:cs typeface="等线"/>
              </a:rPr>
              <a:t>摘要</a:t>
            </a:r>
            <a:r>
              <a:rPr sz="882" spc="62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A</a:t>
            </a:r>
            <a:r>
              <a:rPr sz="882" spc="-4" dirty="0">
                <a:latin typeface="Times New Roman"/>
                <a:cs typeface="Times New Roman"/>
              </a:rPr>
              <a:t>B</a:t>
            </a:r>
            <a:r>
              <a:rPr sz="882" spc="-9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Times New Roman"/>
                <a:cs typeface="Times New Roman"/>
              </a:rPr>
              <a:t>TR</a:t>
            </a:r>
            <a:r>
              <a:rPr sz="882" dirty="0">
                <a:latin typeface="Times New Roman"/>
                <a:cs typeface="Times New Roman"/>
              </a:rPr>
              <a:t>A</a:t>
            </a:r>
            <a:r>
              <a:rPr sz="882" spc="-4" dirty="0">
                <a:latin typeface="Times New Roman"/>
                <a:cs typeface="Times New Roman"/>
              </a:rPr>
              <a:t>CT</a:t>
            </a:r>
            <a:r>
              <a:rPr sz="882" dirty="0">
                <a:latin typeface="等线"/>
                <a:cs typeface="等线"/>
              </a:rPr>
              <a:t>、</a:t>
            </a:r>
            <a:r>
              <a:rPr sz="882" spc="-9" dirty="0">
                <a:latin typeface="等线"/>
                <a:cs typeface="等线"/>
              </a:rPr>
              <a:t>引</a:t>
            </a:r>
            <a:r>
              <a:rPr sz="882" dirty="0">
                <a:latin typeface="等线"/>
                <a:cs typeface="等线"/>
              </a:rPr>
              <a:t>言</a:t>
            </a:r>
            <a:r>
              <a:rPr sz="882" spc="62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TROD</a:t>
            </a:r>
            <a:r>
              <a:rPr sz="882" dirty="0">
                <a:latin typeface="Times New Roman"/>
                <a:cs typeface="Times New Roman"/>
              </a:rPr>
              <a:t>U</a:t>
            </a:r>
            <a:r>
              <a:rPr sz="882" spc="-4" dirty="0">
                <a:latin typeface="Times New Roman"/>
                <a:cs typeface="Times New Roman"/>
              </a:rPr>
              <a:t>CTIO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26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-9" dirty="0">
                <a:latin typeface="等线"/>
                <a:cs typeface="等线"/>
              </a:rPr>
              <a:t>最</a:t>
            </a:r>
            <a:r>
              <a:rPr sz="882" dirty="0">
                <a:latin typeface="等线"/>
                <a:cs typeface="等线"/>
              </a:rPr>
              <a:t>后</a:t>
            </a:r>
            <a:r>
              <a:rPr sz="882" spc="-9" dirty="0">
                <a:latin typeface="等线"/>
                <a:cs typeface="等线"/>
              </a:rPr>
              <a:t>一段 </a:t>
            </a:r>
            <a:r>
              <a:rPr sz="882" spc="9" dirty="0">
                <a:latin typeface="等线"/>
                <a:cs typeface="等线"/>
              </a:rPr>
              <a:t>和</a:t>
            </a:r>
            <a:r>
              <a:rPr sz="882" spc="13" dirty="0">
                <a:latin typeface="等线"/>
                <a:cs typeface="等线"/>
              </a:rPr>
              <a:t>结</a:t>
            </a:r>
            <a:r>
              <a:rPr sz="882" dirty="0">
                <a:latin typeface="等线"/>
                <a:cs typeface="等线"/>
              </a:rPr>
              <a:t>论 </a:t>
            </a:r>
            <a:r>
              <a:rPr sz="882" spc="-44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CONCL</a:t>
            </a:r>
            <a:r>
              <a:rPr sz="882" dirty="0">
                <a:latin typeface="Times New Roman"/>
                <a:cs typeface="Times New Roman"/>
              </a:rPr>
              <a:t>US</a:t>
            </a:r>
            <a:r>
              <a:rPr sz="882" spc="-4" dirty="0">
                <a:latin typeface="Times New Roman"/>
                <a:cs typeface="Times New Roman"/>
              </a:rPr>
              <a:t>IO</a:t>
            </a:r>
            <a:r>
              <a:rPr sz="882" spc="4" dirty="0">
                <a:latin typeface="Times New Roman"/>
                <a:cs typeface="Times New Roman"/>
              </a:rPr>
              <a:t>N</a:t>
            </a:r>
            <a:r>
              <a:rPr sz="882" spc="9" dirty="0">
                <a:latin typeface="等线"/>
                <a:cs typeface="等线"/>
              </a:rPr>
              <a:t>，三</a:t>
            </a:r>
            <a:r>
              <a:rPr sz="882" spc="13" dirty="0">
                <a:latin typeface="等线"/>
                <a:cs typeface="等线"/>
              </a:rPr>
              <a:t>者</a:t>
            </a:r>
            <a:r>
              <a:rPr sz="882" spc="9" dirty="0">
                <a:latin typeface="等线"/>
                <a:cs typeface="等线"/>
              </a:rPr>
              <a:t>虽内容有所</a:t>
            </a:r>
            <a:r>
              <a:rPr sz="882" spc="13" dirty="0">
                <a:latin typeface="等线"/>
                <a:cs typeface="等线"/>
              </a:rPr>
              <a:t>重</a:t>
            </a:r>
            <a:r>
              <a:rPr sz="882" spc="9" dirty="0">
                <a:latin typeface="等线"/>
                <a:cs typeface="等线"/>
              </a:rPr>
              <a:t>叠，但测</a:t>
            </a:r>
            <a:r>
              <a:rPr sz="882" spc="13" dirty="0">
                <a:latin typeface="等线"/>
                <a:cs typeface="等线"/>
              </a:rPr>
              <a:t>重</a:t>
            </a:r>
            <a:r>
              <a:rPr sz="882" dirty="0">
                <a:latin typeface="等线"/>
                <a:cs typeface="等线"/>
              </a:rPr>
              <a:t>点 </a:t>
            </a:r>
            <a:r>
              <a:rPr sz="882" spc="26" dirty="0">
                <a:latin typeface="等线"/>
                <a:cs typeface="等线"/>
              </a:rPr>
              <a:t>不一样。</a:t>
            </a:r>
            <a:r>
              <a:rPr sz="882" dirty="0">
                <a:latin typeface="Times New Roman"/>
                <a:cs typeface="Times New Roman"/>
              </a:rPr>
              <a:t>A</a:t>
            </a:r>
            <a:r>
              <a:rPr sz="882" spc="-4" dirty="0">
                <a:latin typeface="Times New Roman"/>
                <a:cs typeface="Times New Roman"/>
              </a:rPr>
              <a:t>B</a:t>
            </a:r>
            <a:r>
              <a:rPr sz="882" spc="-9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Times New Roman"/>
                <a:cs typeface="Times New Roman"/>
              </a:rPr>
              <a:t>TR</a:t>
            </a:r>
            <a:r>
              <a:rPr sz="882" dirty="0">
                <a:latin typeface="Times New Roman"/>
                <a:cs typeface="Times New Roman"/>
              </a:rPr>
              <a:t>A</a:t>
            </a:r>
            <a:r>
              <a:rPr sz="882" spc="-4" dirty="0">
                <a:latin typeface="Times New Roman"/>
                <a:cs typeface="Times New Roman"/>
              </a:rPr>
              <a:t>C</a:t>
            </a:r>
            <a:r>
              <a:rPr sz="882" dirty="0">
                <a:latin typeface="Times New Roman"/>
                <a:cs typeface="Times New Roman"/>
              </a:rPr>
              <a:t>T </a:t>
            </a:r>
            <a:r>
              <a:rPr sz="882" spc="-79" dirty="0">
                <a:latin typeface="Times New Roman"/>
                <a:cs typeface="Times New Roman"/>
              </a:rPr>
              <a:t> </a:t>
            </a:r>
            <a:r>
              <a:rPr sz="882" spc="26" dirty="0">
                <a:latin typeface="等线"/>
                <a:cs typeface="等线"/>
              </a:rPr>
              <a:t>简</a:t>
            </a:r>
            <a:r>
              <a:rPr sz="882" spc="18" dirty="0">
                <a:latin typeface="等线"/>
                <a:cs typeface="等线"/>
              </a:rPr>
              <a:t>要</a:t>
            </a:r>
            <a:r>
              <a:rPr sz="882" spc="26" dirty="0">
                <a:latin typeface="等线"/>
                <a:cs typeface="等线"/>
              </a:rPr>
              <a:t>讲述这篇</a:t>
            </a:r>
            <a:r>
              <a:rPr sz="882" spc="18" dirty="0">
                <a:latin typeface="等线"/>
                <a:cs typeface="等线"/>
              </a:rPr>
              <a:t>文</a:t>
            </a:r>
            <a:r>
              <a:rPr sz="882" spc="26" dirty="0">
                <a:latin typeface="等线"/>
                <a:cs typeface="等线"/>
              </a:rPr>
              <a:t>章为什么</a:t>
            </a:r>
            <a:r>
              <a:rPr sz="882" spc="18" dirty="0">
                <a:latin typeface="等线"/>
                <a:cs typeface="等线"/>
              </a:rPr>
              <a:t>要</a:t>
            </a:r>
            <a:r>
              <a:rPr sz="882" spc="26" dirty="0">
                <a:latin typeface="等线"/>
                <a:cs typeface="等线"/>
              </a:rPr>
              <a:t>做这件 </a:t>
            </a:r>
            <a:r>
              <a:rPr sz="882" spc="9" dirty="0">
                <a:latin typeface="等线"/>
                <a:cs typeface="等线"/>
              </a:rPr>
              <a:t>事</a:t>
            </a:r>
            <a:r>
              <a:rPr sz="882" spc="13" dirty="0">
                <a:latin typeface="等线"/>
                <a:cs typeface="等线"/>
              </a:rPr>
              <a:t>，</a:t>
            </a:r>
            <a:r>
              <a:rPr sz="882" spc="9" dirty="0">
                <a:latin typeface="等线"/>
                <a:cs typeface="等线"/>
              </a:rPr>
              <a:t>做了什么事</a:t>
            </a:r>
            <a:r>
              <a:rPr sz="882" spc="13" dirty="0">
                <a:latin typeface="等线"/>
                <a:cs typeface="等线"/>
              </a:rPr>
              <a:t>，</a:t>
            </a:r>
            <a:r>
              <a:rPr sz="882" spc="9" dirty="0">
                <a:latin typeface="等线"/>
                <a:cs typeface="等线"/>
              </a:rPr>
              <a:t>有什么新发</a:t>
            </a:r>
            <a:r>
              <a:rPr sz="882" spc="13" dirty="0">
                <a:latin typeface="等线"/>
                <a:cs typeface="等线"/>
              </a:rPr>
              <a:t>现</a:t>
            </a:r>
            <a:r>
              <a:rPr sz="882" spc="9" dirty="0">
                <a:latin typeface="等线"/>
                <a:cs typeface="等线"/>
              </a:rPr>
              <a:t>？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TRO</a:t>
            </a:r>
            <a:r>
              <a:rPr sz="882" dirty="0">
                <a:latin typeface="Times New Roman"/>
                <a:cs typeface="Times New Roman"/>
              </a:rPr>
              <a:t>DU</a:t>
            </a:r>
            <a:r>
              <a:rPr sz="882" spc="-4" dirty="0">
                <a:latin typeface="Times New Roman"/>
                <a:cs typeface="Times New Roman"/>
              </a:rPr>
              <a:t>C</a:t>
            </a:r>
            <a:r>
              <a:rPr sz="882" spc="-9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I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N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等线"/>
                <a:cs typeface="等线"/>
              </a:rPr>
              <a:t>的最 </a:t>
            </a:r>
            <a:r>
              <a:rPr sz="882" spc="4" dirty="0">
                <a:latin typeface="等线"/>
                <a:cs typeface="等线"/>
              </a:rPr>
              <a:t>后一段则多为承上启下，展示本文的研究目的和亮点所在， </a:t>
            </a:r>
            <a:r>
              <a:rPr sz="882" spc="44" dirty="0">
                <a:latin typeface="等线"/>
                <a:cs typeface="等线"/>
              </a:rPr>
              <a:t>应</a:t>
            </a:r>
            <a:r>
              <a:rPr sz="882" spc="40" dirty="0">
                <a:latin typeface="等线"/>
                <a:cs typeface="等线"/>
              </a:rPr>
              <a:t>多用</a:t>
            </a:r>
            <a:r>
              <a:rPr sz="882" spc="44" dirty="0">
                <a:latin typeface="等线"/>
                <a:cs typeface="等线"/>
              </a:rPr>
              <a:t>事</a:t>
            </a:r>
            <a:r>
              <a:rPr sz="882" spc="40" dirty="0">
                <a:latin typeface="等线"/>
                <a:cs typeface="等线"/>
              </a:rPr>
              <a:t>实</a:t>
            </a:r>
            <a:r>
              <a:rPr sz="882" spc="44" dirty="0">
                <a:latin typeface="等线"/>
                <a:cs typeface="等线"/>
              </a:rPr>
              <a:t>数</a:t>
            </a:r>
            <a:r>
              <a:rPr sz="882" spc="40" dirty="0">
                <a:latin typeface="等线"/>
                <a:cs typeface="等线"/>
              </a:rPr>
              <a:t>据说</a:t>
            </a:r>
            <a:r>
              <a:rPr sz="882" spc="44" dirty="0">
                <a:latin typeface="等线"/>
                <a:cs typeface="等线"/>
              </a:rPr>
              <a:t>话</a:t>
            </a:r>
            <a:r>
              <a:rPr sz="882" spc="40" dirty="0">
                <a:latin typeface="等线"/>
                <a:cs typeface="等线"/>
              </a:rPr>
              <a:t>，</a:t>
            </a:r>
            <a:r>
              <a:rPr sz="882" spc="44" dirty="0">
                <a:latin typeface="等线"/>
                <a:cs typeface="等线"/>
              </a:rPr>
              <a:t>少</a:t>
            </a:r>
            <a:r>
              <a:rPr sz="882" spc="40" dirty="0">
                <a:latin typeface="等线"/>
                <a:cs typeface="等线"/>
              </a:rPr>
              <a:t>加个</a:t>
            </a:r>
            <a:r>
              <a:rPr sz="882" spc="44" dirty="0">
                <a:latin typeface="等线"/>
                <a:cs typeface="等线"/>
              </a:rPr>
              <a:t>人</a:t>
            </a:r>
            <a:r>
              <a:rPr sz="882" spc="40" dirty="0">
                <a:latin typeface="等线"/>
                <a:cs typeface="等线"/>
              </a:rPr>
              <a:t>主</a:t>
            </a:r>
            <a:r>
              <a:rPr sz="882" spc="44" dirty="0">
                <a:latin typeface="等线"/>
                <a:cs typeface="等线"/>
              </a:rPr>
              <a:t>观</a:t>
            </a:r>
            <a:r>
              <a:rPr sz="882" spc="40" dirty="0">
                <a:latin typeface="等线"/>
                <a:cs typeface="等线"/>
              </a:rPr>
              <a:t>臆断</a:t>
            </a:r>
            <a:r>
              <a:rPr sz="882" spc="44" dirty="0">
                <a:latin typeface="等线"/>
                <a:cs typeface="等线"/>
              </a:rPr>
              <a:t>，</a:t>
            </a:r>
            <a:r>
              <a:rPr sz="882" spc="40" dirty="0">
                <a:latin typeface="等线"/>
                <a:cs typeface="等线"/>
              </a:rPr>
              <a:t>篇</a:t>
            </a:r>
            <a:r>
              <a:rPr sz="882" spc="44" dirty="0">
                <a:latin typeface="等线"/>
                <a:cs typeface="等线"/>
              </a:rPr>
              <a:t>幅</a:t>
            </a:r>
            <a:r>
              <a:rPr sz="882" spc="40" dirty="0">
                <a:latin typeface="等线"/>
                <a:cs typeface="等线"/>
              </a:rPr>
              <a:t>需</a:t>
            </a:r>
            <a:r>
              <a:rPr sz="882" spc="44" dirty="0">
                <a:latin typeface="等线"/>
                <a:cs typeface="等线"/>
              </a:rPr>
              <a:t>短</a:t>
            </a:r>
            <a:r>
              <a:rPr sz="882" dirty="0">
                <a:latin typeface="等线"/>
                <a:cs typeface="等线"/>
              </a:rPr>
              <a:t>。 </a:t>
            </a:r>
            <a:r>
              <a:rPr sz="882" spc="-4" dirty="0">
                <a:latin typeface="Times New Roman"/>
                <a:cs typeface="Times New Roman"/>
              </a:rPr>
              <a:t>C</a:t>
            </a:r>
            <a:r>
              <a:rPr sz="882" dirty="0">
                <a:latin typeface="Times New Roman"/>
                <a:cs typeface="Times New Roman"/>
              </a:rPr>
              <a:t>ON</a:t>
            </a:r>
            <a:r>
              <a:rPr sz="882" spc="-4" dirty="0">
                <a:latin typeface="Times New Roman"/>
                <a:cs typeface="Times New Roman"/>
              </a:rPr>
              <a:t>C</a:t>
            </a:r>
            <a:r>
              <a:rPr sz="882" spc="-9" dirty="0">
                <a:latin typeface="Times New Roman"/>
                <a:cs typeface="Times New Roman"/>
              </a:rPr>
              <a:t>L</a:t>
            </a:r>
            <a:r>
              <a:rPr sz="882" dirty="0">
                <a:latin typeface="Times New Roman"/>
                <a:cs typeface="Times New Roman"/>
              </a:rPr>
              <a:t>U</a:t>
            </a:r>
            <a:r>
              <a:rPr sz="882" spc="-9" dirty="0">
                <a:latin typeface="Times New Roman"/>
                <a:cs typeface="Times New Roman"/>
              </a:rPr>
              <a:t>S</a:t>
            </a:r>
            <a:r>
              <a:rPr sz="882" dirty="0">
                <a:latin typeface="Times New Roman"/>
                <a:cs typeface="Times New Roman"/>
              </a:rPr>
              <a:t>I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N </a:t>
            </a:r>
            <a:r>
              <a:rPr sz="882" spc="-106" dirty="0">
                <a:latin typeface="Times New Roman"/>
                <a:cs typeface="Times New Roman"/>
              </a:rPr>
              <a:t> </a:t>
            </a:r>
            <a:r>
              <a:rPr sz="882" spc="18" dirty="0">
                <a:latin typeface="等线"/>
                <a:cs typeface="等线"/>
              </a:rPr>
              <a:t>是</a:t>
            </a:r>
            <a:r>
              <a:rPr sz="882" spc="13" dirty="0">
                <a:latin typeface="等线"/>
                <a:cs typeface="等线"/>
              </a:rPr>
              <a:t>通过数</a:t>
            </a:r>
            <a:r>
              <a:rPr sz="882" spc="18" dirty="0">
                <a:latin typeface="等线"/>
                <a:cs typeface="等线"/>
              </a:rPr>
              <a:t>据</a:t>
            </a:r>
            <a:r>
              <a:rPr sz="882" spc="13" dirty="0">
                <a:latin typeface="等线"/>
                <a:cs typeface="等线"/>
              </a:rPr>
              <a:t>分析</a:t>
            </a:r>
            <a:r>
              <a:rPr sz="882" spc="18" dirty="0">
                <a:latin typeface="等线"/>
                <a:cs typeface="等线"/>
              </a:rPr>
              <a:t>最</a:t>
            </a:r>
            <a:r>
              <a:rPr sz="882" spc="13" dirty="0">
                <a:latin typeface="等线"/>
                <a:cs typeface="等线"/>
              </a:rPr>
              <a:t>后可</a:t>
            </a:r>
            <a:r>
              <a:rPr sz="882" spc="18" dirty="0">
                <a:latin typeface="等线"/>
                <a:cs typeface="等线"/>
              </a:rPr>
              <a:t>以</a:t>
            </a:r>
            <a:r>
              <a:rPr sz="882" spc="13" dirty="0">
                <a:latin typeface="等线"/>
                <a:cs typeface="等线"/>
              </a:rPr>
              <a:t>得到</a:t>
            </a:r>
            <a:r>
              <a:rPr sz="882" spc="18" dirty="0">
                <a:latin typeface="等线"/>
                <a:cs typeface="等线"/>
              </a:rPr>
              <a:t>什</a:t>
            </a:r>
            <a:r>
              <a:rPr sz="882" spc="13" dirty="0">
                <a:latin typeface="等线"/>
                <a:cs typeface="等线"/>
              </a:rPr>
              <a:t>么重</a:t>
            </a:r>
            <a:r>
              <a:rPr sz="882" spc="18" dirty="0">
                <a:latin typeface="等线"/>
                <a:cs typeface="等线"/>
              </a:rPr>
              <a:t>要</a:t>
            </a:r>
            <a:r>
              <a:rPr sz="882" dirty="0">
                <a:latin typeface="等线"/>
                <a:cs typeface="等线"/>
              </a:rPr>
              <a:t>结 </a:t>
            </a:r>
            <a:r>
              <a:rPr sz="882" spc="4" dirty="0">
                <a:latin typeface="等线"/>
                <a:cs typeface="等线"/>
              </a:rPr>
              <a:t>论和启示，不需要再重复实验细节。在英文写作中，摘要 </a:t>
            </a:r>
            <a:r>
              <a:rPr sz="882" dirty="0">
                <a:latin typeface="等线"/>
                <a:cs typeface="等线"/>
              </a:rPr>
              <a:t>常用一</a:t>
            </a:r>
            <a:r>
              <a:rPr sz="882" spc="-9" dirty="0">
                <a:latin typeface="等线"/>
                <a:cs typeface="等线"/>
              </a:rPr>
              <a:t>般</a:t>
            </a:r>
            <a:r>
              <a:rPr sz="882" dirty="0">
                <a:latin typeface="等线"/>
                <a:cs typeface="等线"/>
              </a:rPr>
              <a:t>现</a:t>
            </a:r>
            <a:r>
              <a:rPr sz="882" spc="-9" dirty="0">
                <a:latin typeface="等线"/>
                <a:cs typeface="等线"/>
              </a:rPr>
              <a:t>在</a:t>
            </a:r>
            <a:r>
              <a:rPr sz="882" dirty="0">
                <a:latin typeface="等线"/>
                <a:cs typeface="等线"/>
              </a:rPr>
              <a:t>时态，</a:t>
            </a:r>
            <a:r>
              <a:rPr sz="882" spc="-9" dirty="0">
                <a:latin typeface="等线"/>
                <a:cs typeface="等线"/>
              </a:rPr>
              <a:t>结</a:t>
            </a:r>
            <a:r>
              <a:rPr sz="882" dirty="0">
                <a:latin typeface="等线"/>
                <a:cs typeface="等线"/>
              </a:rPr>
              <a:t>论</a:t>
            </a:r>
            <a:r>
              <a:rPr sz="882" spc="-9" dirty="0">
                <a:latin typeface="等线"/>
                <a:cs typeface="等线"/>
              </a:rPr>
              <a:t>多</a:t>
            </a:r>
            <a:r>
              <a:rPr sz="882" dirty="0">
                <a:latin typeface="等线"/>
                <a:cs typeface="等线"/>
              </a:rPr>
              <a:t>用现在</a:t>
            </a:r>
            <a:r>
              <a:rPr sz="882" spc="-9" dirty="0">
                <a:latin typeface="等线"/>
                <a:cs typeface="等线"/>
              </a:rPr>
              <a:t>完</a:t>
            </a:r>
            <a:r>
              <a:rPr sz="882" dirty="0">
                <a:latin typeface="等线"/>
                <a:cs typeface="等线"/>
              </a:rPr>
              <a:t>成</a:t>
            </a:r>
            <a:r>
              <a:rPr sz="882" spc="-9" dirty="0">
                <a:latin typeface="等线"/>
                <a:cs typeface="等线"/>
              </a:rPr>
              <a:t>时</a:t>
            </a:r>
            <a:r>
              <a:rPr sz="882" dirty="0">
                <a:latin typeface="等线"/>
                <a:cs typeface="等线"/>
              </a:rPr>
              <a:t>。</a:t>
            </a:r>
            <a:endParaRPr sz="882">
              <a:latin typeface="等线"/>
              <a:cs typeface="等线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74741" y="2914312"/>
            <a:ext cx="135743" cy="16304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dirty="0">
                <a:latin typeface="Times New Roman"/>
                <a:cs typeface="Times New Roman"/>
              </a:rPr>
              <a:t>2</a:t>
            </a:r>
            <a:r>
              <a:rPr sz="882" b="1" spc="-4" dirty="0">
                <a:latin typeface="Times New Roman"/>
                <a:cs typeface="Times New Roman"/>
              </a:rPr>
              <a:t>.</a:t>
            </a:r>
            <a:r>
              <a:rPr sz="882" b="1" dirty="0">
                <a:latin typeface="Times New Roman"/>
                <a:cs typeface="Times New Roman"/>
              </a:rPr>
              <a:t>4</a:t>
            </a:r>
            <a:endParaRPr sz="882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77802" y="2281878"/>
            <a:ext cx="135743" cy="47176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dirty="0">
                <a:latin typeface="等线"/>
                <a:cs typeface="等线"/>
              </a:rPr>
              <a:t>写作次序</a:t>
            </a:r>
            <a:endParaRPr sz="882">
              <a:latin typeface="等线"/>
              <a:cs typeface="等线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75689" y="388417"/>
            <a:ext cx="828112" cy="285077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indent="161934" algn="just">
              <a:lnSpc>
                <a:spcPct val="122100"/>
              </a:lnSpc>
            </a:pPr>
            <a:r>
              <a:rPr sz="882" spc="31" dirty="0">
                <a:latin typeface="等线"/>
                <a:cs typeface="等线"/>
              </a:rPr>
              <a:t>首</a:t>
            </a:r>
            <a:r>
              <a:rPr sz="882" spc="26" dirty="0">
                <a:latin typeface="等线"/>
                <a:cs typeface="等线"/>
              </a:rPr>
              <a:t>先</a:t>
            </a:r>
            <a:r>
              <a:rPr sz="882" spc="31" dirty="0">
                <a:latin typeface="等线"/>
                <a:cs typeface="等线"/>
              </a:rPr>
              <a:t>需</a:t>
            </a:r>
            <a:r>
              <a:rPr sz="882" spc="26" dirty="0">
                <a:latin typeface="等线"/>
                <a:cs typeface="等线"/>
              </a:rPr>
              <a:t>有一</a:t>
            </a:r>
            <a:r>
              <a:rPr sz="882" spc="31" dirty="0">
                <a:latin typeface="等线"/>
                <a:cs typeface="等线"/>
              </a:rPr>
              <a:t>个</a:t>
            </a:r>
            <a:r>
              <a:rPr sz="882" spc="26" dirty="0">
                <a:latin typeface="等线"/>
                <a:cs typeface="等线"/>
              </a:rPr>
              <a:t>初</a:t>
            </a:r>
            <a:r>
              <a:rPr sz="882" spc="31" dirty="0">
                <a:latin typeface="等线"/>
                <a:cs typeface="等线"/>
              </a:rPr>
              <a:t>步</a:t>
            </a:r>
            <a:r>
              <a:rPr sz="882" spc="26" dirty="0">
                <a:latin typeface="等线"/>
                <a:cs typeface="等线"/>
              </a:rPr>
              <a:t>的大</a:t>
            </a:r>
            <a:r>
              <a:rPr sz="882" spc="31" dirty="0">
                <a:latin typeface="等线"/>
                <a:cs typeface="等线"/>
              </a:rPr>
              <a:t>纲</a:t>
            </a:r>
            <a:r>
              <a:rPr sz="882" spc="26" dirty="0">
                <a:latin typeface="等线"/>
                <a:cs typeface="等线"/>
              </a:rPr>
              <a:t>，</a:t>
            </a:r>
            <a:r>
              <a:rPr sz="882" spc="31" dirty="0">
                <a:latin typeface="等线"/>
                <a:cs typeface="等线"/>
              </a:rPr>
              <a:t>科</a:t>
            </a:r>
            <a:r>
              <a:rPr sz="882" spc="26" dirty="0">
                <a:latin typeface="等线"/>
                <a:cs typeface="等线"/>
              </a:rPr>
              <a:t>技论</a:t>
            </a:r>
            <a:r>
              <a:rPr sz="882" spc="31" dirty="0">
                <a:latin typeface="等线"/>
                <a:cs typeface="等线"/>
              </a:rPr>
              <a:t>文</a:t>
            </a:r>
            <a:r>
              <a:rPr sz="882" spc="26" dirty="0">
                <a:latin typeface="等线"/>
                <a:cs typeface="等线"/>
              </a:rPr>
              <a:t>的</a:t>
            </a:r>
            <a:r>
              <a:rPr sz="882" spc="31" dirty="0">
                <a:latin typeface="等线"/>
                <a:cs typeface="等线"/>
              </a:rPr>
              <a:t>大</a:t>
            </a:r>
            <a:r>
              <a:rPr sz="882" spc="26" dirty="0">
                <a:latin typeface="等线"/>
                <a:cs typeface="等线"/>
              </a:rPr>
              <a:t>纲即</a:t>
            </a:r>
            <a:r>
              <a:rPr sz="882" spc="31" dirty="0">
                <a:latin typeface="等线"/>
                <a:cs typeface="等线"/>
              </a:rPr>
              <a:t>是</a:t>
            </a:r>
            <a:r>
              <a:rPr sz="882" spc="26" dirty="0">
                <a:latin typeface="等线"/>
                <a:cs typeface="等线"/>
              </a:rPr>
              <a:t>上文 </a:t>
            </a:r>
            <a:r>
              <a:rPr sz="882" spc="13" dirty="0">
                <a:latin typeface="等线"/>
                <a:cs typeface="等线"/>
              </a:rPr>
              <a:t>中科技论文</a:t>
            </a:r>
            <a:r>
              <a:rPr sz="882" spc="9" dirty="0">
                <a:latin typeface="等线"/>
                <a:cs typeface="等线"/>
              </a:rPr>
              <a:t>的</a:t>
            </a:r>
            <a:r>
              <a:rPr sz="882" spc="13" dirty="0">
                <a:latin typeface="等线"/>
                <a:cs typeface="等线"/>
              </a:rPr>
              <a:t>结构，它形</a:t>
            </a:r>
            <a:r>
              <a:rPr sz="882" spc="9" dirty="0">
                <a:latin typeface="等线"/>
                <a:cs typeface="等线"/>
              </a:rPr>
              <a:t>式</a:t>
            </a:r>
            <a:r>
              <a:rPr sz="882" spc="13" dirty="0">
                <a:latin typeface="等线"/>
                <a:cs typeface="等线"/>
              </a:rPr>
              <a:t>上类似于“八股文”，格式较为 </a:t>
            </a:r>
            <a:r>
              <a:rPr sz="882" spc="4" dirty="0">
                <a:latin typeface="等线"/>
                <a:cs typeface="等线"/>
              </a:rPr>
              <a:t>固定。这里的大纲指的是写作内容方面，需根据具体的情 况，将要写</a:t>
            </a:r>
            <a:r>
              <a:rPr sz="882" spc="9" dirty="0">
                <a:latin typeface="等线"/>
                <a:cs typeface="等线"/>
              </a:rPr>
              <a:t>的</a:t>
            </a:r>
            <a:r>
              <a:rPr sz="882" spc="4" dirty="0">
                <a:latin typeface="等线"/>
                <a:cs typeface="等线"/>
              </a:rPr>
              <a:t>内容梳理成</a:t>
            </a:r>
            <a:r>
              <a:rPr sz="882" spc="9" dirty="0">
                <a:latin typeface="等线"/>
                <a:cs typeface="等线"/>
              </a:rPr>
              <a:t>一</a:t>
            </a:r>
            <a:r>
              <a:rPr sz="882" spc="4" dirty="0">
                <a:latin typeface="等线"/>
                <a:cs typeface="等线"/>
              </a:rPr>
              <a:t>个合适的逻</a:t>
            </a:r>
            <a:r>
              <a:rPr sz="882" spc="9" dirty="0">
                <a:latin typeface="等线"/>
                <a:cs typeface="等线"/>
              </a:rPr>
              <a:t>辑</a:t>
            </a:r>
            <a:r>
              <a:rPr sz="882" spc="4" dirty="0">
                <a:latin typeface="等线"/>
                <a:cs typeface="等线"/>
              </a:rPr>
              <a:t>关系。如</a:t>
            </a:r>
            <a:r>
              <a:rPr sz="882" spc="9" dirty="0">
                <a:latin typeface="等线"/>
                <a:cs typeface="等线"/>
              </a:rPr>
              <a:t>上</a:t>
            </a:r>
            <a:r>
              <a:rPr sz="882" dirty="0">
                <a:latin typeface="等线"/>
                <a:cs typeface="等线"/>
              </a:rPr>
              <a:t>图 </a:t>
            </a:r>
            <a:r>
              <a:rPr sz="882" spc="-44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2</a:t>
            </a:r>
            <a:endParaRPr sz="882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47267" y="269109"/>
            <a:ext cx="8336988" cy="63199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134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0816" y="279209"/>
            <a:ext cx="1677767" cy="336008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新教育</a:t>
            </a:r>
            <a:r>
              <a:rPr sz="882" spc="-9" dirty="0">
                <a:solidFill>
                  <a:srgbClr val="0070C0"/>
                </a:solidFill>
                <a:latin typeface="等线"/>
                <a:cs typeface="等线"/>
              </a:rPr>
              <a:t>时</a:t>
            </a:r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代</a:t>
            </a:r>
            <a:endParaRPr sz="882">
              <a:latin typeface="等线"/>
              <a:cs typeface="等线"/>
            </a:endParaRPr>
          </a:p>
          <a:p>
            <a:pPr marL="411838" marR="4483">
              <a:lnSpc>
                <a:spcPct val="121800"/>
              </a:lnSpc>
              <a:spcBef>
                <a:spcPts val="265"/>
              </a:spcBef>
            </a:pPr>
            <a:r>
              <a:rPr sz="882" spc="4" dirty="0">
                <a:latin typeface="等线"/>
                <a:cs typeface="等线"/>
              </a:rPr>
              <a:t>成勤于写作的习惯，定期的、以规范系统的写作方式对工 作做阶段性总结。按照规范的勤于写作和总结不仅对于论 文的工作进度及其研究方向的把握很有裨益，对于最后大 论文的写作也很有帮助，只需要将现有的整段内容填在大 论文的相关处，然后进行相关的调整，从而使各部分连贯， </a:t>
            </a:r>
            <a:r>
              <a:rPr sz="882" dirty="0">
                <a:latin typeface="等线"/>
                <a:cs typeface="等线"/>
              </a:rPr>
              <a:t>成为完</a:t>
            </a:r>
            <a:r>
              <a:rPr sz="882" spc="-9" dirty="0">
                <a:latin typeface="等线"/>
                <a:cs typeface="等线"/>
              </a:rPr>
              <a:t>整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-9" dirty="0">
                <a:latin typeface="等线"/>
                <a:cs typeface="等线"/>
              </a:rPr>
              <a:t>章</a:t>
            </a:r>
            <a:r>
              <a:rPr sz="882" dirty="0">
                <a:latin typeface="等线"/>
                <a:cs typeface="等线"/>
              </a:rPr>
              <a:t>节。</a:t>
            </a:r>
            <a:endParaRPr sz="882">
              <a:latin typeface="等线"/>
              <a:cs typeface="等线"/>
            </a:endParaRPr>
          </a:p>
          <a:p>
            <a:pPr marL="601788">
              <a:spcBef>
                <a:spcPts val="534"/>
              </a:spcBef>
            </a:pPr>
            <a:r>
              <a:rPr sz="882" b="1" spc="4" dirty="0">
                <a:latin typeface="宋体"/>
                <a:cs typeface="宋体"/>
              </a:rPr>
              <a:t>写</a:t>
            </a:r>
            <a:r>
              <a:rPr sz="882" b="1" dirty="0">
                <a:latin typeface="宋体"/>
                <a:cs typeface="宋体"/>
              </a:rPr>
              <a:t>作的</a:t>
            </a:r>
            <a:r>
              <a:rPr sz="882" b="1" spc="4" dirty="0">
                <a:latin typeface="宋体"/>
                <a:cs typeface="宋体"/>
              </a:rPr>
              <a:t>压</a:t>
            </a:r>
            <a:r>
              <a:rPr sz="882" b="1" dirty="0">
                <a:latin typeface="宋体"/>
                <a:cs typeface="宋体"/>
              </a:rPr>
              <a:t>力＆</a:t>
            </a:r>
            <a:r>
              <a:rPr sz="882" b="1" spc="4" dirty="0">
                <a:latin typeface="宋体"/>
                <a:cs typeface="宋体"/>
              </a:rPr>
              <a:t>分</a:t>
            </a:r>
            <a:r>
              <a:rPr sz="882" b="1" dirty="0">
                <a:latin typeface="宋体"/>
                <a:cs typeface="宋体"/>
              </a:rPr>
              <a:t>段写法</a:t>
            </a:r>
            <a:endParaRPr sz="882">
              <a:latin typeface="宋体"/>
              <a:cs typeface="宋体"/>
            </a:endParaRPr>
          </a:p>
          <a:p>
            <a:pPr marL="411838" indent="161934">
              <a:spcBef>
                <a:spcPts val="137"/>
              </a:spcBef>
            </a:pPr>
            <a:r>
              <a:rPr sz="882" spc="31" dirty="0">
                <a:latin typeface="等线"/>
                <a:cs typeface="等线"/>
              </a:rPr>
              <a:t>部</a:t>
            </a:r>
            <a:r>
              <a:rPr sz="882" spc="26" dirty="0">
                <a:latin typeface="等线"/>
                <a:cs typeface="等线"/>
              </a:rPr>
              <a:t>分</a:t>
            </a:r>
            <a:r>
              <a:rPr sz="882" spc="31" dirty="0">
                <a:latin typeface="等线"/>
                <a:cs typeface="等线"/>
              </a:rPr>
              <a:t>同</a:t>
            </a:r>
            <a:r>
              <a:rPr sz="882" spc="26" dirty="0">
                <a:latin typeface="等线"/>
                <a:cs typeface="等线"/>
              </a:rPr>
              <a:t>学在</a:t>
            </a:r>
            <a:r>
              <a:rPr sz="882" spc="31" dirty="0">
                <a:latin typeface="等线"/>
                <a:cs typeface="等线"/>
              </a:rPr>
              <a:t>面</a:t>
            </a:r>
            <a:r>
              <a:rPr sz="882" spc="26" dirty="0">
                <a:latin typeface="等线"/>
                <a:cs typeface="等线"/>
              </a:rPr>
              <a:t>对</a:t>
            </a:r>
            <a:r>
              <a:rPr sz="882" spc="31" dirty="0">
                <a:latin typeface="等线"/>
                <a:cs typeface="等线"/>
              </a:rPr>
              <a:t>科</a:t>
            </a:r>
            <a:r>
              <a:rPr sz="882" spc="26" dirty="0">
                <a:latin typeface="等线"/>
                <a:cs typeface="等线"/>
              </a:rPr>
              <a:t>技论</a:t>
            </a:r>
            <a:r>
              <a:rPr sz="882" spc="31" dirty="0">
                <a:latin typeface="等线"/>
                <a:cs typeface="等线"/>
              </a:rPr>
              <a:t>文</a:t>
            </a:r>
            <a:r>
              <a:rPr sz="882" spc="26" dirty="0">
                <a:latin typeface="等线"/>
                <a:cs typeface="等线"/>
              </a:rPr>
              <a:t>写</a:t>
            </a:r>
            <a:r>
              <a:rPr sz="882" spc="31" dirty="0">
                <a:latin typeface="等线"/>
                <a:cs typeface="等线"/>
              </a:rPr>
              <a:t>作</a:t>
            </a:r>
            <a:r>
              <a:rPr sz="882" spc="26" dirty="0">
                <a:latin typeface="等线"/>
                <a:cs typeface="等线"/>
              </a:rPr>
              <a:t>时可</a:t>
            </a:r>
            <a:r>
              <a:rPr sz="882" spc="31" dirty="0">
                <a:latin typeface="等线"/>
                <a:cs typeface="等线"/>
              </a:rPr>
              <a:t>能</a:t>
            </a:r>
            <a:r>
              <a:rPr sz="882" spc="26" dirty="0">
                <a:latin typeface="等线"/>
                <a:cs typeface="等线"/>
              </a:rPr>
              <a:t>会</a:t>
            </a:r>
            <a:r>
              <a:rPr sz="882" spc="31" dirty="0">
                <a:latin typeface="等线"/>
                <a:cs typeface="等线"/>
              </a:rPr>
              <a:t>有</a:t>
            </a:r>
            <a:r>
              <a:rPr sz="882" spc="26" dirty="0">
                <a:latin typeface="等线"/>
                <a:cs typeface="等线"/>
              </a:rPr>
              <a:t>种恐</a:t>
            </a:r>
            <a:r>
              <a:rPr sz="882" spc="31" dirty="0">
                <a:latin typeface="等线"/>
                <a:cs typeface="等线"/>
              </a:rPr>
              <a:t>惧</a:t>
            </a:r>
            <a:r>
              <a:rPr sz="882" spc="26" dirty="0">
                <a:latin typeface="等线"/>
                <a:cs typeface="等线"/>
              </a:rPr>
              <a:t>症，</a:t>
            </a:r>
            <a:endParaRPr sz="882">
              <a:latin typeface="等线"/>
              <a:cs typeface="等线"/>
            </a:endParaRPr>
          </a:p>
          <a:p>
            <a:pPr marL="411838">
              <a:spcBef>
                <a:spcPts val="224"/>
              </a:spcBef>
            </a:pPr>
            <a:r>
              <a:rPr sz="882" spc="4" dirty="0">
                <a:latin typeface="等线"/>
                <a:cs typeface="等线"/>
              </a:rPr>
              <a:t>一想到需写出这么多字、这么多内容，往往会产生心理压</a:t>
            </a:r>
            <a:endParaRPr sz="882">
              <a:latin typeface="等线"/>
              <a:cs typeface="等线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02094" y="3279288"/>
            <a:ext cx="135743" cy="13671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latin typeface="Calibri Light"/>
                <a:cs typeface="Calibri Light"/>
              </a:rPr>
              <a:t>10</a:t>
            </a:r>
            <a:endParaRPr sz="882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88433" y="3618102"/>
            <a:ext cx="1520609" cy="28479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algn="just">
              <a:lnSpc>
                <a:spcPct val="121700"/>
              </a:lnSpc>
            </a:pPr>
            <a:r>
              <a:rPr sz="882" spc="13" dirty="0">
                <a:latin typeface="等线"/>
                <a:cs typeface="等线"/>
              </a:rPr>
              <a:t>所示，便是“如何写”大纲的一个例子</a:t>
            </a:r>
            <a:r>
              <a:rPr sz="882" spc="9" dirty="0">
                <a:latin typeface="等线"/>
                <a:cs typeface="等线"/>
              </a:rPr>
              <a:t>。</a:t>
            </a:r>
            <a:r>
              <a:rPr sz="882" spc="13" dirty="0">
                <a:latin typeface="等线"/>
                <a:cs typeface="等线"/>
              </a:rPr>
              <a:t>写作开始时</a:t>
            </a:r>
            <a:r>
              <a:rPr sz="882" spc="9" dirty="0">
                <a:latin typeface="等线"/>
                <a:cs typeface="等线"/>
              </a:rPr>
              <a:t>，</a:t>
            </a:r>
            <a:r>
              <a:rPr sz="882" spc="13" dirty="0">
                <a:latin typeface="等线"/>
                <a:cs typeface="等线"/>
              </a:rPr>
              <a:t>需草 </a:t>
            </a:r>
            <a:r>
              <a:rPr sz="882" spc="4" dirty="0">
                <a:latin typeface="等线"/>
                <a:cs typeface="等线"/>
              </a:rPr>
              <a:t>拟勾画出一个大纲，然后按照次序去写，这样才不会造成 结构上的混乱。文章写成后，大纲可能会有一些调整，需 要理顺各个部分的逻辑关系，做一些细致的微调。这是一 个思考的过程，需精选手头已有的资料，以及未来要收集 的资料（下面描述的灰色方块的方法），仔细揣摩，严谨 </a:t>
            </a:r>
            <a:r>
              <a:rPr sz="882" dirty="0">
                <a:latin typeface="等线"/>
                <a:cs typeface="等线"/>
              </a:rPr>
              <a:t>的衔接</a:t>
            </a:r>
            <a:r>
              <a:rPr sz="882" spc="-9" dirty="0">
                <a:latin typeface="等线"/>
                <a:cs typeface="等线"/>
              </a:rPr>
              <a:t>各</a:t>
            </a:r>
            <a:r>
              <a:rPr sz="882" dirty="0">
                <a:latin typeface="等线"/>
                <a:cs typeface="等线"/>
              </a:rPr>
              <a:t>个</a:t>
            </a:r>
            <a:r>
              <a:rPr sz="882" spc="-9" dirty="0">
                <a:latin typeface="等线"/>
                <a:cs typeface="等线"/>
              </a:rPr>
              <a:t>部</a:t>
            </a:r>
            <a:r>
              <a:rPr sz="882" dirty="0">
                <a:latin typeface="等线"/>
                <a:cs typeface="等线"/>
              </a:rPr>
              <a:t>分的内</a:t>
            </a:r>
            <a:r>
              <a:rPr sz="882" spc="-9" dirty="0">
                <a:latin typeface="等线"/>
                <a:cs typeface="等线"/>
              </a:rPr>
              <a:t>容</a:t>
            </a:r>
            <a:r>
              <a:rPr sz="882" dirty="0">
                <a:latin typeface="等线"/>
                <a:cs typeface="等线"/>
              </a:rPr>
              <a:t>。</a:t>
            </a:r>
            <a:endParaRPr sz="882">
              <a:latin typeface="等线"/>
              <a:cs typeface="等线"/>
            </a:endParaRPr>
          </a:p>
          <a:p>
            <a:pPr marL="173140">
              <a:spcBef>
                <a:spcPts val="494"/>
              </a:spcBef>
            </a:pPr>
            <a:r>
              <a:rPr sz="882" dirty="0">
                <a:latin typeface="等线"/>
                <a:cs typeface="等线"/>
              </a:rPr>
              <a:t>在写作的次序上，虽然一篇论文的顺序是①</a:t>
            </a:r>
            <a:r>
              <a:rPr sz="882" dirty="0">
                <a:latin typeface="Times New Roman"/>
                <a:cs typeface="Times New Roman"/>
              </a:rPr>
              <a:t>A</a:t>
            </a:r>
            <a:r>
              <a:rPr sz="882" spc="-4" dirty="0">
                <a:latin typeface="Times New Roman"/>
                <a:cs typeface="Times New Roman"/>
              </a:rPr>
              <a:t>b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act</a:t>
            </a:r>
            <a:r>
              <a:rPr sz="882" dirty="0">
                <a:latin typeface="Times New Roman"/>
                <a:cs typeface="Times New Roman"/>
              </a:rPr>
              <a:t>-</a:t>
            </a:r>
            <a:r>
              <a:rPr sz="882" dirty="0">
                <a:latin typeface="等线"/>
                <a:cs typeface="等线"/>
              </a:rPr>
              <a:t>②</a:t>
            </a:r>
            <a:endParaRPr sz="882">
              <a:latin typeface="等线"/>
              <a:cs typeface="等线"/>
            </a:endParaRPr>
          </a:p>
          <a:p>
            <a:pPr marL="11206" algn="just">
              <a:spcBef>
                <a:spcPts val="229"/>
              </a:spcBef>
            </a:pPr>
            <a:r>
              <a:rPr sz="882" dirty="0">
                <a:latin typeface="Times New Roman"/>
                <a:cs typeface="Times New Roman"/>
              </a:rPr>
              <a:t>In</a:t>
            </a:r>
            <a:r>
              <a:rPr sz="882" spc="-4" dirty="0">
                <a:latin typeface="Times New Roman"/>
                <a:cs typeface="Times New Roman"/>
              </a:rPr>
              <a:t>tro</a:t>
            </a:r>
            <a:r>
              <a:rPr sz="882" dirty="0">
                <a:latin typeface="Times New Roman"/>
                <a:cs typeface="Times New Roman"/>
              </a:rPr>
              <a:t>du</a:t>
            </a:r>
            <a:r>
              <a:rPr sz="882" spc="-4" dirty="0">
                <a:latin typeface="Times New Roman"/>
                <a:cs typeface="Times New Roman"/>
              </a:rPr>
              <a:t>ction</a:t>
            </a:r>
            <a:r>
              <a:rPr sz="882" dirty="0">
                <a:latin typeface="Times New Roman"/>
                <a:cs typeface="Times New Roman"/>
              </a:rPr>
              <a:t>-</a:t>
            </a:r>
            <a:r>
              <a:rPr sz="882" spc="40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③</a:t>
            </a:r>
            <a:r>
              <a:rPr sz="882" spc="22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Ex</a:t>
            </a:r>
            <a:r>
              <a:rPr sz="882" dirty="0">
                <a:latin typeface="Times New Roman"/>
                <a:cs typeface="Times New Roman"/>
              </a:rPr>
              <a:t>p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-</a:t>
            </a:r>
            <a:r>
              <a:rPr sz="882" spc="4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④</a:t>
            </a:r>
            <a:r>
              <a:rPr sz="882" spc="22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Re</a:t>
            </a:r>
            <a:r>
              <a:rPr sz="882" spc="-9" dirty="0">
                <a:latin typeface="Times New Roman"/>
                <a:cs typeface="Times New Roman"/>
              </a:rPr>
              <a:t>s</a:t>
            </a:r>
            <a:r>
              <a:rPr sz="882" dirty="0">
                <a:latin typeface="Times New Roman"/>
                <a:cs typeface="Times New Roman"/>
              </a:rPr>
              <a:t>u</a:t>
            </a:r>
            <a:r>
              <a:rPr sz="882" spc="-4" dirty="0">
                <a:latin typeface="Times New Roman"/>
                <a:cs typeface="Times New Roman"/>
              </a:rPr>
              <a:t>lt</a:t>
            </a:r>
            <a:r>
              <a:rPr sz="882" dirty="0">
                <a:latin typeface="Times New Roman"/>
                <a:cs typeface="Times New Roman"/>
              </a:rPr>
              <a:t>s  </a:t>
            </a:r>
            <a:r>
              <a:rPr sz="882" spc="-79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&amp;  </a:t>
            </a:r>
            <a:r>
              <a:rPr sz="882" spc="-79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Times New Roman"/>
                <a:cs typeface="Times New Roman"/>
              </a:rPr>
              <a:t>cu</a:t>
            </a:r>
            <a:r>
              <a:rPr sz="882" dirty="0">
                <a:latin typeface="Times New Roman"/>
                <a:cs typeface="Times New Roman"/>
              </a:rPr>
              <a:t>ss</a:t>
            </a:r>
            <a:r>
              <a:rPr sz="882" spc="-4" dirty="0">
                <a:latin typeface="Times New Roman"/>
                <a:cs typeface="Times New Roman"/>
              </a:rPr>
              <a:t>io</a:t>
            </a:r>
            <a:r>
              <a:rPr sz="882" dirty="0">
                <a:latin typeface="Times New Roman"/>
                <a:cs typeface="Times New Roman"/>
              </a:rPr>
              <a:t>n  </a:t>
            </a:r>
            <a:r>
              <a:rPr sz="882" spc="-8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-</a:t>
            </a:r>
            <a:r>
              <a:rPr sz="882" spc="4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⑤</a:t>
            </a:r>
            <a:endParaRPr sz="882">
              <a:latin typeface="等线"/>
              <a:cs typeface="等线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92659" y="3504191"/>
            <a:ext cx="1656223" cy="29622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>
              <a:lnSpc>
                <a:spcPct val="121800"/>
              </a:lnSpc>
            </a:pPr>
            <a:r>
              <a:rPr sz="882" spc="-4" dirty="0">
                <a:latin typeface="Times New Roman"/>
                <a:cs typeface="Times New Roman"/>
              </a:rPr>
              <a:t>C</a:t>
            </a:r>
            <a:r>
              <a:rPr sz="882" dirty="0">
                <a:latin typeface="Times New Roman"/>
                <a:cs typeface="Times New Roman"/>
              </a:rPr>
              <a:t>on</a:t>
            </a:r>
            <a:r>
              <a:rPr sz="882" spc="-4" dirty="0">
                <a:latin typeface="Times New Roman"/>
                <a:cs typeface="Times New Roman"/>
              </a:rPr>
              <a:t>c</a:t>
            </a:r>
            <a:r>
              <a:rPr sz="882" spc="-9" dirty="0">
                <a:latin typeface="Times New Roman"/>
                <a:cs typeface="Times New Roman"/>
              </a:rPr>
              <a:t>l</a:t>
            </a:r>
            <a:r>
              <a:rPr sz="882" dirty="0">
                <a:latin typeface="Times New Roman"/>
                <a:cs typeface="Times New Roman"/>
              </a:rPr>
              <a:t>us</a:t>
            </a:r>
            <a:r>
              <a:rPr sz="882" spc="-4" dirty="0">
                <a:latin typeface="Times New Roman"/>
                <a:cs typeface="Times New Roman"/>
              </a:rPr>
              <a:t>io</a:t>
            </a:r>
            <a:r>
              <a:rPr sz="882" dirty="0">
                <a:latin typeface="Times New Roman"/>
                <a:cs typeface="Times New Roman"/>
              </a:rPr>
              <a:t>ns </a:t>
            </a:r>
            <a:r>
              <a:rPr sz="882" spc="-88" dirty="0">
                <a:latin typeface="Times New Roman"/>
                <a:cs typeface="Times New Roman"/>
              </a:rPr>
              <a:t> </a:t>
            </a:r>
            <a:r>
              <a:rPr sz="882" spc="18" dirty="0">
                <a:latin typeface="等线"/>
                <a:cs typeface="等线"/>
              </a:rPr>
              <a:t>或者①</a:t>
            </a:r>
            <a:r>
              <a:rPr sz="882" spc="18" dirty="0">
                <a:latin typeface="Times New Roman"/>
                <a:cs typeface="Times New Roman"/>
              </a:rPr>
              <a:t>-</a:t>
            </a:r>
            <a:r>
              <a:rPr sz="882" spc="18" dirty="0">
                <a:latin typeface="等线"/>
                <a:cs typeface="等线"/>
              </a:rPr>
              <a:t>②</a:t>
            </a:r>
            <a:r>
              <a:rPr sz="882" spc="9" dirty="0">
                <a:latin typeface="Times New Roman"/>
                <a:cs typeface="Times New Roman"/>
              </a:rPr>
              <a:t>-</a:t>
            </a:r>
            <a:r>
              <a:rPr sz="882" spc="13" dirty="0">
                <a:latin typeface="等线"/>
                <a:cs typeface="等线"/>
              </a:rPr>
              <a:t>④</a:t>
            </a:r>
            <a:r>
              <a:rPr sz="882" spc="18" dirty="0">
                <a:latin typeface="Times New Roman"/>
                <a:cs typeface="Times New Roman"/>
              </a:rPr>
              <a:t>-</a:t>
            </a:r>
            <a:r>
              <a:rPr sz="882" spc="18" dirty="0">
                <a:latin typeface="等线"/>
                <a:cs typeface="等线"/>
              </a:rPr>
              <a:t>③</a:t>
            </a:r>
            <a:r>
              <a:rPr sz="882" spc="18" dirty="0">
                <a:latin typeface="Times New Roman"/>
                <a:cs typeface="Times New Roman"/>
              </a:rPr>
              <a:t>-</a:t>
            </a:r>
            <a:r>
              <a:rPr sz="882" spc="18" dirty="0">
                <a:latin typeface="等线"/>
                <a:cs typeface="等线"/>
              </a:rPr>
              <a:t>⑤，</a:t>
            </a:r>
            <a:r>
              <a:rPr sz="882" spc="13" dirty="0">
                <a:latin typeface="等线"/>
                <a:cs typeface="等线"/>
              </a:rPr>
              <a:t>但实</a:t>
            </a:r>
            <a:r>
              <a:rPr sz="882" spc="18" dirty="0">
                <a:latin typeface="等线"/>
                <a:cs typeface="等线"/>
              </a:rPr>
              <a:t>际操作</a:t>
            </a:r>
            <a:r>
              <a:rPr sz="882" spc="13" dirty="0">
                <a:latin typeface="等线"/>
                <a:cs typeface="等线"/>
              </a:rPr>
              <a:t>时应</a:t>
            </a:r>
            <a:r>
              <a:rPr sz="882" spc="18" dirty="0">
                <a:latin typeface="等线"/>
                <a:cs typeface="等线"/>
              </a:rPr>
              <a:t>先写的、 最容易下笔的是③</a:t>
            </a:r>
            <a:r>
              <a:rPr sz="882" spc="-4" dirty="0">
                <a:latin typeface="Times New Roman"/>
                <a:cs typeface="Times New Roman"/>
              </a:rPr>
              <a:t>Ex</a:t>
            </a:r>
            <a:r>
              <a:rPr sz="882" dirty="0">
                <a:latin typeface="Times New Roman"/>
                <a:cs typeface="Times New Roman"/>
              </a:rPr>
              <a:t>p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9" dirty="0">
                <a:latin typeface="Times New Roman"/>
                <a:cs typeface="Times New Roman"/>
              </a:rPr>
              <a:t>im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18" dirty="0">
                <a:latin typeface="Times New Roman"/>
                <a:cs typeface="Times New Roman"/>
              </a:rPr>
              <a:t>t</a:t>
            </a:r>
            <a:r>
              <a:rPr sz="882" spc="18" dirty="0">
                <a:latin typeface="等线"/>
                <a:cs typeface="等线"/>
              </a:rPr>
              <a:t>，它其实相当于写实验报告， </a:t>
            </a:r>
            <a:r>
              <a:rPr sz="882" spc="9" dirty="0">
                <a:latin typeface="等线"/>
                <a:cs typeface="等线"/>
              </a:rPr>
              <a:t>记不需动</a:t>
            </a:r>
            <a:r>
              <a:rPr sz="882" spc="4" dirty="0">
                <a:latin typeface="等线"/>
                <a:cs typeface="等线"/>
              </a:rPr>
              <a:t>脑的</a:t>
            </a:r>
            <a:r>
              <a:rPr sz="882" spc="9" dirty="0">
                <a:latin typeface="等线"/>
                <a:cs typeface="等线"/>
              </a:rPr>
              <a:t>流水账。</a:t>
            </a:r>
            <a:r>
              <a:rPr sz="882" spc="4" dirty="0">
                <a:latin typeface="等线"/>
                <a:cs typeface="等线"/>
              </a:rPr>
              <a:t>与此</a:t>
            </a:r>
            <a:r>
              <a:rPr sz="882" spc="9" dirty="0">
                <a:latin typeface="等线"/>
                <a:cs typeface="等线"/>
              </a:rPr>
              <a:t>同步进行</a:t>
            </a:r>
            <a:r>
              <a:rPr sz="882" spc="4" dirty="0">
                <a:latin typeface="等线"/>
                <a:cs typeface="等线"/>
              </a:rPr>
              <a:t>的就</a:t>
            </a:r>
            <a:r>
              <a:rPr sz="882" spc="9" dirty="0">
                <a:latin typeface="等线"/>
                <a:cs typeface="等线"/>
              </a:rPr>
              <a:t>是②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tr</a:t>
            </a:r>
            <a:r>
              <a:rPr sz="882" dirty="0">
                <a:latin typeface="Times New Roman"/>
                <a:cs typeface="Times New Roman"/>
              </a:rPr>
              <a:t>o</a:t>
            </a:r>
            <a:r>
              <a:rPr sz="882" spc="-4" dirty="0">
                <a:latin typeface="Times New Roman"/>
                <a:cs typeface="Times New Roman"/>
              </a:rPr>
              <a:t>d</a:t>
            </a:r>
            <a:r>
              <a:rPr sz="882" dirty="0">
                <a:latin typeface="Times New Roman"/>
                <a:cs typeface="Times New Roman"/>
              </a:rPr>
              <a:t>u</a:t>
            </a:r>
            <a:r>
              <a:rPr sz="882" spc="-4" dirty="0">
                <a:latin typeface="Times New Roman"/>
                <a:cs typeface="Times New Roman"/>
              </a:rPr>
              <a:t>ctio</a:t>
            </a:r>
            <a:r>
              <a:rPr sz="882" spc="13" dirty="0">
                <a:latin typeface="Times New Roman"/>
                <a:cs typeface="Times New Roman"/>
              </a:rPr>
              <a:t>n</a:t>
            </a:r>
            <a:r>
              <a:rPr sz="882" dirty="0">
                <a:latin typeface="等线"/>
                <a:cs typeface="等线"/>
              </a:rPr>
              <a:t>， </a:t>
            </a:r>
            <a:r>
              <a:rPr sz="882" spc="13" dirty="0">
                <a:latin typeface="等线"/>
                <a:cs typeface="等线"/>
              </a:rPr>
              <a:t>而①</a:t>
            </a:r>
            <a:r>
              <a:rPr sz="882" dirty="0">
                <a:latin typeface="Times New Roman"/>
                <a:cs typeface="Times New Roman"/>
              </a:rPr>
              <a:t>Abs</a:t>
            </a:r>
            <a:r>
              <a:rPr sz="882" spc="-9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ac</a:t>
            </a:r>
            <a:r>
              <a:rPr sz="882" dirty="0">
                <a:latin typeface="Times New Roman"/>
                <a:cs typeface="Times New Roman"/>
              </a:rPr>
              <a:t>t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spc="13" dirty="0">
                <a:latin typeface="等线"/>
                <a:cs typeface="等线"/>
              </a:rPr>
              <a:t>一般放在最后写。以下是推荐的普适性的论 </a:t>
            </a:r>
            <a:r>
              <a:rPr sz="882" spc="31" dirty="0">
                <a:latin typeface="等线"/>
                <a:cs typeface="等线"/>
              </a:rPr>
              <a:t>文写</a:t>
            </a:r>
            <a:r>
              <a:rPr sz="882" spc="26" dirty="0">
                <a:latin typeface="等线"/>
                <a:cs typeface="等线"/>
              </a:rPr>
              <a:t>作</a:t>
            </a:r>
            <a:r>
              <a:rPr sz="882" spc="31" dirty="0">
                <a:latin typeface="等线"/>
                <a:cs typeface="等线"/>
              </a:rPr>
              <a:t>顺</a:t>
            </a:r>
            <a:r>
              <a:rPr sz="882" spc="26" dirty="0">
                <a:latin typeface="等线"/>
                <a:cs typeface="等线"/>
              </a:rPr>
              <a:t>序</a:t>
            </a:r>
            <a:r>
              <a:rPr sz="882" spc="31" dirty="0">
                <a:latin typeface="等线"/>
                <a:cs typeface="等线"/>
              </a:rPr>
              <a:t>：首</a:t>
            </a:r>
            <a:r>
              <a:rPr sz="882" spc="26" dirty="0">
                <a:latin typeface="等线"/>
                <a:cs typeface="等线"/>
              </a:rPr>
              <a:t>先</a:t>
            </a:r>
            <a:r>
              <a:rPr sz="882" spc="31" dirty="0">
                <a:latin typeface="等线"/>
                <a:cs typeface="等线"/>
              </a:rPr>
              <a:t>写</a:t>
            </a:r>
            <a:r>
              <a:rPr sz="882" spc="22" dirty="0">
                <a:latin typeface="等线"/>
                <a:cs typeface="等线"/>
              </a:rPr>
              <a:t>③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xp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22" dirty="0">
                <a:latin typeface="Times New Roman"/>
                <a:cs typeface="Times New Roman"/>
              </a:rPr>
              <a:t>t</a:t>
            </a:r>
            <a:r>
              <a:rPr sz="882" spc="35" dirty="0">
                <a:latin typeface="等线"/>
                <a:cs typeface="等线"/>
              </a:rPr>
              <a:t>，</a:t>
            </a:r>
            <a:r>
              <a:rPr sz="882" spc="31" dirty="0">
                <a:latin typeface="等线"/>
                <a:cs typeface="等线"/>
              </a:rPr>
              <a:t>其次</a:t>
            </a:r>
            <a:r>
              <a:rPr sz="882" spc="26" dirty="0">
                <a:latin typeface="等线"/>
                <a:cs typeface="等线"/>
              </a:rPr>
              <a:t>写</a:t>
            </a:r>
            <a:r>
              <a:rPr sz="882" spc="31" dirty="0">
                <a:latin typeface="等线"/>
                <a:cs typeface="等线"/>
              </a:rPr>
              <a:t>②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tro</a:t>
            </a:r>
            <a:r>
              <a:rPr sz="882" dirty="0">
                <a:latin typeface="Times New Roman"/>
                <a:cs typeface="Times New Roman"/>
              </a:rPr>
              <a:t>du</a:t>
            </a:r>
            <a:r>
              <a:rPr sz="882" spc="-4" dirty="0">
                <a:latin typeface="Times New Roman"/>
                <a:cs typeface="Times New Roman"/>
              </a:rPr>
              <a:t>ctio</a:t>
            </a:r>
            <a:r>
              <a:rPr sz="882" spc="26" dirty="0">
                <a:latin typeface="Times New Roman"/>
                <a:cs typeface="Times New Roman"/>
              </a:rPr>
              <a:t>n</a:t>
            </a:r>
            <a:r>
              <a:rPr sz="882" dirty="0">
                <a:latin typeface="等线"/>
                <a:cs typeface="等线"/>
              </a:rPr>
              <a:t>， </a:t>
            </a:r>
            <a:r>
              <a:rPr sz="882" spc="66" dirty="0">
                <a:latin typeface="等线"/>
                <a:cs typeface="等线"/>
              </a:rPr>
              <a:t>再次</a:t>
            </a:r>
            <a:r>
              <a:rPr sz="882" spc="62" dirty="0">
                <a:latin typeface="等线"/>
                <a:cs typeface="等线"/>
              </a:rPr>
              <a:t>写①</a:t>
            </a:r>
            <a:r>
              <a:rPr sz="882" dirty="0">
                <a:latin typeface="Times New Roman"/>
                <a:cs typeface="Times New Roman"/>
              </a:rPr>
              <a:t>Ab</a:t>
            </a:r>
            <a:r>
              <a:rPr sz="882" spc="-9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ac</a:t>
            </a:r>
            <a:r>
              <a:rPr sz="882" spc="57" dirty="0">
                <a:latin typeface="Times New Roman"/>
                <a:cs typeface="Times New Roman"/>
              </a:rPr>
              <a:t>t</a:t>
            </a:r>
            <a:r>
              <a:rPr sz="882" spc="66" dirty="0">
                <a:latin typeface="等线"/>
                <a:cs typeface="等线"/>
              </a:rPr>
              <a:t>，即</a:t>
            </a:r>
            <a:r>
              <a:rPr sz="882" spc="62" dirty="0">
                <a:latin typeface="等线"/>
                <a:cs typeface="等线"/>
              </a:rPr>
              <a:t>摘</a:t>
            </a:r>
            <a:r>
              <a:rPr sz="882" spc="66" dirty="0">
                <a:latin typeface="等线"/>
                <a:cs typeface="等线"/>
              </a:rPr>
              <a:t>要，</a:t>
            </a:r>
            <a:r>
              <a:rPr sz="882" spc="62" dirty="0">
                <a:latin typeface="等线"/>
                <a:cs typeface="等线"/>
              </a:rPr>
              <a:t>一</a:t>
            </a:r>
            <a:r>
              <a:rPr sz="882" spc="66" dirty="0">
                <a:latin typeface="等线"/>
                <a:cs typeface="等线"/>
              </a:rPr>
              <a:t>般</a:t>
            </a:r>
            <a:r>
              <a:rPr sz="882" spc="62" dirty="0">
                <a:latin typeface="等线"/>
                <a:cs typeface="等线"/>
              </a:rPr>
              <a:t>的</a:t>
            </a:r>
            <a:r>
              <a:rPr sz="882" spc="66" dirty="0">
                <a:latin typeface="等线"/>
                <a:cs typeface="等线"/>
              </a:rPr>
              <a:t>写作</a:t>
            </a:r>
            <a:r>
              <a:rPr sz="882" spc="62" dirty="0">
                <a:latin typeface="等线"/>
                <a:cs typeface="等线"/>
              </a:rPr>
              <a:t>次序</a:t>
            </a:r>
            <a:r>
              <a:rPr sz="882" dirty="0">
                <a:latin typeface="等线"/>
                <a:cs typeface="等线"/>
              </a:rPr>
              <a:t>为 </a:t>
            </a:r>
            <a:r>
              <a:rPr sz="882" spc="4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Why </a:t>
            </a:r>
            <a:r>
              <a:rPr sz="882" spc="-66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+ Wh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t</a:t>
            </a:r>
            <a:r>
              <a:rPr sz="882" spc="8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+</a:t>
            </a:r>
            <a:r>
              <a:rPr sz="882" spc="79" dirty="0">
                <a:latin typeface="Times New Roman"/>
                <a:cs typeface="Times New Roman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Ho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79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+</a:t>
            </a:r>
            <a:r>
              <a:rPr sz="882" spc="8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spc="-9" dirty="0">
                <a:latin typeface="Times New Roman"/>
                <a:cs typeface="Times New Roman"/>
              </a:rPr>
              <a:t>s</a:t>
            </a:r>
            <a:r>
              <a:rPr sz="882" dirty="0">
                <a:latin typeface="Times New Roman"/>
                <a:cs typeface="Times New Roman"/>
              </a:rPr>
              <a:t>u</a:t>
            </a:r>
            <a:r>
              <a:rPr sz="882" spc="-4" dirty="0">
                <a:latin typeface="Times New Roman"/>
                <a:cs typeface="Times New Roman"/>
              </a:rPr>
              <a:t>lt</a:t>
            </a:r>
            <a:r>
              <a:rPr sz="882" dirty="0">
                <a:latin typeface="等线"/>
                <a:cs typeface="等线"/>
              </a:rPr>
              <a:t>；最</a:t>
            </a:r>
            <a:r>
              <a:rPr sz="882" spc="-9" dirty="0">
                <a:latin typeface="等线"/>
                <a:cs typeface="等线"/>
              </a:rPr>
              <a:t>后</a:t>
            </a:r>
            <a:r>
              <a:rPr sz="882" dirty="0">
                <a:latin typeface="等线"/>
                <a:cs typeface="等线"/>
              </a:rPr>
              <a:t>写标题</a:t>
            </a:r>
            <a:r>
              <a:rPr sz="882" spc="-9" dirty="0">
                <a:latin typeface="等线"/>
                <a:cs typeface="等线"/>
              </a:rPr>
              <a:t>。</a:t>
            </a:r>
            <a:r>
              <a:rPr sz="882" dirty="0">
                <a:latin typeface="等线"/>
                <a:cs typeface="等线"/>
              </a:rPr>
              <a:t>写</a:t>
            </a:r>
            <a:r>
              <a:rPr sz="882" spc="-9" dirty="0">
                <a:latin typeface="等线"/>
                <a:cs typeface="等线"/>
              </a:rPr>
              <a:t>科</a:t>
            </a:r>
            <a:r>
              <a:rPr sz="882" dirty="0">
                <a:latin typeface="等线"/>
                <a:cs typeface="等线"/>
              </a:rPr>
              <a:t>技论文需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spc="-9" dirty="0">
                <a:latin typeface="等线"/>
                <a:cs typeface="等线"/>
              </a:rPr>
              <a:t>先</a:t>
            </a:r>
            <a:r>
              <a:rPr sz="882" dirty="0">
                <a:latin typeface="等线"/>
                <a:cs typeface="等线"/>
              </a:rPr>
              <a:t>做加 </a:t>
            </a:r>
            <a:r>
              <a:rPr sz="882" spc="4" dirty="0">
                <a:latin typeface="等线"/>
                <a:cs typeface="等线"/>
              </a:rPr>
              <a:t>法，</a:t>
            </a:r>
            <a:r>
              <a:rPr sz="882" dirty="0">
                <a:latin typeface="等线"/>
                <a:cs typeface="等线"/>
              </a:rPr>
              <a:t>再</a:t>
            </a:r>
            <a:r>
              <a:rPr sz="882" spc="4" dirty="0">
                <a:latin typeface="等线"/>
                <a:cs typeface="等线"/>
              </a:rPr>
              <a:t>做</a:t>
            </a:r>
            <a:r>
              <a:rPr sz="882" dirty="0">
                <a:latin typeface="等线"/>
                <a:cs typeface="等线"/>
              </a:rPr>
              <a:t>减法”</a:t>
            </a:r>
            <a:r>
              <a:rPr sz="882" spc="4" dirty="0">
                <a:latin typeface="等线"/>
                <a:cs typeface="等线"/>
              </a:rPr>
              <a:t>。即</a:t>
            </a:r>
            <a:r>
              <a:rPr sz="882" dirty="0">
                <a:latin typeface="等线"/>
                <a:cs typeface="等线"/>
              </a:rPr>
              <a:t>需</a:t>
            </a:r>
            <a:r>
              <a:rPr sz="882" spc="4" dirty="0">
                <a:latin typeface="等线"/>
                <a:cs typeface="等线"/>
              </a:rPr>
              <a:t>要</a:t>
            </a:r>
            <a:r>
              <a:rPr sz="882" dirty="0">
                <a:latin typeface="等线"/>
                <a:cs typeface="等线"/>
              </a:rPr>
              <a:t>先</a:t>
            </a:r>
            <a:r>
              <a:rPr sz="882" spc="4" dirty="0">
                <a:latin typeface="等线"/>
                <a:cs typeface="等线"/>
              </a:rPr>
              <a:t>能写出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spc="4" dirty="0">
                <a:latin typeface="等线"/>
                <a:cs typeface="等线"/>
              </a:rPr>
              <a:t>很</a:t>
            </a:r>
            <a:r>
              <a:rPr sz="882" dirty="0">
                <a:latin typeface="等线"/>
                <a:cs typeface="等线"/>
              </a:rPr>
              <a:t>啰</a:t>
            </a:r>
            <a:r>
              <a:rPr sz="882" spc="4" dirty="0">
                <a:latin typeface="等线"/>
                <a:cs typeface="等线"/>
              </a:rPr>
              <a:t>嗦</a:t>
            </a:r>
            <a:r>
              <a:rPr sz="882" dirty="0">
                <a:latin typeface="等线"/>
                <a:cs typeface="等线"/>
              </a:rPr>
              <a:t>”</a:t>
            </a:r>
            <a:r>
              <a:rPr sz="882" spc="4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论</a:t>
            </a:r>
            <a:r>
              <a:rPr sz="882" spc="4" dirty="0">
                <a:latin typeface="等线"/>
                <a:cs typeface="等线"/>
              </a:rPr>
              <a:t>文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4" dirty="0">
                <a:latin typeface="等线"/>
                <a:cs typeface="等线"/>
              </a:rPr>
              <a:t>将事情 讲明白、讲的尽量清楚，然后再进行文字上的润色与提炼， </a:t>
            </a:r>
            <a:r>
              <a:rPr sz="882" dirty="0">
                <a:latin typeface="等线"/>
                <a:cs typeface="等线"/>
              </a:rPr>
              <a:t>句子上</a:t>
            </a:r>
            <a:r>
              <a:rPr sz="882" spc="-9" dirty="0">
                <a:latin typeface="等线"/>
                <a:cs typeface="等线"/>
              </a:rPr>
              <a:t>面</a:t>
            </a:r>
            <a:r>
              <a:rPr sz="882" dirty="0">
                <a:latin typeface="等线"/>
                <a:cs typeface="等线"/>
              </a:rPr>
              <a:t>做</a:t>
            </a:r>
            <a:r>
              <a:rPr sz="882" spc="-9" dirty="0">
                <a:latin typeface="等线"/>
                <a:cs typeface="等线"/>
              </a:rPr>
              <a:t>整</a:t>
            </a:r>
            <a:r>
              <a:rPr sz="882" dirty="0">
                <a:latin typeface="等线"/>
                <a:cs typeface="等线"/>
              </a:rPr>
              <a:t>合与删</a:t>
            </a:r>
            <a:r>
              <a:rPr sz="882" spc="-9" dirty="0">
                <a:latin typeface="等线"/>
                <a:cs typeface="等线"/>
              </a:rPr>
              <a:t>减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-9" dirty="0">
                <a:latin typeface="等线"/>
                <a:cs typeface="等线"/>
              </a:rPr>
              <a:t>即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dirty="0">
                <a:latin typeface="等线"/>
                <a:cs typeface="等线"/>
              </a:rPr>
              <a:t>减法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。</a:t>
            </a:r>
            <a:endParaRPr sz="882">
              <a:latin typeface="等线"/>
              <a:cs typeface="等线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64932" y="6141660"/>
            <a:ext cx="135743" cy="16304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dirty="0">
                <a:latin typeface="Times New Roman"/>
                <a:cs typeface="Times New Roman"/>
              </a:rPr>
              <a:t>2</a:t>
            </a:r>
            <a:r>
              <a:rPr sz="882" b="1" spc="-4" dirty="0">
                <a:latin typeface="Times New Roman"/>
                <a:cs typeface="Times New Roman"/>
              </a:rPr>
              <a:t>.</a:t>
            </a:r>
            <a:r>
              <a:rPr sz="882" b="1" dirty="0">
                <a:latin typeface="Times New Roman"/>
                <a:cs typeface="Times New Roman"/>
              </a:rPr>
              <a:t>5</a:t>
            </a:r>
            <a:endParaRPr sz="882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67994" y="5397618"/>
            <a:ext cx="135743" cy="58326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dirty="0">
                <a:latin typeface="等线"/>
                <a:cs typeface="等线"/>
              </a:rPr>
              <a:t>写作的</a:t>
            </a:r>
            <a:r>
              <a:rPr sz="882" b="1" spc="-9" dirty="0">
                <a:latin typeface="等线"/>
                <a:cs typeface="等线"/>
              </a:rPr>
              <a:t>策</a:t>
            </a:r>
            <a:r>
              <a:rPr sz="882" b="1" dirty="0">
                <a:latin typeface="等线"/>
                <a:cs typeface="等线"/>
              </a:rPr>
              <a:t>略</a:t>
            </a:r>
            <a:endParaRPr sz="882">
              <a:latin typeface="等线"/>
              <a:cs typeface="等线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66554" y="3506444"/>
            <a:ext cx="4331955" cy="296003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73140"/>
            <a:r>
              <a:rPr sz="882" b="1" dirty="0">
                <a:latin typeface="等线"/>
                <a:cs typeface="等线"/>
              </a:rPr>
              <a:t>“</a:t>
            </a:r>
            <a:r>
              <a:rPr sz="882" b="1" spc="-22" dirty="0">
                <a:latin typeface="等线"/>
                <a:cs typeface="等线"/>
              </a:rPr>
              <a:t> </a:t>
            </a:r>
            <a:r>
              <a:rPr sz="882" b="1" dirty="0">
                <a:latin typeface="等线"/>
                <a:cs typeface="等线"/>
              </a:rPr>
              <a:t>灰</a:t>
            </a:r>
            <a:r>
              <a:rPr sz="882" b="1" spc="-9" dirty="0">
                <a:latin typeface="等线"/>
                <a:cs typeface="等线"/>
              </a:rPr>
              <a:t>色</a:t>
            </a:r>
            <a:r>
              <a:rPr sz="882" b="1" dirty="0">
                <a:latin typeface="等线"/>
                <a:cs typeface="等线"/>
              </a:rPr>
              <a:t>方</a:t>
            </a:r>
            <a:r>
              <a:rPr sz="882" b="1" spc="-9" dirty="0">
                <a:latin typeface="等线"/>
                <a:cs typeface="等线"/>
              </a:rPr>
              <a:t>块”</a:t>
            </a:r>
            <a:endParaRPr sz="882">
              <a:latin typeface="等线"/>
              <a:cs typeface="等线"/>
            </a:endParaRPr>
          </a:p>
          <a:p>
            <a:pPr marL="11206" marR="117108" indent="161934" algn="just">
              <a:lnSpc>
                <a:spcPct val="121800"/>
              </a:lnSpc>
              <a:spcBef>
                <a:spcPts val="265"/>
              </a:spcBef>
            </a:pPr>
            <a:r>
              <a:rPr sz="882" dirty="0">
                <a:latin typeface="等线"/>
                <a:cs typeface="等线"/>
              </a:rPr>
              <a:t>就是在缺乏数据的情况下做到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dirty="0">
                <a:latin typeface="等线"/>
                <a:cs typeface="等线"/>
              </a:rPr>
              <a:t>无中生有”。写书、作文 </a:t>
            </a:r>
            <a:r>
              <a:rPr sz="882" spc="4" dirty="0">
                <a:latin typeface="等线"/>
                <a:cs typeface="等线"/>
              </a:rPr>
              <a:t>时，在内容尚未确定、实验结果尚不清晰之处，可以先用 灰色方块来占位，待素材齐备后，再向内填补。在数据不 </a:t>
            </a:r>
            <a:r>
              <a:rPr sz="882" spc="13" dirty="0">
                <a:latin typeface="等线"/>
                <a:cs typeface="等线"/>
              </a:rPr>
              <a:t>全的情况下</a:t>
            </a:r>
            <a:r>
              <a:rPr sz="882" spc="9" dirty="0">
                <a:latin typeface="等线"/>
                <a:cs typeface="等线"/>
              </a:rPr>
              <a:t>，</a:t>
            </a:r>
            <a:r>
              <a:rPr sz="882" spc="13" dirty="0">
                <a:latin typeface="等线"/>
                <a:cs typeface="等线"/>
              </a:rPr>
              <a:t>先将文章“编</a:t>
            </a:r>
            <a:r>
              <a:rPr sz="882" spc="18" dirty="0">
                <a:latin typeface="等线"/>
                <a:cs typeface="等线"/>
              </a:rPr>
              <a:t>”</a:t>
            </a:r>
            <a:r>
              <a:rPr sz="882" spc="13" dirty="0">
                <a:latin typeface="等线"/>
                <a:cs typeface="等线"/>
              </a:rPr>
              <a:t>出来，便可</a:t>
            </a:r>
            <a:r>
              <a:rPr sz="882" spc="9" dirty="0">
                <a:latin typeface="等线"/>
                <a:cs typeface="等线"/>
              </a:rPr>
              <a:t>采</a:t>
            </a:r>
            <a:r>
              <a:rPr sz="882" spc="13" dirty="0">
                <a:latin typeface="等线"/>
                <a:cs typeface="等线"/>
              </a:rPr>
              <a:t>用此办法，</a:t>
            </a:r>
            <a:r>
              <a:rPr sz="882" spc="9" dirty="0">
                <a:latin typeface="等线"/>
                <a:cs typeface="等线"/>
              </a:rPr>
              <a:t>类</a:t>
            </a:r>
            <a:r>
              <a:rPr sz="882" dirty="0">
                <a:latin typeface="等线"/>
                <a:cs typeface="等线"/>
              </a:rPr>
              <a:t>似 </a:t>
            </a:r>
            <a:r>
              <a:rPr sz="882" spc="4" dirty="0">
                <a:latin typeface="等线"/>
                <a:cs typeface="等线"/>
              </a:rPr>
              <a:t>于在高考中，如果第七道题做不出来，可先做第八道，第 九道，然后再回来做第七道。这也是工程学领域做科研的 一个技巧。其中的潜台词是：不能因为此处的空缺打断论 文的推进，可以先把后续的内容做完，再返回继续这一部 分。譬如，杨定一在写作《静坐的科学医学与心灵之旅》 一书时，由当时正在哈佛读书的女儿杨元宁为其写序，用 的就是此法。即撰写科技论文时，在内容不太确定之处， 用灰色方块代替杨定一在演讲时引用的补充资料，然后继 续下文。灰色方块里的具体内容，等结果出炉并且校验后 再添加，这也是哈佛人常用的一个方法。这就是写科学论 </a:t>
            </a:r>
            <a:r>
              <a:rPr sz="882" dirty="0">
                <a:latin typeface="等线"/>
                <a:cs typeface="等线"/>
              </a:rPr>
              <a:t>文的一</a:t>
            </a:r>
            <a:r>
              <a:rPr sz="882" spc="-9" dirty="0">
                <a:latin typeface="等线"/>
                <a:cs typeface="等线"/>
              </a:rPr>
              <a:t>个</a:t>
            </a:r>
            <a:r>
              <a:rPr sz="882" dirty="0">
                <a:latin typeface="等线"/>
                <a:cs typeface="等线"/>
              </a:rPr>
              <a:t>常</a:t>
            </a:r>
            <a:r>
              <a:rPr sz="882" spc="-9" dirty="0">
                <a:latin typeface="等线"/>
                <a:cs typeface="等线"/>
              </a:rPr>
              <a:t>用</a:t>
            </a:r>
            <a:r>
              <a:rPr sz="882" dirty="0">
                <a:latin typeface="等线"/>
                <a:cs typeface="等线"/>
              </a:rPr>
              <a:t>方法，先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spc="-9" dirty="0">
                <a:latin typeface="等线"/>
                <a:cs typeface="等线"/>
              </a:rPr>
              <a:t>挖</a:t>
            </a:r>
            <a:r>
              <a:rPr sz="882" dirty="0">
                <a:latin typeface="等线"/>
                <a:cs typeface="等线"/>
              </a:rPr>
              <a:t>坑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再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dirty="0">
                <a:latin typeface="等线"/>
                <a:cs typeface="等线"/>
              </a:rPr>
              <a:t>种萝卜</a:t>
            </a:r>
            <a:r>
              <a:rPr sz="882" spc="-9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。</a:t>
            </a:r>
            <a:endParaRPr sz="882">
              <a:latin typeface="等线"/>
              <a:cs typeface="等线"/>
            </a:endParaRPr>
          </a:p>
          <a:p>
            <a:pPr marL="201717">
              <a:spcBef>
                <a:spcPts val="543"/>
              </a:spcBef>
            </a:pPr>
            <a:r>
              <a:rPr sz="882" b="1" spc="4" dirty="0">
                <a:latin typeface="宋体"/>
                <a:cs typeface="宋体"/>
              </a:rPr>
              <a:t>积</a:t>
            </a:r>
            <a:r>
              <a:rPr sz="882" b="1" dirty="0">
                <a:latin typeface="宋体"/>
                <a:cs typeface="宋体"/>
              </a:rPr>
              <a:t>少成</a:t>
            </a:r>
            <a:r>
              <a:rPr sz="882" b="1" spc="4" dirty="0">
                <a:latin typeface="宋体"/>
                <a:cs typeface="宋体"/>
              </a:rPr>
              <a:t>多</a:t>
            </a:r>
            <a:r>
              <a:rPr sz="882" b="1" dirty="0">
                <a:latin typeface="宋体"/>
                <a:cs typeface="宋体"/>
              </a:rPr>
              <a:t>，集</a:t>
            </a:r>
            <a:r>
              <a:rPr sz="882" b="1" spc="4" dirty="0">
                <a:latin typeface="宋体"/>
                <a:cs typeface="宋体"/>
              </a:rPr>
              <a:t>腋</a:t>
            </a:r>
            <a:r>
              <a:rPr sz="882" b="1" dirty="0">
                <a:latin typeface="宋体"/>
                <a:cs typeface="宋体"/>
              </a:rPr>
              <a:t>成裘</a:t>
            </a:r>
            <a:endParaRPr sz="882">
              <a:latin typeface="宋体"/>
              <a:cs typeface="宋体"/>
            </a:endParaRPr>
          </a:p>
          <a:p>
            <a:pPr marL="11206" indent="161934" algn="just">
              <a:spcBef>
                <a:spcPts val="132"/>
              </a:spcBef>
            </a:pPr>
            <a:r>
              <a:rPr sz="882" spc="31" dirty="0">
                <a:latin typeface="等线"/>
                <a:cs typeface="等线"/>
              </a:rPr>
              <a:t>科</a:t>
            </a:r>
            <a:r>
              <a:rPr sz="882" spc="26" dirty="0">
                <a:latin typeface="等线"/>
                <a:cs typeface="等线"/>
              </a:rPr>
              <a:t>技</a:t>
            </a:r>
            <a:r>
              <a:rPr sz="882" spc="31" dirty="0">
                <a:latin typeface="等线"/>
                <a:cs typeface="等线"/>
              </a:rPr>
              <a:t>论</a:t>
            </a:r>
            <a:r>
              <a:rPr sz="882" spc="26" dirty="0">
                <a:latin typeface="等线"/>
                <a:cs typeface="等线"/>
              </a:rPr>
              <a:t>文很</a:t>
            </a:r>
            <a:r>
              <a:rPr sz="882" spc="31" dirty="0">
                <a:latin typeface="等线"/>
                <a:cs typeface="等线"/>
              </a:rPr>
              <a:t>少</a:t>
            </a:r>
            <a:r>
              <a:rPr sz="882" spc="26" dirty="0">
                <a:latin typeface="等线"/>
                <a:cs typeface="等线"/>
              </a:rPr>
              <a:t>是</a:t>
            </a:r>
            <a:r>
              <a:rPr sz="882" spc="31" dirty="0">
                <a:latin typeface="等线"/>
                <a:cs typeface="等线"/>
              </a:rPr>
              <a:t>一</a:t>
            </a:r>
            <a:r>
              <a:rPr sz="882" spc="26" dirty="0">
                <a:latin typeface="等线"/>
                <a:cs typeface="等线"/>
              </a:rPr>
              <a:t>气呵</a:t>
            </a:r>
            <a:r>
              <a:rPr sz="882" spc="31" dirty="0">
                <a:latin typeface="等线"/>
                <a:cs typeface="等线"/>
              </a:rPr>
              <a:t>成</a:t>
            </a:r>
            <a:r>
              <a:rPr sz="882" spc="26" dirty="0">
                <a:latin typeface="等线"/>
                <a:cs typeface="等线"/>
              </a:rPr>
              <a:t>、</a:t>
            </a:r>
            <a:r>
              <a:rPr sz="882" spc="31" dirty="0">
                <a:latin typeface="等线"/>
                <a:cs typeface="等线"/>
              </a:rPr>
              <a:t>一</a:t>
            </a:r>
            <a:r>
              <a:rPr sz="882" spc="26" dirty="0">
                <a:latin typeface="等线"/>
                <a:cs typeface="等线"/>
              </a:rPr>
              <a:t>挥而</a:t>
            </a:r>
            <a:r>
              <a:rPr sz="882" spc="31" dirty="0">
                <a:latin typeface="等线"/>
                <a:cs typeface="等线"/>
              </a:rPr>
              <a:t>就</a:t>
            </a:r>
            <a:r>
              <a:rPr sz="882" spc="26" dirty="0">
                <a:latin typeface="等线"/>
                <a:cs typeface="等线"/>
              </a:rPr>
              <a:t>的</a:t>
            </a:r>
            <a:r>
              <a:rPr sz="882" spc="31" dirty="0">
                <a:latin typeface="等线"/>
                <a:cs typeface="等线"/>
              </a:rPr>
              <a:t>，</a:t>
            </a:r>
            <a:r>
              <a:rPr sz="882" spc="26" dirty="0">
                <a:latin typeface="等线"/>
                <a:cs typeface="等线"/>
              </a:rPr>
              <a:t>除非</a:t>
            </a:r>
            <a:r>
              <a:rPr sz="882" spc="31" dirty="0">
                <a:latin typeface="等线"/>
                <a:cs typeface="等线"/>
              </a:rPr>
              <a:t>是</a:t>
            </a:r>
            <a:r>
              <a:rPr sz="882" spc="26" dirty="0">
                <a:latin typeface="等线"/>
                <a:cs typeface="等线"/>
              </a:rPr>
              <a:t>大师</a:t>
            </a:r>
            <a:endParaRPr sz="882">
              <a:latin typeface="等线"/>
              <a:cs typeface="等线"/>
            </a:endParaRPr>
          </a:p>
          <a:p>
            <a:pPr marL="11206" marR="4483">
              <a:lnSpc>
                <a:spcPct val="121800"/>
              </a:lnSpc>
            </a:pPr>
            <a:r>
              <a:rPr sz="882" spc="4" dirty="0">
                <a:latin typeface="等线"/>
                <a:cs typeface="等线"/>
              </a:rPr>
              <a:t>们所写的综述类文章，往往给人一种才华横溢、厚积薄发 和行云流水一般的感觉。成都的科技论文，尤其是报道新 结果的、具体工作的科技文章，大多是积少成多、反复推 </a:t>
            </a:r>
            <a:r>
              <a:rPr sz="882" spc="13" dirty="0">
                <a:latin typeface="等线"/>
                <a:cs typeface="等线"/>
              </a:rPr>
              <a:t>敲、修修补</a:t>
            </a:r>
            <a:r>
              <a:rPr sz="882" spc="9" dirty="0">
                <a:latin typeface="等线"/>
                <a:cs typeface="等线"/>
              </a:rPr>
              <a:t>补</a:t>
            </a:r>
            <a:r>
              <a:rPr sz="882" spc="13" dirty="0">
                <a:latin typeface="等线"/>
                <a:cs typeface="等线"/>
              </a:rPr>
              <a:t>而写成的，</a:t>
            </a:r>
            <a:r>
              <a:rPr sz="882" spc="9" dirty="0">
                <a:latin typeface="等线"/>
                <a:cs typeface="等线"/>
              </a:rPr>
              <a:t>即</a:t>
            </a:r>
            <a:r>
              <a:rPr sz="882" spc="13" dirty="0">
                <a:latin typeface="等线"/>
                <a:cs typeface="等线"/>
              </a:rPr>
              <a:t>便是使用“灰色方块”，也依然 </a:t>
            </a:r>
            <a:r>
              <a:rPr sz="882" spc="4" dirty="0">
                <a:latin typeface="等线"/>
                <a:cs typeface="等线"/>
              </a:rPr>
              <a:t>要等到灰色方块的内容明了之后，整篇文章才可付诸发表。 所以，做科研工作、做工程技术的研究者，在平时就要养</a:t>
            </a:r>
            <a:endParaRPr sz="882">
              <a:latin typeface="等线"/>
              <a:cs typeface="等线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89127" y="275702"/>
            <a:ext cx="6502357" cy="296339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7845">
              <a:lnSpc>
                <a:spcPct val="121800"/>
              </a:lnSpc>
            </a:pPr>
            <a:r>
              <a:rPr sz="882" spc="4" dirty="0">
                <a:latin typeface="等线"/>
                <a:cs typeface="等线"/>
              </a:rPr>
              <a:t>力及拖延症，觉得需要做的东西太多、有难度、难以下笔， </a:t>
            </a:r>
            <a:r>
              <a:rPr sz="882" spc="13" dirty="0">
                <a:latin typeface="等线"/>
                <a:cs typeface="等线"/>
              </a:rPr>
              <a:t>这里推荐用“分段论”的方法来缓解写</a:t>
            </a:r>
            <a:r>
              <a:rPr sz="882" spc="9" dirty="0">
                <a:latin typeface="等线"/>
                <a:cs typeface="等线"/>
              </a:rPr>
              <a:t>作</a:t>
            </a:r>
            <a:r>
              <a:rPr sz="882" spc="13" dirty="0">
                <a:latin typeface="等线"/>
                <a:cs typeface="等线"/>
              </a:rPr>
              <a:t>的心理压力</a:t>
            </a:r>
            <a:r>
              <a:rPr sz="882" spc="9" dirty="0">
                <a:latin typeface="等线"/>
                <a:cs typeface="等线"/>
              </a:rPr>
              <a:t>。</a:t>
            </a:r>
            <a:r>
              <a:rPr sz="882" spc="13" dirty="0">
                <a:latin typeface="等线"/>
                <a:cs typeface="等线"/>
              </a:rPr>
              <a:t>分段 </a:t>
            </a:r>
            <a:r>
              <a:rPr sz="882" spc="31" dirty="0">
                <a:latin typeface="等线"/>
                <a:cs typeface="等线"/>
              </a:rPr>
              <a:t>的写</a:t>
            </a:r>
            <a:r>
              <a:rPr sz="882" spc="26" dirty="0">
                <a:latin typeface="等线"/>
                <a:cs typeface="等线"/>
              </a:rPr>
              <a:t>法</a:t>
            </a:r>
            <a:r>
              <a:rPr sz="882" spc="31" dirty="0">
                <a:latin typeface="等线"/>
                <a:cs typeface="等线"/>
              </a:rPr>
              <a:t>指</a:t>
            </a:r>
            <a:r>
              <a:rPr sz="882" spc="26" dirty="0">
                <a:latin typeface="等线"/>
                <a:cs typeface="等线"/>
              </a:rPr>
              <a:t>的</a:t>
            </a:r>
            <a:r>
              <a:rPr sz="882" spc="31" dirty="0">
                <a:latin typeface="等线"/>
                <a:cs typeface="等线"/>
              </a:rPr>
              <a:t>是，</a:t>
            </a:r>
            <a:r>
              <a:rPr sz="882" spc="26" dirty="0">
                <a:latin typeface="等线"/>
                <a:cs typeface="等线"/>
              </a:rPr>
              <a:t>开</a:t>
            </a:r>
            <a:r>
              <a:rPr sz="882" spc="31" dirty="0">
                <a:latin typeface="等线"/>
                <a:cs typeface="等线"/>
              </a:rPr>
              <a:t>始</a:t>
            </a:r>
            <a:r>
              <a:rPr sz="882" spc="26" dirty="0">
                <a:latin typeface="等线"/>
                <a:cs typeface="等线"/>
              </a:rPr>
              <a:t>写</a:t>
            </a:r>
            <a:r>
              <a:rPr sz="882" spc="31" dirty="0">
                <a:latin typeface="等线"/>
                <a:cs typeface="等线"/>
              </a:rPr>
              <a:t>作前</a:t>
            </a:r>
            <a:r>
              <a:rPr sz="882" spc="26" dirty="0">
                <a:latin typeface="等线"/>
                <a:cs typeface="等线"/>
              </a:rPr>
              <a:t>，</a:t>
            </a:r>
            <a:r>
              <a:rPr sz="882" spc="31" dirty="0">
                <a:latin typeface="等线"/>
                <a:cs typeface="等线"/>
              </a:rPr>
              <a:t>写</a:t>
            </a:r>
            <a:r>
              <a:rPr sz="882" spc="26" dirty="0">
                <a:latin typeface="等线"/>
                <a:cs typeface="等线"/>
              </a:rPr>
              <a:t>作</a:t>
            </a:r>
            <a:r>
              <a:rPr sz="882" spc="31" dirty="0">
                <a:latin typeface="等线"/>
                <a:cs typeface="等线"/>
              </a:rPr>
              <a:t>者总</a:t>
            </a:r>
            <a:r>
              <a:rPr sz="882" spc="26" dirty="0">
                <a:latin typeface="等线"/>
                <a:cs typeface="等线"/>
              </a:rPr>
              <a:t>是</a:t>
            </a:r>
            <a:r>
              <a:rPr sz="882" spc="31" dirty="0">
                <a:latin typeface="等线"/>
                <a:cs typeface="等线"/>
              </a:rPr>
              <a:t>容</a:t>
            </a:r>
            <a:r>
              <a:rPr sz="882" spc="26" dirty="0">
                <a:latin typeface="等线"/>
                <a:cs typeface="等线"/>
              </a:rPr>
              <a:t>易</a:t>
            </a:r>
            <a:r>
              <a:rPr sz="882" spc="31" dirty="0">
                <a:latin typeface="等线"/>
                <a:cs typeface="等线"/>
              </a:rPr>
              <a:t>联想到</a:t>
            </a:r>
            <a:r>
              <a:rPr sz="882" spc="22" dirty="0">
                <a:latin typeface="等线"/>
                <a:cs typeface="等线"/>
              </a:rPr>
              <a:t>“</a:t>
            </a:r>
            <a:r>
              <a:rPr sz="882" dirty="0">
                <a:latin typeface="等线"/>
                <a:cs typeface="等线"/>
              </a:rPr>
              <a:t>需 </a:t>
            </a:r>
            <a:r>
              <a:rPr sz="882" spc="31" dirty="0">
                <a:latin typeface="等线"/>
                <a:cs typeface="等线"/>
              </a:rPr>
              <a:t>要阅</a:t>
            </a:r>
            <a:r>
              <a:rPr sz="882" spc="26" dirty="0">
                <a:latin typeface="等线"/>
                <a:cs typeface="等线"/>
              </a:rPr>
              <a:t>读</a:t>
            </a:r>
            <a:r>
              <a:rPr sz="882" spc="31" dirty="0">
                <a:latin typeface="等线"/>
                <a:cs typeface="等线"/>
              </a:rPr>
              <a:t>一</a:t>
            </a:r>
            <a:r>
              <a:rPr sz="882" spc="26" dirty="0">
                <a:latin typeface="等线"/>
                <a:cs typeface="等线"/>
              </a:rPr>
              <a:t>百</a:t>
            </a:r>
            <a:r>
              <a:rPr sz="882" spc="31" dirty="0">
                <a:latin typeface="等线"/>
                <a:cs typeface="等线"/>
              </a:rPr>
              <a:t>篇文</a:t>
            </a:r>
            <a:r>
              <a:rPr sz="882" spc="26" dirty="0">
                <a:latin typeface="等线"/>
                <a:cs typeface="等线"/>
              </a:rPr>
              <a:t>献</a:t>
            </a:r>
            <a:r>
              <a:rPr sz="882" spc="31" dirty="0">
                <a:latin typeface="等线"/>
                <a:cs typeface="等线"/>
              </a:rPr>
              <a:t>和</a:t>
            </a:r>
            <a:r>
              <a:rPr sz="882" spc="26" dirty="0">
                <a:latin typeface="等线"/>
                <a:cs typeface="等线"/>
              </a:rPr>
              <a:t>码</a:t>
            </a:r>
            <a:r>
              <a:rPr sz="882" spc="31" dirty="0">
                <a:latin typeface="等线"/>
                <a:cs typeface="等线"/>
              </a:rPr>
              <a:t>出至</a:t>
            </a:r>
            <a:r>
              <a:rPr sz="882" spc="26" dirty="0">
                <a:latin typeface="等线"/>
                <a:cs typeface="等线"/>
              </a:rPr>
              <a:t>少</a:t>
            </a:r>
            <a:r>
              <a:rPr sz="882" spc="31" dirty="0">
                <a:latin typeface="等线"/>
                <a:cs typeface="等线"/>
              </a:rPr>
              <a:t>五</a:t>
            </a:r>
            <a:r>
              <a:rPr sz="882" spc="26" dirty="0">
                <a:latin typeface="等线"/>
                <a:cs typeface="等线"/>
              </a:rPr>
              <a:t>千</a:t>
            </a:r>
            <a:r>
              <a:rPr sz="882" spc="31" dirty="0">
                <a:latin typeface="等线"/>
                <a:cs typeface="等线"/>
              </a:rPr>
              <a:t>字</a:t>
            </a:r>
            <a:r>
              <a:rPr sz="882" spc="26" dirty="0">
                <a:latin typeface="等线"/>
                <a:cs typeface="等线"/>
              </a:rPr>
              <a:t>”</a:t>
            </a:r>
            <a:r>
              <a:rPr sz="882" spc="31" dirty="0">
                <a:latin typeface="等线"/>
                <a:cs typeface="等线"/>
              </a:rPr>
              <a:t>，</a:t>
            </a:r>
            <a:r>
              <a:rPr sz="882" spc="26" dirty="0">
                <a:latin typeface="等线"/>
                <a:cs typeface="等线"/>
              </a:rPr>
              <a:t>因</a:t>
            </a:r>
            <a:r>
              <a:rPr sz="882" spc="31" dirty="0">
                <a:latin typeface="等线"/>
                <a:cs typeface="等线"/>
              </a:rPr>
              <a:t>而</a:t>
            </a:r>
            <a:r>
              <a:rPr sz="882" spc="26" dirty="0">
                <a:latin typeface="等线"/>
                <a:cs typeface="等线"/>
              </a:rPr>
              <a:t>刹</a:t>
            </a:r>
            <a:r>
              <a:rPr sz="882" spc="31" dirty="0">
                <a:latin typeface="等线"/>
                <a:cs typeface="等线"/>
              </a:rPr>
              <a:t>那间</a:t>
            </a:r>
            <a:r>
              <a:rPr sz="882" spc="26" dirty="0">
                <a:latin typeface="等线"/>
                <a:cs typeface="等线"/>
              </a:rPr>
              <a:t>压</a:t>
            </a:r>
            <a:r>
              <a:rPr sz="882" dirty="0">
                <a:latin typeface="等线"/>
                <a:cs typeface="等线"/>
              </a:rPr>
              <a:t>力 </a:t>
            </a:r>
            <a:r>
              <a:rPr sz="882" spc="4" dirty="0">
                <a:latin typeface="等线"/>
                <a:cs typeface="等线"/>
              </a:rPr>
              <a:t>倍增，不知从何入手。事实上，可以把文章细分为若干个 小节，对文章进行细分后，便可着手写作每个小段落，此 时写作者所需考虑的仅仅是针对某段中某个具体方法的具 体参数进行讨论，这样便简化了任务，可以高效完成且没 有太大的压力。这便是分段论的方法，大事化小，各个击 破。做科研工作、写科技论文都是需要付出代价的，要付 出时间和脑力，在这个过程中需要合理安排进程，妥善处 </a:t>
            </a:r>
            <a:r>
              <a:rPr sz="882" dirty="0">
                <a:latin typeface="等线"/>
                <a:cs typeface="等线"/>
              </a:rPr>
              <a:t>理心理</a:t>
            </a:r>
            <a:r>
              <a:rPr sz="882" spc="-9" dirty="0">
                <a:latin typeface="等线"/>
                <a:cs typeface="等线"/>
              </a:rPr>
              <a:t>压</a:t>
            </a:r>
            <a:r>
              <a:rPr sz="882" dirty="0">
                <a:latin typeface="等线"/>
                <a:cs typeface="等线"/>
              </a:rPr>
              <a:t>力</a:t>
            </a:r>
            <a:r>
              <a:rPr sz="882" spc="-9" dirty="0">
                <a:latin typeface="等线"/>
                <a:cs typeface="等线"/>
              </a:rPr>
              <a:t>带</a:t>
            </a:r>
            <a:r>
              <a:rPr sz="882" dirty="0">
                <a:latin typeface="等线"/>
                <a:cs typeface="等线"/>
              </a:rPr>
              <a:t>来的拖</a:t>
            </a:r>
            <a:r>
              <a:rPr sz="882" spc="-9" dirty="0">
                <a:latin typeface="等线"/>
                <a:cs typeface="等线"/>
              </a:rPr>
              <a:t>延</a:t>
            </a:r>
            <a:r>
              <a:rPr sz="882" dirty="0">
                <a:latin typeface="等线"/>
                <a:cs typeface="等线"/>
              </a:rPr>
              <a:t>症。</a:t>
            </a:r>
            <a:endParaRPr sz="882">
              <a:latin typeface="等线"/>
              <a:cs typeface="等线"/>
            </a:endParaRPr>
          </a:p>
          <a:p>
            <a:pPr marL="201717">
              <a:spcBef>
                <a:spcPts val="534"/>
              </a:spcBef>
            </a:pPr>
            <a:r>
              <a:rPr sz="882" b="1" spc="4" dirty="0">
                <a:latin typeface="宋体"/>
                <a:cs typeface="宋体"/>
              </a:rPr>
              <a:t>写</a:t>
            </a:r>
            <a:r>
              <a:rPr sz="882" b="1" dirty="0">
                <a:latin typeface="宋体"/>
                <a:cs typeface="宋体"/>
              </a:rPr>
              <a:t>作的</a:t>
            </a:r>
            <a:r>
              <a:rPr sz="882" b="1" spc="4" dirty="0">
                <a:latin typeface="宋体"/>
                <a:cs typeface="宋体"/>
              </a:rPr>
              <a:t>连</a:t>
            </a:r>
            <a:r>
              <a:rPr sz="882" b="1" dirty="0">
                <a:latin typeface="宋体"/>
                <a:cs typeface="宋体"/>
              </a:rPr>
              <a:t>贯性</a:t>
            </a:r>
            <a:endParaRPr sz="882">
              <a:latin typeface="宋体"/>
              <a:cs typeface="宋体"/>
            </a:endParaRPr>
          </a:p>
          <a:p>
            <a:pPr marL="11206" indent="161934">
              <a:spcBef>
                <a:spcPts val="137"/>
              </a:spcBef>
            </a:pPr>
            <a:r>
              <a:rPr sz="882" dirty="0">
                <a:latin typeface="等线"/>
                <a:cs typeface="等线"/>
              </a:rPr>
              <a:t>指的是</a:t>
            </a:r>
            <a:r>
              <a:rPr sz="882" spc="-9" dirty="0">
                <a:latin typeface="等线"/>
                <a:cs typeface="等线"/>
              </a:rPr>
              <a:t>我</a:t>
            </a:r>
            <a:r>
              <a:rPr sz="882" dirty="0">
                <a:latin typeface="等线"/>
                <a:cs typeface="等线"/>
              </a:rPr>
              <a:t>们</a:t>
            </a:r>
            <a:r>
              <a:rPr sz="882" spc="-9" dirty="0">
                <a:latin typeface="等线"/>
                <a:cs typeface="等线"/>
              </a:rPr>
              <a:t>在</a:t>
            </a:r>
            <a:r>
              <a:rPr sz="882" dirty="0">
                <a:latin typeface="等线"/>
                <a:cs typeface="等线"/>
              </a:rPr>
              <a:t>撰写</a:t>
            </a:r>
            <a:r>
              <a:rPr sz="882" spc="84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A</a:t>
            </a:r>
            <a:r>
              <a:rPr sz="882" spc="49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问</a:t>
            </a:r>
            <a:r>
              <a:rPr sz="882" spc="-9" dirty="0">
                <a:latin typeface="等线"/>
                <a:cs typeface="等线"/>
              </a:rPr>
              <a:t>题</a:t>
            </a:r>
            <a:r>
              <a:rPr sz="882" dirty="0">
                <a:latin typeface="等线"/>
                <a:cs typeface="等线"/>
              </a:rPr>
              <a:t>时不要</a:t>
            </a:r>
            <a:r>
              <a:rPr sz="882" spc="-9" dirty="0">
                <a:latin typeface="等线"/>
                <a:cs typeface="等线"/>
              </a:rPr>
              <a:t>思</a:t>
            </a:r>
            <a:r>
              <a:rPr sz="882" dirty="0">
                <a:latin typeface="等线"/>
                <a:cs typeface="等线"/>
              </a:rPr>
              <a:t>考</a:t>
            </a:r>
            <a:r>
              <a:rPr sz="882" spc="84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B</a:t>
            </a:r>
            <a:r>
              <a:rPr sz="882" spc="4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问题</a:t>
            </a:r>
            <a:r>
              <a:rPr sz="882" spc="-9" dirty="0">
                <a:latin typeface="等线"/>
                <a:cs typeface="等线"/>
              </a:rPr>
              <a:t>。</a:t>
            </a:r>
            <a:r>
              <a:rPr sz="882" dirty="0">
                <a:latin typeface="等线"/>
                <a:cs typeface="等线"/>
              </a:rPr>
              <a:t>这</a:t>
            </a:r>
            <a:r>
              <a:rPr sz="882" spc="-9" dirty="0">
                <a:latin typeface="等线"/>
                <a:cs typeface="等线"/>
              </a:rPr>
              <a:t>里</a:t>
            </a:r>
            <a:r>
              <a:rPr sz="882" dirty="0">
                <a:latin typeface="等线"/>
                <a:cs typeface="等线"/>
              </a:rPr>
              <a:t>有</a:t>
            </a:r>
            <a:endParaRPr sz="882">
              <a:latin typeface="等线"/>
              <a:cs typeface="等线"/>
            </a:endParaRPr>
          </a:p>
          <a:p>
            <a:pPr marL="11206">
              <a:spcBef>
                <a:spcPts val="224"/>
              </a:spcBef>
            </a:pPr>
            <a:r>
              <a:rPr sz="882" dirty="0">
                <a:latin typeface="等线"/>
                <a:cs typeface="等线"/>
              </a:rPr>
              <a:t>两种可</a:t>
            </a:r>
            <a:r>
              <a:rPr sz="882" spc="-9" dirty="0">
                <a:latin typeface="等线"/>
                <a:cs typeface="等线"/>
              </a:rPr>
              <a:t>能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-9" dirty="0">
                <a:latin typeface="等线"/>
                <a:cs typeface="等线"/>
              </a:rPr>
              <a:t>状</a:t>
            </a:r>
            <a:r>
              <a:rPr sz="882" dirty="0">
                <a:latin typeface="等线"/>
                <a:cs typeface="等线"/>
              </a:rPr>
              <a:t>况：其</a:t>
            </a:r>
            <a:r>
              <a:rPr sz="882" spc="-9" dirty="0">
                <a:latin typeface="等线"/>
                <a:cs typeface="等线"/>
              </a:rPr>
              <a:t>一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-9" dirty="0">
                <a:latin typeface="等线"/>
                <a:cs typeface="等线"/>
              </a:rPr>
              <a:t>写</a:t>
            </a:r>
            <a:r>
              <a:rPr sz="882" dirty="0">
                <a:latin typeface="等线"/>
                <a:cs typeface="等线"/>
              </a:rPr>
              <a:t>作</a:t>
            </a:r>
            <a:r>
              <a:rPr sz="882" spc="-44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A</a:t>
            </a:r>
            <a:r>
              <a:rPr sz="882" spc="-66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问题</a:t>
            </a:r>
            <a:r>
              <a:rPr sz="882" spc="-9" dirty="0">
                <a:latin typeface="等线"/>
                <a:cs typeface="等线"/>
              </a:rPr>
              <a:t>时发</a:t>
            </a:r>
            <a:r>
              <a:rPr sz="882" dirty="0">
                <a:latin typeface="等线"/>
                <a:cs typeface="等线"/>
              </a:rPr>
              <a:t>现</a:t>
            </a:r>
            <a:r>
              <a:rPr sz="882" spc="-9" dirty="0">
                <a:latin typeface="等线"/>
                <a:cs typeface="等线"/>
              </a:rPr>
              <a:t>了</a:t>
            </a:r>
            <a:r>
              <a:rPr sz="882" dirty="0">
                <a:latin typeface="等线"/>
                <a:cs typeface="等线"/>
              </a:rPr>
              <a:t>对</a:t>
            </a:r>
            <a:r>
              <a:rPr sz="882" spc="-44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B</a:t>
            </a:r>
            <a:r>
              <a:rPr sz="882" spc="-66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问</a:t>
            </a:r>
            <a:r>
              <a:rPr sz="882" spc="-9" dirty="0">
                <a:latin typeface="等线"/>
                <a:cs typeface="等线"/>
              </a:rPr>
              <a:t>题有</a:t>
            </a:r>
            <a:endParaRPr sz="882">
              <a:latin typeface="等线"/>
              <a:cs typeface="等线"/>
            </a:endParaRPr>
          </a:p>
          <a:p>
            <a:pPr marL="11206" marR="7845">
              <a:lnSpc>
                <a:spcPct val="121800"/>
              </a:lnSpc>
            </a:pPr>
            <a:r>
              <a:rPr sz="882" dirty="0">
                <a:latin typeface="等线"/>
                <a:cs typeface="等线"/>
              </a:rPr>
              <a:t>用的材</a:t>
            </a:r>
            <a:r>
              <a:rPr sz="882" spc="-9" dirty="0">
                <a:latin typeface="等线"/>
                <a:cs typeface="等线"/>
              </a:rPr>
              <a:t>料</a:t>
            </a:r>
            <a:r>
              <a:rPr sz="882" dirty="0">
                <a:latin typeface="等线"/>
                <a:cs typeface="等线"/>
              </a:rPr>
              <a:t>；</a:t>
            </a:r>
            <a:r>
              <a:rPr sz="882" spc="-9" dirty="0">
                <a:latin typeface="等线"/>
                <a:cs typeface="等线"/>
              </a:rPr>
              <a:t>或</a:t>
            </a:r>
            <a:r>
              <a:rPr sz="882" dirty="0">
                <a:latin typeface="等线"/>
                <a:cs typeface="等线"/>
              </a:rPr>
              <a:t>者，写作</a:t>
            </a:r>
            <a:r>
              <a:rPr sz="882" spc="106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A</a:t>
            </a:r>
            <a:r>
              <a:rPr sz="882" spc="5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问题时</a:t>
            </a:r>
            <a:r>
              <a:rPr sz="882" spc="-9" dirty="0">
                <a:latin typeface="等线"/>
                <a:cs typeface="等线"/>
              </a:rPr>
              <a:t>发</a:t>
            </a:r>
            <a:r>
              <a:rPr sz="882" dirty="0">
                <a:latin typeface="等线"/>
                <a:cs typeface="等线"/>
              </a:rPr>
              <a:t>现</a:t>
            </a:r>
            <a:r>
              <a:rPr sz="882" spc="84" dirty="0">
                <a:latin typeface="等线"/>
                <a:cs typeface="等线"/>
              </a:rPr>
              <a:t> </a:t>
            </a:r>
            <a:r>
              <a:rPr sz="882" dirty="0">
                <a:latin typeface="等线"/>
                <a:cs typeface="等线"/>
              </a:rPr>
              <a:t>了</a:t>
            </a:r>
            <a:r>
              <a:rPr sz="882" spc="106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B</a:t>
            </a:r>
            <a:r>
              <a:rPr sz="882" spc="57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问题</a:t>
            </a:r>
            <a:r>
              <a:rPr sz="882" spc="-9" dirty="0">
                <a:latin typeface="等线"/>
                <a:cs typeface="等线"/>
              </a:rPr>
              <a:t>存</a:t>
            </a:r>
            <a:r>
              <a:rPr sz="882" dirty="0">
                <a:latin typeface="等线"/>
                <a:cs typeface="等线"/>
              </a:rPr>
              <a:t>在的错 </a:t>
            </a:r>
            <a:r>
              <a:rPr sz="882" spc="4" dirty="0">
                <a:latin typeface="等线"/>
                <a:cs typeface="等线"/>
              </a:rPr>
              <a:t>误、疏漏或其他。这时，不要停下进行中的思路，只需用 </a:t>
            </a:r>
            <a:r>
              <a:rPr sz="882" dirty="0">
                <a:latin typeface="等线"/>
                <a:cs typeface="等线"/>
              </a:rPr>
              <a:t>便签备</a:t>
            </a:r>
            <a:r>
              <a:rPr sz="882" spc="-9" dirty="0">
                <a:latin typeface="等线"/>
                <a:cs typeface="等线"/>
              </a:rPr>
              <a:t>注</a:t>
            </a:r>
            <a:r>
              <a:rPr sz="882" dirty="0">
                <a:latin typeface="等线"/>
                <a:cs typeface="等线"/>
              </a:rPr>
              <a:t>一</a:t>
            </a:r>
            <a:r>
              <a:rPr sz="882" spc="-9" dirty="0">
                <a:latin typeface="等线"/>
                <a:cs typeface="等线"/>
              </a:rPr>
              <a:t>下</a:t>
            </a:r>
            <a:r>
              <a:rPr sz="882" dirty="0">
                <a:latin typeface="等线"/>
                <a:cs typeface="等线"/>
              </a:rPr>
              <a:t>，然后</a:t>
            </a:r>
            <a:r>
              <a:rPr sz="882" spc="-9" dirty="0">
                <a:latin typeface="等线"/>
                <a:cs typeface="等线"/>
              </a:rPr>
              <a:t>继</a:t>
            </a:r>
            <a:r>
              <a:rPr sz="882" dirty="0">
                <a:latin typeface="等线"/>
                <a:cs typeface="等线"/>
              </a:rPr>
              <a:t>续对 </a:t>
            </a:r>
            <a:r>
              <a:rPr sz="882" dirty="0">
                <a:latin typeface="Times New Roman"/>
                <a:cs typeface="Times New Roman"/>
              </a:rPr>
              <a:t>A</a:t>
            </a:r>
            <a:r>
              <a:rPr sz="882" spc="-44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等线"/>
                <a:cs typeface="等线"/>
              </a:rPr>
              <a:t>问</a:t>
            </a:r>
            <a:r>
              <a:rPr sz="882" dirty="0">
                <a:latin typeface="等线"/>
                <a:cs typeface="等线"/>
              </a:rPr>
              <a:t>题的</a:t>
            </a:r>
            <a:r>
              <a:rPr sz="882" spc="-9" dirty="0">
                <a:latin typeface="等线"/>
                <a:cs typeface="等线"/>
              </a:rPr>
              <a:t>写</a:t>
            </a:r>
            <a:r>
              <a:rPr sz="882" dirty="0">
                <a:latin typeface="等线"/>
                <a:cs typeface="等线"/>
              </a:rPr>
              <a:t>作直至</a:t>
            </a:r>
            <a:r>
              <a:rPr sz="882" spc="-9" dirty="0">
                <a:latin typeface="等线"/>
                <a:cs typeface="等线"/>
              </a:rPr>
              <a:t>完</a:t>
            </a:r>
            <a:r>
              <a:rPr sz="882" dirty="0">
                <a:latin typeface="等线"/>
                <a:cs typeface="等线"/>
              </a:rPr>
              <a:t>成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再回 过头来</a:t>
            </a:r>
            <a:r>
              <a:rPr sz="882" spc="-9" dirty="0">
                <a:latin typeface="等线"/>
                <a:cs typeface="等线"/>
              </a:rPr>
              <a:t>整</a:t>
            </a:r>
            <a:r>
              <a:rPr sz="882" dirty="0">
                <a:latin typeface="等线"/>
                <a:cs typeface="等线"/>
              </a:rPr>
              <a:t>理</a:t>
            </a:r>
            <a:r>
              <a:rPr sz="882" spc="-4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B</a:t>
            </a:r>
            <a:r>
              <a:rPr sz="882" spc="9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问</a:t>
            </a:r>
            <a:r>
              <a:rPr sz="882" spc="-9" dirty="0">
                <a:latin typeface="等线"/>
                <a:cs typeface="等线"/>
              </a:rPr>
              <a:t>题</a:t>
            </a:r>
            <a:r>
              <a:rPr sz="882" dirty="0">
                <a:latin typeface="等线"/>
                <a:cs typeface="等线"/>
              </a:rPr>
              <a:t>。换</a:t>
            </a:r>
            <a:r>
              <a:rPr sz="882" spc="-9" dirty="0">
                <a:latin typeface="等线"/>
                <a:cs typeface="等线"/>
              </a:rPr>
              <a:t>言</a:t>
            </a:r>
            <a:r>
              <a:rPr sz="882" dirty="0">
                <a:latin typeface="等线"/>
                <a:cs typeface="等线"/>
              </a:rPr>
              <a:t>之，在</a:t>
            </a:r>
            <a:r>
              <a:rPr sz="882" spc="-9" dirty="0">
                <a:latin typeface="等线"/>
                <a:cs typeface="等线"/>
              </a:rPr>
              <a:t>每</a:t>
            </a:r>
            <a:r>
              <a:rPr sz="882" dirty="0">
                <a:latin typeface="等线"/>
                <a:cs typeface="等线"/>
              </a:rPr>
              <a:t>一</a:t>
            </a:r>
            <a:r>
              <a:rPr sz="882" spc="-9" dirty="0">
                <a:latin typeface="等线"/>
                <a:cs typeface="等线"/>
              </a:rPr>
              <a:t>具</a:t>
            </a:r>
            <a:r>
              <a:rPr sz="882" dirty="0">
                <a:latin typeface="等线"/>
                <a:cs typeface="等线"/>
              </a:rPr>
              <a:t>体阶段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我</a:t>
            </a:r>
            <a:r>
              <a:rPr sz="882" spc="-9" dirty="0">
                <a:latin typeface="等线"/>
                <a:cs typeface="等线"/>
              </a:rPr>
              <a:t>们</a:t>
            </a:r>
            <a:r>
              <a:rPr sz="882" dirty="0">
                <a:latin typeface="等线"/>
                <a:cs typeface="等线"/>
              </a:rPr>
              <a:t>应当 </a:t>
            </a:r>
            <a:r>
              <a:rPr sz="882" spc="31" dirty="0">
                <a:latin typeface="等线"/>
                <a:cs typeface="等线"/>
              </a:rPr>
              <a:t>框定</a:t>
            </a:r>
            <a:r>
              <a:rPr sz="882" spc="26" dirty="0">
                <a:latin typeface="等线"/>
                <a:cs typeface="等线"/>
              </a:rPr>
              <a:t>综</a:t>
            </a:r>
            <a:r>
              <a:rPr sz="882" spc="31" dirty="0">
                <a:latin typeface="等线"/>
                <a:cs typeface="等线"/>
              </a:rPr>
              <a:t>述</a:t>
            </a:r>
            <a:r>
              <a:rPr sz="882" spc="26" dirty="0">
                <a:latin typeface="等线"/>
                <a:cs typeface="等线"/>
              </a:rPr>
              <a:t>的</a:t>
            </a:r>
            <a:r>
              <a:rPr sz="882" spc="31" dirty="0">
                <a:latin typeface="等线"/>
                <a:cs typeface="等线"/>
              </a:rPr>
              <a:t>问题</a:t>
            </a:r>
            <a:r>
              <a:rPr sz="882" spc="26" dirty="0">
                <a:latin typeface="等线"/>
                <a:cs typeface="等线"/>
              </a:rPr>
              <a:t>，</a:t>
            </a:r>
            <a:r>
              <a:rPr sz="882" spc="31" dirty="0">
                <a:latin typeface="等线"/>
                <a:cs typeface="等线"/>
              </a:rPr>
              <a:t>缩</a:t>
            </a:r>
            <a:r>
              <a:rPr sz="882" spc="26" dirty="0">
                <a:latin typeface="等线"/>
                <a:cs typeface="等线"/>
              </a:rPr>
              <a:t>小</a:t>
            </a:r>
            <a:r>
              <a:rPr sz="882" spc="31" dirty="0">
                <a:latin typeface="等线"/>
                <a:cs typeface="等线"/>
              </a:rPr>
              <a:t>范围</a:t>
            </a:r>
            <a:r>
              <a:rPr sz="882" spc="26" dirty="0">
                <a:latin typeface="等线"/>
                <a:cs typeface="等线"/>
              </a:rPr>
              <a:t>。</a:t>
            </a:r>
            <a:r>
              <a:rPr sz="882" spc="31" dirty="0">
                <a:latin typeface="等线"/>
                <a:cs typeface="等线"/>
              </a:rPr>
              <a:t>应</a:t>
            </a:r>
            <a:r>
              <a:rPr sz="882" spc="26" dirty="0">
                <a:latin typeface="等线"/>
                <a:cs typeface="等线"/>
              </a:rPr>
              <a:t>避</a:t>
            </a:r>
            <a:r>
              <a:rPr sz="882" spc="31" dirty="0">
                <a:latin typeface="等线"/>
                <a:cs typeface="等线"/>
              </a:rPr>
              <a:t>免放</a:t>
            </a:r>
            <a:r>
              <a:rPr sz="882" spc="26" dirty="0">
                <a:latin typeface="等线"/>
                <a:cs typeface="等线"/>
              </a:rPr>
              <a:t>任</a:t>
            </a:r>
            <a:r>
              <a:rPr sz="882" spc="31" dirty="0">
                <a:latin typeface="等线"/>
                <a:cs typeface="等线"/>
              </a:rPr>
              <a:t>写</a:t>
            </a:r>
            <a:r>
              <a:rPr sz="882" spc="26" dirty="0">
                <a:latin typeface="等线"/>
                <a:cs typeface="等线"/>
              </a:rPr>
              <a:t>作</a:t>
            </a:r>
            <a:r>
              <a:rPr sz="882" spc="31" dirty="0">
                <a:latin typeface="等线"/>
                <a:cs typeface="等线"/>
              </a:rPr>
              <a:t>思路</a:t>
            </a:r>
            <a:r>
              <a:rPr sz="882" spc="26" dirty="0">
                <a:latin typeface="等线"/>
                <a:cs typeface="等线"/>
              </a:rPr>
              <a:t>“随</a:t>
            </a:r>
            <a:r>
              <a:rPr sz="882" dirty="0">
                <a:latin typeface="等线"/>
                <a:cs typeface="等线"/>
              </a:rPr>
              <a:t>兴 </a:t>
            </a:r>
            <a:r>
              <a:rPr sz="882" spc="31" dirty="0">
                <a:latin typeface="等线"/>
                <a:cs typeface="等线"/>
              </a:rPr>
              <a:t>所至</a:t>
            </a:r>
            <a:r>
              <a:rPr sz="882" spc="26" dirty="0">
                <a:latin typeface="等线"/>
                <a:cs typeface="等线"/>
              </a:rPr>
              <a:t>”，</a:t>
            </a:r>
            <a:r>
              <a:rPr sz="882" spc="31" dirty="0">
                <a:latin typeface="等线"/>
                <a:cs typeface="等线"/>
              </a:rPr>
              <a:t>想</a:t>
            </a:r>
            <a:r>
              <a:rPr sz="882" spc="26" dirty="0">
                <a:latin typeface="等线"/>
                <a:cs typeface="等线"/>
              </a:rPr>
              <a:t>到</a:t>
            </a:r>
            <a:r>
              <a:rPr sz="882" spc="31" dirty="0">
                <a:latin typeface="等线"/>
                <a:cs typeface="等线"/>
              </a:rPr>
              <a:t>什么</a:t>
            </a:r>
            <a:r>
              <a:rPr sz="882" spc="26" dirty="0">
                <a:latin typeface="等线"/>
                <a:cs typeface="等线"/>
              </a:rPr>
              <a:t>写</a:t>
            </a:r>
            <a:r>
              <a:rPr sz="882" spc="31" dirty="0">
                <a:latin typeface="等线"/>
                <a:cs typeface="等线"/>
              </a:rPr>
              <a:t>什</a:t>
            </a:r>
            <a:r>
              <a:rPr sz="882" spc="26" dirty="0">
                <a:latin typeface="等线"/>
                <a:cs typeface="等线"/>
              </a:rPr>
              <a:t>么</a:t>
            </a:r>
            <a:r>
              <a:rPr sz="882" spc="31" dirty="0">
                <a:latin typeface="等线"/>
                <a:cs typeface="等线"/>
              </a:rPr>
              <a:t>，而</a:t>
            </a:r>
            <a:r>
              <a:rPr sz="882" spc="26" dirty="0">
                <a:latin typeface="等线"/>
                <a:cs typeface="等线"/>
              </a:rPr>
              <a:t>偏</a:t>
            </a:r>
            <a:r>
              <a:rPr sz="882" spc="31" dirty="0">
                <a:latin typeface="等线"/>
                <a:cs typeface="等线"/>
              </a:rPr>
              <a:t>离</a:t>
            </a:r>
            <a:r>
              <a:rPr sz="882" spc="26" dirty="0">
                <a:latin typeface="等线"/>
                <a:cs typeface="等线"/>
              </a:rPr>
              <a:t>了</a:t>
            </a:r>
            <a:r>
              <a:rPr sz="882" spc="31" dirty="0">
                <a:latin typeface="等线"/>
                <a:cs typeface="等线"/>
              </a:rPr>
              <a:t>方向</a:t>
            </a:r>
            <a:r>
              <a:rPr sz="882" spc="26" dirty="0">
                <a:latin typeface="等线"/>
                <a:cs typeface="等线"/>
              </a:rPr>
              <a:t>、</a:t>
            </a:r>
            <a:r>
              <a:rPr sz="882" spc="31" dirty="0">
                <a:latin typeface="等线"/>
                <a:cs typeface="等线"/>
              </a:rPr>
              <a:t>损</a:t>
            </a:r>
            <a:r>
              <a:rPr sz="882" spc="26" dirty="0">
                <a:latin typeface="等线"/>
                <a:cs typeface="等线"/>
              </a:rPr>
              <a:t>失</a:t>
            </a:r>
            <a:r>
              <a:rPr sz="882" spc="31" dirty="0">
                <a:latin typeface="等线"/>
                <a:cs typeface="等线"/>
              </a:rPr>
              <a:t>了重</a:t>
            </a:r>
            <a:r>
              <a:rPr sz="882" spc="26" dirty="0">
                <a:latin typeface="等线"/>
                <a:cs typeface="等线"/>
              </a:rPr>
              <a:t>点</a:t>
            </a:r>
            <a:r>
              <a:rPr sz="882" dirty="0">
                <a:latin typeface="等线"/>
                <a:cs typeface="等线"/>
              </a:rPr>
              <a:t>。 </a:t>
            </a:r>
            <a:r>
              <a:rPr sz="882" spc="4" dirty="0">
                <a:latin typeface="等线"/>
                <a:cs typeface="等线"/>
              </a:rPr>
              <a:t>这也许是一种写作习惯，导致写作的内容当中逻辑不连贯， </a:t>
            </a:r>
            <a:r>
              <a:rPr sz="882" dirty="0">
                <a:latin typeface="等线"/>
                <a:cs typeface="等线"/>
              </a:rPr>
              <a:t>重读写</a:t>
            </a:r>
            <a:r>
              <a:rPr sz="882" spc="-9" dirty="0">
                <a:latin typeface="等线"/>
                <a:cs typeface="等线"/>
              </a:rPr>
              <a:t>过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-9" dirty="0">
                <a:latin typeface="等线"/>
                <a:cs typeface="等线"/>
              </a:rPr>
              <a:t>内</a:t>
            </a:r>
            <a:r>
              <a:rPr sz="882" dirty="0">
                <a:latin typeface="等线"/>
                <a:cs typeface="等线"/>
              </a:rPr>
              <a:t>容也可</a:t>
            </a:r>
            <a:r>
              <a:rPr sz="882" spc="-9" dirty="0">
                <a:latin typeface="等线"/>
                <a:cs typeface="等线"/>
              </a:rPr>
              <a:t>以</a:t>
            </a:r>
            <a:r>
              <a:rPr sz="882" dirty="0">
                <a:latin typeface="等线"/>
                <a:cs typeface="等线"/>
              </a:rPr>
              <a:t>纠</a:t>
            </a:r>
            <a:r>
              <a:rPr sz="882" spc="-9" dirty="0">
                <a:latin typeface="等线"/>
                <a:cs typeface="等线"/>
              </a:rPr>
              <a:t>正</a:t>
            </a:r>
            <a:r>
              <a:rPr sz="882" dirty="0">
                <a:latin typeface="等线"/>
                <a:cs typeface="等线"/>
              </a:rPr>
              <a:t>这些不</a:t>
            </a:r>
            <a:r>
              <a:rPr sz="882" spc="-9" dirty="0">
                <a:latin typeface="等线"/>
                <a:cs typeface="等线"/>
              </a:rPr>
              <a:t>连</a:t>
            </a:r>
            <a:r>
              <a:rPr sz="882" dirty="0">
                <a:latin typeface="等线"/>
                <a:cs typeface="等线"/>
              </a:rPr>
              <a:t>贯</a:t>
            </a:r>
            <a:r>
              <a:rPr sz="882" spc="-9" dirty="0">
                <a:latin typeface="等线"/>
                <a:cs typeface="等线"/>
              </a:rPr>
              <a:t>性</a:t>
            </a:r>
            <a:r>
              <a:rPr sz="882" dirty="0">
                <a:latin typeface="等线"/>
                <a:cs typeface="等线"/>
              </a:rPr>
              <a:t>。</a:t>
            </a:r>
            <a:endParaRPr sz="882">
              <a:latin typeface="等线"/>
              <a:cs typeface="等线"/>
            </a:endParaRPr>
          </a:p>
          <a:p>
            <a:pPr marL="201717">
              <a:spcBef>
                <a:spcPts val="538"/>
              </a:spcBef>
            </a:pPr>
            <a:r>
              <a:rPr sz="882" b="1" spc="4" dirty="0">
                <a:latin typeface="宋体"/>
                <a:cs typeface="宋体"/>
              </a:rPr>
              <a:t>关</a:t>
            </a:r>
            <a:r>
              <a:rPr sz="882" b="1" dirty="0">
                <a:latin typeface="宋体"/>
                <a:cs typeface="宋体"/>
              </a:rPr>
              <a:t>于文</a:t>
            </a:r>
            <a:r>
              <a:rPr sz="882" b="1" spc="4" dirty="0">
                <a:latin typeface="宋体"/>
                <a:cs typeface="宋体"/>
              </a:rPr>
              <a:t>章</a:t>
            </a:r>
            <a:r>
              <a:rPr sz="882" b="1" dirty="0">
                <a:latin typeface="宋体"/>
                <a:cs typeface="宋体"/>
              </a:rPr>
              <a:t>的自检</a:t>
            </a:r>
            <a:endParaRPr sz="882">
              <a:latin typeface="宋体"/>
              <a:cs typeface="宋体"/>
            </a:endParaRPr>
          </a:p>
          <a:p>
            <a:pPr marL="11206" indent="161934">
              <a:spcBef>
                <a:spcPts val="132"/>
              </a:spcBef>
            </a:pPr>
            <a:r>
              <a:rPr sz="882" spc="26" dirty="0">
                <a:latin typeface="等线"/>
                <a:cs typeface="等线"/>
              </a:rPr>
              <a:t>重读自己</a:t>
            </a:r>
            <a:r>
              <a:rPr sz="882" spc="31" dirty="0">
                <a:latin typeface="等线"/>
                <a:cs typeface="等线"/>
              </a:rPr>
              <a:t>刚</a:t>
            </a:r>
            <a:r>
              <a:rPr sz="882" spc="26" dirty="0">
                <a:latin typeface="等线"/>
                <a:cs typeface="等线"/>
              </a:rPr>
              <a:t>刚写过的</a:t>
            </a:r>
            <a:r>
              <a:rPr sz="882" spc="31" dirty="0">
                <a:latin typeface="等线"/>
                <a:cs typeface="等线"/>
              </a:rPr>
              <a:t>文</a:t>
            </a:r>
            <a:r>
              <a:rPr sz="882" spc="26" dirty="0">
                <a:latin typeface="等线"/>
                <a:cs typeface="等线"/>
              </a:rPr>
              <a:t>章，目的</a:t>
            </a:r>
            <a:r>
              <a:rPr sz="882" spc="31" dirty="0">
                <a:latin typeface="等线"/>
                <a:cs typeface="等线"/>
              </a:rPr>
              <a:t>在</a:t>
            </a:r>
            <a:r>
              <a:rPr sz="882" spc="26" dirty="0">
                <a:latin typeface="等线"/>
                <a:cs typeface="等线"/>
              </a:rPr>
              <a:t>于检查写</a:t>
            </a:r>
            <a:r>
              <a:rPr sz="882" spc="31" dirty="0">
                <a:latin typeface="等线"/>
                <a:cs typeface="等线"/>
              </a:rPr>
              <a:t>作</a:t>
            </a:r>
            <a:r>
              <a:rPr sz="882" spc="26" dirty="0">
                <a:latin typeface="等线"/>
                <a:cs typeface="等线"/>
              </a:rPr>
              <a:t>的错误、</a:t>
            </a:r>
            <a:endParaRPr sz="882">
              <a:latin typeface="等线"/>
              <a:cs typeface="等线"/>
            </a:endParaRPr>
          </a:p>
          <a:p>
            <a:pPr marL="11206" marR="120470" algn="just">
              <a:lnSpc>
                <a:spcPct val="121800"/>
              </a:lnSpc>
            </a:pPr>
            <a:r>
              <a:rPr sz="882" spc="4" dirty="0">
                <a:latin typeface="等线"/>
                <a:cs typeface="等线"/>
              </a:rPr>
              <a:t>理顺逻辑关系、使语句和文字更加精致，其重读的过程可 以分为精读和快读两种，所谓快读就是像阅读小说一样， 体验它的流畅感。精度就是要检查写作当中的一些错误， 删减一些重复的话。重读是一个自检的过程，可以改正一 些低级的错误。对于每一个写作者来说，在投稿之前都</a:t>
            </a:r>
            <a:r>
              <a:rPr sz="882" dirty="0">
                <a:latin typeface="等线"/>
                <a:cs typeface="等线"/>
              </a:rPr>
              <a:t>需 要留出</a:t>
            </a:r>
            <a:r>
              <a:rPr sz="882" spc="-9" dirty="0">
                <a:latin typeface="等线"/>
                <a:cs typeface="等线"/>
              </a:rPr>
              <a:t>两</a:t>
            </a:r>
            <a:r>
              <a:rPr sz="882" dirty="0">
                <a:latin typeface="等线"/>
                <a:cs typeface="等线"/>
              </a:rPr>
              <a:t>天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时间，</a:t>
            </a:r>
            <a:r>
              <a:rPr sz="882" spc="-9" dirty="0">
                <a:latin typeface="等线"/>
                <a:cs typeface="等线"/>
              </a:rPr>
              <a:t>每</a:t>
            </a:r>
            <a:r>
              <a:rPr sz="882" dirty="0">
                <a:latin typeface="等线"/>
                <a:cs typeface="等线"/>
              </a:rPr>
              <a:t>天</a:t>
            </a:r>
            <a:r>
              <a:rPr sz="882" spc="-9" dirty="0">
                <a:latin typeface="等线"/>
                <a:cs typeface="等线"/>
              </a:rPr>
              <a:t>认</a:t>
            </a:r>
            <a:r>
              <a:rPr sz="882" dirty="0">
                <a:latin typeface="等线"/>
                <a:cs typeface="等线"/>
              </a:rPr>
              <a:t>真的读</a:t>
            </a:r>
            <a:r>
              <a:rPr sz="882" spc="-9" dirty="0">
                <a:latin typeface="等线"/>
                <a:cs typeface="等线"/>
              </a:rPr>
              <a:t>一</a:t>
            </a:r>
            <a:r>
              <a:rPr sz="882" dirty="0">
                <a:latin typeface="等线"/>
                <a:cs typeface="等线"/>
              </a:rPr>
              <a:t>遍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然后再</a:t>
            </a:r>
            <a:r>
              <a:rPr sz="882" spc="-9" dirty="0">
                <a:latin typeface="等线"/>
                <a:cs typeface="等线"/>
              </a:rPr>
              <a:t>投</a:t>
            </a:r>
            <a:r>
              <a:rPr sz="882" dirty="0">
                <a:latin typeface="等线"/>
                <a:cs typeface="等线"/>
              </a:rPr>
              <a:t>稿。</a:t>
            </a:r>
            <a:endParaRPr sz="882">
              <a:latin typeface="等线"/>
              <a:cs typeface="等线"/>
            </a:endParaRPr>
          </a:p>
          <a:p>
            <a:pPr marL="201717">
              <a:spcBef>
                <a:spcPts val="534"/>
              </a:spcBef>
            </a:pPr>
            <a:r>
              <a:rPr sz="882" b="1" spc="4" dirty="0">
                <a:latin typeface="宋体"/>
                <a:cs typeface="宋体"/>
              </a:rPr>
              <a:t>关</a:t>
            </a:r>
            <a:r>
              <a:rPr sz="882" b="1" dirty="0">
                <a:latin typeface="宋体"/>
                <a:cs typeface="宋体"/>
              </a:rPr>
              <a:t>于查重</a:t>
            </a:r>
            <a:endParaRPr sz="882">
              <a:latin typeface="宋体"/>
              <a:cs typeface="宋体"/>
            </a:endParaRPr>
          </a:p>
          <a:p>
            <a:pPr marL="11206" indent="161934">
              <a:spcBef>
                <a:spcPts val="137"/>
              </a:spcBef>
            </a:pPr>
            <a:r>
              <a:rPr sz="882" spc="31" dirty="0">
                <a:latin typeface="等线"/>
                <a:cs typeface="等线"/>
              </a:rPr>
              <a:t>和</a:t>
            </a:r>
            <a:r>
              <a:rPr sz="882" spc="26" dirty="0">
                <a:latin typeface="等线"/>
                <a:cs typeface="等线"/>
              </a:rPr>
              <a:t>其</a:t>
            </a:r>
            <a:r>
              <a:rPr sz="882" spc="31" dirty="0">
                <a:latin typeface="等线"/>
                <a:cs typeface="等线"/>
              </a:rPr>
              <a:t>他</a:t>
            </a:r>
            <a:r>
              <a:rPr sz="882" spc="26" dirty="0">
                <a:latin typeface="等线"/>
                <a:cs typeface="等线"/>
              </a:rPr>
              <a:t>的文</a:t>
            </a:r>
            <a:r>
              <a:rPr sz="882" spc="31" dirty="0">
                <a:latin typeface="等线"/>
                <a:cs typeface="等线"/>
              </a:rPr>
              <a:t>章</a:t>
            </a:r>
            <a:r>
              <a:rPr sz="882" spc="26" dirty="0">
                <a:latin typeface="等线"/>
                <a:cs typeface="等线"/>
              </a:rPr>
              <a:t>造</a:t>
            </a:r>
            <a:r>
              <a:rPr sz="882" spc="31" dirty="0">
                <a:latin typeface="等线"/>
                <a:cs typeface="等线"/>
              </a:rPr>
              <a:t>成</a:t>
            </a:r>
            <a:r>
              <a:rPr sz="882" spc="26" dirty="0">
                <a:latin typeface="等线"/>
                <a:cs typeface="等线"/>
              </a:rPr>
              <a:t>重复</a:t>
            </a:r>
            <a:r>
              <a:rPr sz="882" spc="31" dirty="0">
                <a:latin typeface="等线"/>
                <a:cs typeface="等线"/>
              </a:rPr>
              <a:t>的</a:t>
            </a:r>
            <a:r>
              <a:rPr sz="882" spc="26" dirty="0">
                <a:latin typeface="等线"/>
                <a:cs typeface="等线"/>
              </a:rPr>
              <a:t>部</a:t>
            </a:r>
            <a:r>
              <a:rPr sz="882" spc="31" dirty="0">
                <a:latin typeface="等线"/>
                <a:cs typeface="等线"/>
              </a:rPr>
              <a:t>分</a:t>
            </a:r>
            <a:r>
              <a:rPr sz="882" spc="26" dirty="0">
                <a:latin typeface="等线"/>
                <a:cs typeface="等线"/>
              </a:rPr>
              <a:t>主要</a:t>
            </a:r>
            <a:r>
              <a:rPr sz="882" spc="31" dirty="0">
                <a:latin typeface="等线"/>
                <a:cs typeface="等线"/>
              </a:rPr>
              <a:t>是</a:t>
            </a:r>
            <a:r>
              <a:rPr sz="882" spc="26" dirty="0">
                <a:latin typeface="等线"/>
                <a:cs typeface="等线"/>
              </a:rPr>
              <a:t>引</a:t>
            </a:r>
            <a:r>
              <a:rPr sz="882" spc="31" dirty="0">
                <a:latin typeface="等线"/>
                <a:cs typeface="等线"/>
              </a:rPr>
              <a:t>言</a:t>
            </a:r>
            <a:r>
              <a:rPr sz="882" spc="26" dirty="0">
                <a:latin typeface="等线"/>
                <a:cs typeface="等线"/>
              </a:rPr>
              <a:t>的部</a:t>
            </a:r>
            <a:r>
              <a:rPr sz="882" spc="31" dirty="0">
                <a:latin typeface="等线"/>
                <a:cs typeface="等线"/>
              </a:rPr>
              <a:t>分</a:t>
            </a:r>
            <a:r>
              <a:rPr sz="882" spc="26" dirty="0">
                <a:latin typeface="等线"/>
                <a:cs typeface="等线"/>
              </a:rPr>
              <a:t>，在</a:t>
            </a:r>
            <a:endParaRPr sz="882">
              <a:latin typeface="等线"/>
              <a:cs typeface="等线"/>
            </a:endParaRPr>
          </a:p>
          <a:p>
            <a:pPr marL="11206">
              <a:spcBef>
                <a:spcPts val="224"/>
              </a:spcBef>
            </a:pPr>
            <a:r>
              <a:rPr sz="882" spc="4" dirty="0">
                <a:latin typeface="等线"/>
                <a:cs typeface="等线"/>
              </a:rPr>
              <a:t>引用别人工作的时候，要避免整段整句的引用，很多编辑</a:t>
            </a:r>
            <a:endParaRPr sz="882">
              <a:latin typeface="等线"/>
              <a:cs typeface="等线"/>
            </a:endParaRPr>
          </a:p>
          <a:p>
            <a:pPr marL="11206" marR="119349" algn="just">
              <a:lnSpc>
                <a:spcPct val="121700"/>
              </a:lnSpc>
            </a:pPr>
            <a:r>
              <a:rPr sz="882" dirty="0">
                <a:latin typeface="等线"/>
                <a:cs typeface="等线"/>
              </a:rPr>
              <a:t>采用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dirty="0">
                <a:latin typeface="等线"/>
                <a:cs typeface="等线"/>
              </a:rPr>
              <a:t>知网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spc="-9" dirty="0">
                <a:latin typeface="等线"/>
                <a:cs typeface="等线"/>
              </a:rPr>
              <a:t>作</a:t>
            </a:r>
            <a:r>
              <a:rPr sz="882" dirty="0">
                <a:latin typeface="等线"/>
                <a:cs typeface="等线"/>
              </a:rPr>
              <a:t>为查重</a:t>
            </a:r>
            <a:r>
              <a:rPr sz="882" spc="-9" dirty="0">
                <a:latin typeface="等线"/>
                <a:cs typeface="等线"/>
              </a:rPr>
              <a:t>平</a:t>
            </a:r>
            <a:r>
              <a:rPr sz="882" dirty="0">
                <a:latin typeface="等线"/>
                <a:cs typeface="等线"/>
              </a:rPr>
              <a:t>台</a:t>
            </a:r>
            <a:r>
              <a:rPr sz="882" spc="-9" dirty="0">
                <a:latin typeface="等线"/>
                <a:cs typeface="等线"/>
              </a:rPr>
              <a:t>。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dirty="0">
                <a:latin typeface="等线"/>
                <a:cs typeface="等线"/>
              </a:rPr>
              <a:t>知网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的标</a:t>
            </a:r>
            <a:r>
              <a:rPr sz="882" spc="-9" dirty="0">
                <a:latin typeface="等线"/>
                <a:cs typeface="等线"/>
              </a:rPr>
              <a:t>准</a:t>
            </a:r>
            <a:r>
              <a:rPr sz="882" dirty="0">
                <a:latin typeface="等线"/>
                <a:cs typeface="等线"/>
              </a:rPr>
              <a:t>是以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dirty="0">
                <a:latin typeface="等线"/>
                <a:cs typeface="等线"/>
              </a:rPr>
              <a:t>连续</a:t>
            </a:r>
            <a:r>
              <a:rPr sz="882" spc="-44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13</a:t>
            </a:r>
            <a:r>
              <a:rPr sz="882" spc="-62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个字 </a:t>
            </a:r>
            <a:r>
              <a:rPr sz="882" spc="13" dirty="0">
                <a:latin typeface="等线"/>
                <a:cs typeface="等线"/>
              </a:rPr>
              <a:t>符</a:t>
            </a:r>
            <a:r>
              <a:rPr sz="882" spc="9" dirty="0">
                <a:latin typeface="等线"/>
                <a:cs typeface="等线"/>
              </a:rPr>
              <a:t>相同为</a:t>
            </a:r>
            <a:r>
              <a:rPr sz="882" spc="13" dirty="0">
                <a:latin typeface="等线"/>
                <a:cs typeface="等线"/>
              </a:rPr>
              <a:t>重</a:t>
            </a:r>
            <a:r>
              <a:rPr sz="882" spc="9" dirty="0">
                <a:latin typeface="等线"/>
                <a:cs typeface="等线"/>
              </a:rPr>
              <a:t>复</a:t>
            </a:r>
            <a:r>
              <a:rPr sz="882" spc="13" dirty="0">
                <a:latin typeface="等线"/>
                <a:cs typeface="等线"/>
              </a:rPr>
              <a:t>”</a:t>
            </a:r>
            <a:r>
              <a:rPr sz="882" spc="9" dirty="0">
                <a:latin typeface="等线"/>
                <a:cs typeface="等线"/>
              </a:rPr>
              <a:t>，</a:t>
            </a:r>
            <a:r>
              <a:rPr sz="882" spc="13" dirty="0">
                <a:latin typeface="等线"/>
                <a:cs typeface="等线"/>
              </a:rPr>
              <a:t>而且</a:t>
            </a:r>
            <a:r>
              <a:rPr sz="882" spc="4" dirty="0">
                <a:latin typeface="等线"/>
                <a:cs typeface="等线"/>
              </a:rPr>
              <a:t>“</a:t>
            </a:r>
            <a:r>
              <a:rPr sz="882" spc="13" dirty="0">
                <a:latin typeface="等线"/>
                <a:cs typeface="等线"/>
              </a:rPr>
              <a:t>的”</a:t>
            </a:r>
            <a:r>
              <a:rPr sz="882" spc="4" dirty="0">
                <a:latin typeface="等线"/>
                <a:cs typeface="等线"/>
              </a:rPr>
              <a:t>“</a:t>
            </a:r>
            <a:r>
              <a:rPr sz="882" spc="13" dirty="0">
                <a:latin typeface="等线"/>
                <a:cs typeface="等线"/>
              </a:rPr>
              <a:t>了</a:t>
            </a:r>
            <a:r>
              <a:rPr sz="882" spc="4" dirty="0">
                <a:latin typeface="等线"/>
                <a:cs typeface="等线"/>
              </a:rPr>
              <a:t>”</a:t>
            </a:r>
            <a:r>
              <a:rPr sz="882" spc="13" dirty="0">
                <a:latin typeface="等线"/>
                <a:cs typeface="等线"/>
              </a:rPr>
              <a:t>之</a:t>
            </a:r>
            <a:r>
              <a:rPr sz="882" spc="9" dirty="0">
                <a:latin typeface="等线"/>
                <a:cs typeface="等线"/>
              </a:rPr>
              <a:t>类的虚</a:t>
            </a:r>
            <a:r>
              <a:rPr sz="882" spc="13" dirty="0">
                <a:latin typeface="等线"/>
                <a:cs typeface="等线"/>
              </a:rPr>
              <a:t>词</a:t>
            </a:r>
            <a:r>
              <a:rPr sz="882" spc="9" dirty="0">
                <a:latin typeface="等线"/>
                <a:cs typeface="等线"/>
              </a:rPr>
              <a:t>不算。</a:t>
            </a:r>
            <a:r>
              <a:rPr sz="882" spc="13" dirty="0">
                <a:latin typeface="等线"/>
                <a:cs typeface="等线"/>
              </a:rPr>
              <a:t>因</a:t>
            </a:r>
            <a:r>
              <a:rPr sz="882" spc="9" dirty="0">
                <a:latin typeface="等线"/>
                <a:cs typeface="等线"/>
              </a:rPr>
              <a:t>此</a:t>
            </a:r>
            <a:r>
              <a:rPr sz="882" spc="13" dirty="0">
                <a:latin typeface="等线"/>
                <a:cs typeface="等线"/>
              </a:rPr>
              <a:t>在</a:t>
            </a:r>
            <a:r>
              <a:rPr sz="882" dirty="0">
                <a:latin typeface="等线"/>
                <a:cs typeface="等线"/>
              </a:rPr>
              <a:t>引 用他人文献时，需要避免连续引用 </a:t>
            </a:r>
            <a:r>
              <a:rPr sz="882" spc="-44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13 </a:t>
            </a:r>
            <a:r>
              <a:rPr sz="882" spc="-88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等线"/>
                <a:cs typeface="等线"/>
              </a:rPr>
              <a:t>个</a:t>
            </a:r>
            <a:r>
              <a:rPr sz="882" dirty="0">
                <a:latin typeface="等线"/>
                <a:cs typeface="等线"/>
              </a:rPr>
              <a:t>字</a:t>
            </a:r>
            <a:r>
              <a:rPr sz="882" dirty="0">
                <a:latin typeface="Times New Roman"/>
                <a:cs typeface="Times New Roman"/>
              </a:rPr>
              <a:t>,</a:t>
            </a:r>
            <a:r>
              <a:rPr sz="882" dirty="0">
                <a:latin typeface="等线"/>
                <a:cs typeface="等线"/>
              </a:rPr>
              <a:t>比如可以改变</a:t>
            </a:r>
            <a:endParaRPr sz="882">
              <a:latin typeface="等线"/>
              <a:cs typeface="等线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47267" y="269109"/>
            <a:ext cx="8336988" cy="63199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2637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90816" y="3056070"/>
            <a:ext cx="135743" cy="58326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新教育</a:t>
            </a:r>
            <a:r>
              <a:rPr sz="882" spc="-9" dirty="0">
                <a:solidFill>
                  <a:srgbClr val="0070C0"/>
                </a:solidFill>
                <a:latin typeface="等线"/>
                <a:cs typeface="等线"/>
              </a:rPr>
              <a:t>时</a:t>
            </a:r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代</a:t>
            </a:r>
            <a:endParaRPr sz="882">
              <a:latin typeface="等线"/>
              <a:cs typeface="等线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02094" y="3279288"/>
            <a:ext cx="135743" cy="13671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latin typeface="Calibri Light"/>
                <a:cs typeface="Calibri Light"/>
              </a:rPr>
              <a:t>11</a:t>
            </a:r>
            <a:endParaRPr sz="882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88434" y="3619505"/>
            <a:ext cx="828112" cy="284685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algn="just">
              <a:lnSpc>
                <a:spcPct val="121700"/>
              </a:lnSpc>
            </a:pPr>
            <a:r>
              <a:rPr sz="882" spc="4" dirty="0">
                <a:latin typeface="等线"/>
                <a:cs typeface="等线"/>
              </a:rPr>
              <a:t>句子书写的次序。要分清引用和抄袭的区别，在科技论文 的写作当中，必须要有自己的内容，基本的方法、结论和 手段应该属于原创，具有自己的特点，论文的内容必须是 自己的，而不应该是抄袭，这也是查重的本意。查重所说 </a:t>
            </a:r>
            <a:r>
              <a:rPr sz="882" dirty="0">
                <a:latin typeface="等线"/>
                <a:cs typeface="等线"/>
              </a:rPr>
              <a:t>的是在</a:t>
            </a:r>
            <a:r>
              <a:rPr sz="882" spc="-9" dirty="0">
                <a:latin typeface="等线"/>
                <a:cs typeface="等线"/>
              </a:rPr>
              <a:t>引</a:t>
            </a:r>
            <a:r>
              <a:rPr sz="882" dirty="0">
                <a:latin typeface="等线"/>
                <a:cs typeface="等线"/>
              </a:rPr>
              <a:t>用</a:t>
            </a:r>
            <a:r>
              <a:rPr sz="882" spc="-9" dirty="0">
                <a:latin typeface="等线"/>
                <a:cs typeface="等线"/>
              </a:rPr>
              <a:t>别</a:t>
            </a:r>
            <a:r>
              <a:rPr sz="882" dirty="0">
                <a:latin typeface="等线"/>
                <a:cs typeface="等线"/>
              </a:rPr>
              <a:t>人工作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时</a:t>
            </a:r>
            <a:r>
              <a:rPr sz="882" spc="-9" dirty="0">
                <a:latin typeface="等线"/>
                <a:cs typeface="等线"/>
              </a:rPr>
              <a:t>候</a:t>
            </a:r>
            <a:r>
              <a:rPr sz="882" dirty="0">
                <a:latin typeface="等线"/>
                <a:cs typeface="等线"/>
              </a:rPr>
              <a:t>，需要</a:t>
            </a:r>
            <a:r>
              <a:rPr sz="882" spc="-9" dirty="0">
                <a:latin typeface="等线"/>
                <a:cs typeface="等线"/>
              </a:rPr>
              <a:t>注</a:t>
            </a:r>
            <a:r>
              <a:rPr sz="882" dirty="0">
                <a:latin typeface="等线"/>
                <a:cs typeface="等线"/>
              </a:rPr>
              <a:t>意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事项。</a:t>
            </a:r>
            <a:endParaRPr sz="882">
              <a:latin typeface="等线"/>
              <a:cs typeface="等线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38767" y="6141212"/>
            <a:ext cx="135743" cy="16304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dirty="0">
                <a:latin typeface="Times New Roman"/>
                <a:cs typeface="Times New Roman"/>
              </a:rPr>
              <a:t>2</a:t>
            </a:r>
            <a:r>
              <a:rPr sz="882" b="1" spc="-4" dirty="0">
                <a:latin typeface="Times New Roman"/>
                <a:cs typeface="Times New Roman"/>
              </a:rPr>
              <a:t>.</a:t>
            </a:r>
            <a:r>
              <a:rPr sz="882" b="1" dirty="0">
                <a:latin typeface="Times New Roman"/>
                <a:cs typeface="Times New Roman"/>
              </a:rPr>
              <a:t>5</a:t>
            </a:r>
            <a:endParaRPr sz="882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41828" y="5733344"/>
            <a:ext cx="135743" cy="2470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b="1" dirty="0">
                <a:latin typeface="等线"/>
                <a:cs typeface="等线"/>
              </a:rPr>
              <a:t>杂项</a:t>
            </a:r>
            <a:endParaRPr sz="882">
              <a:latin typeface="等线"/>
              <a:cs typeface="等线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73730" y="4132953"/>
            <a:ext cx="0" cy="1113865"/>
          </a:xfrm>
          <a:custGeom>
            <a:avLst/>
            <a:gdLst/>
            <a:ahLst/>
            <a:cxnLst/>
            <a:rect l="l" t="t" r="r" b="b"/>
            <a:pathLst>
              <a:path h="1262379">
                <a:moveTo>
                  <a:pt x="0" y="0"/>
                </a:moveTo>
                <a:lnTo>
                  <a:pt x="0" y="1261872"/>
                </a:lnTo>
              </a:path>
            </a:pathLst>
          </a:custGeom>
          <a:ln w="61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79407" y="673305"/>
            <a:ext cx="1748521" cy="2391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77290" y="634701"/>
            <a:ext cx="1703059" cy="2430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235912" y="3503110"/>
            <a:ext cx="6375143" cy="296283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201156"/>
            <a:r>
              <a:rPr sz="882" b="1" spc="4" dirty="0">
                <a:latin typeface="宋体"/>
                <a:cs typeface="宋体"/>
              </a:rPr>
              <a:t>如</a:t>
            </a:r>
            <a:r>
              <a:rPr sz="882" b="1" dirty="0">
                <a:latin typeface="宋体"/>
                <a:cs typeface="宋体"/>
              </a:rPr>
              <a:t>何查</a:t>
            </a:r>
            <a:r>
              <a:rPr sz="882" b="1" spc="4" dirty="0">
                <a:latin typeface="宋体"/>
                <a:cs typeface="宋体"/>
              </a:rPr>
              <a:t>找</a:t>
            </a:r>
            <a:r>
              <a:rPr sz="882" b="1" dirty="0">
                <a:latin typeface="宋体"/>
                <a:cs typeface="宋体"/>
              </a:rPr>
              <a:t>参考</a:t>
            </a:r>
            <a:r>
              <a:rPr sz="882" b="1" spc="4" dirty="0">
                <a:latin typeface="宋体"/>
                <a:cs typeface="宋体"/>
              </a:rPr>
              <a:t>文</a:t>
            </a:r>
            <a:r>
              <a:rPr sz="882" b="1" dirty="0">
                <a:latin typeface="宋体"/>
                <a:cs typeface="宋体"/>
              </a:rPr>
              <a:t>献</a:t>
            </a:r>
            <a:endParaRPr sz="882">
              <a:latin typeface="宋体"/>
              <a:cs typeface="宋体"/>
            </a:endParaRPr>
          </a:p>
          <a:p>
            <a:pPr marL="11206" indent="161934">
              <a:spcBef>
                <a:spcPts val="137"/>
              </a:spcBef>
            </a:pPr>
            <a:r>
              <a:rPr sz="882" spc="31" dirty="0">
                <a:latin typeface="等线"/>
                <a:cs typeface="等线"/>
              </a:rPr>
              <a:t>这</a:t>
            </a:r>
            <a:r>
              <a:rPr sz="882" spc="26" dirty="0">
                <a:latin typeface="等线"/>
                <a:cs typeface="等线"/>
              </a:rPr>
              <a:t>里</a:t>
            </a:r>
            <a:r>
              <a:rPr sz="882" spc="31" dirty="0">
                <a:latin typeface="等线"/>
                <a:cs typeface="等线"/>
              </a:rPr>
              <a:t>边</a:t>
            </a:r>
            <a:r>
              <a:rPr sz="882" spc="26" dirty="0">
                <a:latin typeface="等线"/>
                <a:cs typeface="等线"/>
              </a:rPr>
              <a:t>介绍</a:t>
            </a:r>
            <a:r>
              <a:rPr sz="882" spc="31" dirty="0">
                <a:latin typeface="等线"/>
                <a:cs typeface="等线"/>
              </a:rPr>
              <a:t>百</a:t>
            </a:r>
            <a:r>
              <a:rPr sz="882" spc="26" dirty="0">
                <a:latin typeface="等线"/>
                <a:cs typeface="等线"/>
              </a:rPr>
              <a:t>度</a:t>
            </a:r>
            <a:r>
              <a:rPr sz="882" spc="31" dirty="0">
                <a:latin typeface="等线"/>
                <a:cs typeface="等线"/>
              </a:rPr>
              <a:t>学</a:t>
            </a:r>
            <a:r>
              <a:rPr sz="882" spc="26" dirty="0">
                <a:latin typeface="等线"/>
                <a:cs typeface="等线"/>
              </a:rPr>
              <a:t>术来</a:t>
            </a:r>
            <a:r>
              <a:rPr sz="882" spc="31" dirty="0">
                <a:latin typeface="等线"/>
                <a:cs typeface="等线"/>
              </a:rPr>
              <a:t>帮</a:t>
            </a:r>
            <a:r>
              <a:rPr sz="882" spc="26" dirty="0">
                <a:latin typeface="等线"/>
                <a:cs typeface="等线"/>
              </a:rPr>
              <a:t>助</a:t>
            </a:r>
            <a:r>
              <a:rPr sz="882" spc="31" dirty="0">
                <a:latin typeface="等线"/>
                <a:cs typeface="等线"/>
              </a:rPr>
              <a:t>参</a:t>
            </a:r>
            <a:r>
              <a:rPr sz="882" spc="26" dirty="0">
                <a:latin typeface="等线"/>
                <a:cs typeface="等线"/>
              </a:rPr>
              <a:t>考文</a:t>
            </a:r>
            <a:r>
              <a:rPr sz="882" spc="31" dirty="0">
                <a:latin typeface="等线"/>
                <a:cs typeface="等线"/>
              </a:rPr>
              <a:t>献</a:t>
            </a:r>
            <a:r>
              <a:rPr sz="882" spc="26" dirty="0">
                <a:latin typeface="等线"/>
                <a:cs typeface="等线"/>
              </a:rPr>
              <a:t>的</a:t>
            </a:r>
            <a:r>
              <a:rPr sz="882" spc="31" dirty="0">
                <a:latin typeface="等线"/>
                <a:cs typeface="等线"/>
              </a:rPr>
              <a:t>寻</a:t>
            </a:r>
            <a:r>
              <a:rPr sz="882" spc="26" dirty="0">
                <a:latin typeface="等线"/>
                <a:cs typeface="等线"/>
              </a:rPr>
              <a:t>找和</a:t>
            </a:r>
            <a:r>
              <a:rPr sz="882" spc="31" dirty="0">
                <a:latin typeface="等线"/>
                <a:cs typeface="等线"/>
              </a:rPr>
              <a:t>引</a:t>
            </a:r>
            <a:r>
              <a:rPr sz="882" spc="26" dirty="0">
                <a:latin typeface="等线"/>
                <a:cs typeface="等线"/>
              </a:rPr>
              <a:t>用。</a:t>
            </a:r>
            <a:endParaRPr sz="882">
              <a:latin typeface="等线"/>
              <a:cs typeface="等线"/>
            </a:endParaRPr>
          </a:p>
          <a:p>
            <a:pPr marL="11206" algn="just">
              <a:spcBef>
                <a:spcPts val="224"/>
              </a:spcBef>
            </a:pPr>
            <a:r>
              <a:rPr sz="882" spc="26" dirty="0">
                <a:latin typeface="等线"/>
                <a:cs typeface="等线"/>
              </a:rPr>
              <a:t>借助</a:t>
            </a:r>
            <a:r>
              <a:rPr sz="882" spc="18" dirty="0">
                <a:latin typeface="等线"/>
                <a:cs typeface="等线"/>
              </a:rPr>
              <a:t>百</a:t>
            </a:r>
            <a:r>
              <a:rPr sz="882" spc="26" dirty="0">
                <a:latin typeface="等线"/>
                <a:cs typeface="等线"/>
              </a:rPr>
              <a:t>度</a:t>
            </a:r>
            <a:r>
              <a:rPr sz="882" spc="18" dirty="0">
                <a:latin typeface="等线"/>
                <a:cs typeface="等线"/>
              </a:rPr>
              <a:t>学</a:t>
            </a:r>
            <a:r>
              <a:rPr sz="882" spc="26" dirty="0">
                <a:latin typeface="等线"/>
                <a:cs typeface="等线"/>
              </a:rPr>
              <a:t>术，</a:t>
            </a:r>
            <a:r>
              <a:rPr sz="882" spc="18" dirty="0">
                <a:latin typeface="等线"/>
                <a:cs typeface="等线"/>
              </a:rPr>
              <a:t>即</a:t>
            </a:r>
            <a:r>
              <a:rPr sz="882" spc="26" dirty="0">
                <a:latin typeface="等线"/>
                <a:cs typeface="等线"/>
              </a:rPr>
              <a:t>网</a:t>
            </a:r>
            <a:r>
              <a:rPr sz="882" dirty="0">
                <a:latin typeface="等线"/>
                <a:cs typeface="等线"/>
              </a:rPr>
              <a:t>址 </a:t>
            </a:r>
            <a:r>
              <a:rPr sz="882" spc="-35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  <a:hlinkClick r:id="rId4"/>
              </a:rPr>
              <a:t>htt</a:t>
            </a:r>
            <a:r>
              <a:rPr sz="882" dirty="0">
                <a:latin typeface="Times New Roman"/>
                <a:cs typeface="Times New Roman"/>
                <a:hlinkClick r:id="rId4"/>
              </a:rPr>
              <a:t>p</a:t>
            </a:r>
            <a:r>
              <a:rPr sz="882" spc="-4" dirty="0">
                <a:latin typeface="Times New Roman"/>
                <a:cs typeface="Times New Roman"/>
                <a:hlinkClick r:id="rId4"/>
              </a:rPr>
              <a:t>://</a:t>
            </a:r>
            <a:r>
              <a:rPr sz="882" dirty="0">
                <a:latin typeface="Times New Roman"/>
                <a:cs typeface="Times New Roman"/>
                <a:hlinkClick r:id="rId4"/>
              </a:rPr>
              <a:t>xu</a:t>
            </a:r>
            <a:r>
              <a:rPr sz="882" spc="-4" dirty="0">
                <a:latin typeface="Times New Roman"/>
                <a:cs typeface="Times New Roman"/>
                <a:hlinkClick r:id="rId4"/>
              </a:rPr>
              <a:t>e</a:t>
            </a:r>
            <a:r>
              <a:rPr sz="882" dirty="0">
                <a:latin typeface="Times New Roman"/>
                <a:cs typeface="Times New Roman"/>
                <a:hlinkClick r:id="rId4"/>
              </a:rPr>
              <a:t>s</a:t>
            </a:r>
            <a:r>
              <a:rPr sz="882" spc="-4" dirty="0">
                <a:latin typeface="Times New Roman"/>
                <a:cs typeface="Times New Roman"/>
                <a:hlinkClick r:id="rId4"/>
              </a:rPr>
              <a:t>h</a:t>
            </a:r>
            <a:r>
              <a:rPr sz="882" dirty="0">
                <a:latin typeface="Times New Roman"/>
                <a:cs typeface="Times New Roman"/>
                <a:hlinkClick r:id="rId4"/>
              </a:rPr>
              <a:t>u</a:t>
            </a:r>
            <a:r>
              <a:rPr sz="882" spc="-4" dirty="0">
                <a:latin typeface="Times New Roman"/>
                <a:cs typeface="Times New Roman"/>
                <a:hlinkClick r:id="rId4"/>
              </a:rPr>
              <a:t>.</a:t>
            </a:r>
            <a:r>
              <a:rPr sz="882" dirty="0">
                <a:latin typeface="Times New Roman"/>
                <a:cs typeface="Times New Roman"/>
                <a:hlinkClick r:id="rId4"/>
              </a:rPr>
              <a:t>b</a:t>
            </a:r>
            <a:r>
              <a:rPr sz="882" spc="-9" dirty="0">
                <a:latin typeface="Times New Roman"/>
                <a:cs typeface="Times New Roman"/>
                <a:hlinkClick r:id="rId4"/>
              </a:rPr>
              <a:t>a</a:t>
            </a:r>
            <a:r>
              <a:rPr sz="882" spc="-4" dirty="0">
                <a:latin typeface="Times New Roman"/>
                <a:cs typeface="Times New Roman"/>
                <a:hlinkClick r:id="rId4"/>
              </a:rPr>
              <a:t>i</a:t>
            </a:r>
            <a:r>
              <a:rPr sz="882" dirty="0">
                <a:latin typeface="Times New Roman"/>
                <a:cs typeface="Times New Roman"/>
                <a:hlinkClick r:id="rId4"/>
              </a:rPr>
              <a:t>du.</a:t>
            </a:r>
            <a:r>
              <a:rPr sz="882" spc="-9" dirty="0">
                <a:latin typeface="Times New Roman"/>
                <a:cs typeface="Times New Roman"/>
                <a:hlinkClick r:id="rId4"/>
              </a:rPr>
              <a:t>c</a:t>
            </a:r>
            <a:r>
              <a:rPr sz="882" dirty="0">
                <a:latin typeface="Times New Roman"/>
                <a:cs typeface="Times New Roman"/>
                <a:hlinkClick r:id="rId4"/>
              </a:rPr>
              <a:t>o</a:t>
            </a:r>
            <a:r>
              <a:rPr sz="882" spc="-13" dirty="0">
                <a:latin typeface="Times New Roman"/>
                <a:cs typeface="Times New Roman"/>
                <a:hlinkClick r:id="rId4"/>
              </a:rPr>
              <a:t>m</a:t>
            </a:r>
            <a:r>
              <a:rPr sz="882" dirty="0">
                <a:latin typeface="Times New Roman"/>
                <a:cs typeface="Times New Roman"/>
                <a:hlinkClick r:id="rId4"/>
              </a:rPr>
              <a:t>/</a:t>
            </a:r>
            <a:r>
              <a:rPr sz="882" dirty="0">
                <a:latin typeface="Times New Roman"/>
                <a:cs typeface="Times New Roman"/>
              </a:rPr>
              <a:t> </a:t>
            </a:r>
            <a:r>
              <a:rPr sz="882" spc="-101" dirty="0">
                <a:latin typeface="Times New Roman"/>
                <a:cs typeface="Times New Roman"/>
              </a:rPr>
              <a:t> </a:t>
            </a:r>
            <a:r>
              <a:rPr sz="882" spc="26" dirty="0">
                <a:latin typeface="等线"/>
                <a:cs typeface="等线"/>
              </a:rPr>
              <a:t>，可以方</a:t>
            </a:r>
            <a:endParaRPr sz="882">
              <a:latin typeface="等线"/>
              <a:cs typeface="等线"/>
            </a:endParaRPr>
          </a:p>
          <a:p>
            <a:pPr marL="11206" marR="118789" algn="just">
              <a:lnSpc>
                <a:spcPct val="121800"/>
              </a:lnSpc>
            </a:pPr>
            <a:r>
              <a:rPr sz="882" spc="4" dirty="0">
                <a:latin typeface="等线"/>
                <a:cs typeface="等线"/>
              </a:rPr>
              <a:t>便地搜寻参考文献，并快捷地拷贝引用所需的格式，置于 论文末尾的参考文献清单。要注意引用的格式，一般科技 </a:t>
            </a:r>
            <a:r>
              <a:rPr sz="882" spc="9" dirty="0">
                <a:latin typeface="等线"/>
                <a:cs typeface="等线"/>
              </a:rPr>
              <a:t>论文要采</a:t>
            </a:r>
            <a:r>
              <a:rPr sz="882" dirty="0">
                <a:latin typeface="等线"/>
                <a:cs typeface="等线"/>
              </a:rPr>
              <a:t>用 </a:t>
            </a:r>
            <a:r>
              <a:rPr sz="882" spc="-40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A</a:t>
            </a:r>
            <a:r>
              <a:rPr sz="882" spc="-4" dirty="0">
                <a:latin typeface="Times New Roman"/>
                <a:cs typeface="Times New Roman"/>
              </a:rPr>
              <a:t>P</a:t>
            </a:r>
            <a:r>
              <a:rPr sz="882" dirty="0">
                <a:latin typeface="Times New Roman"/>
                <a:cs typeface="Times New Roman"/>
              </a:rPr>
              <a:t>A </a:t>
            </a:r>
            <a:r>
              <a:rPr sz="882" spc="-88" dirty="0">
                <a:latin typeface="Times New Roman"/>
                <a:cs typeface="Times New Roman"/>
              </a:rPr>
              <a:t> </a:t>
            </a:r>
            <a:r>
              <a:rPr sz="882" spc="9" dirty="0">
                <a:latin typeface="等线"/>
                <a:cs typeface="等线"/>
              </a:rPr>
              <a:t>的格式，还要根据</a:t>
            </a:r>
            <a:r>
              <a:rPr sz="882" spc="13" dirty="0">
                <a:latin typeface="等线"/>
                <a:cs typeface="等线"/>
              </a:rPr>
              <a:t>期</a:t>
            </a:r>
            <a:r>
              <a:rPr sz="882" spc="9" dirty="0">
                <a:latin typeface="等线"/>
                <a:cs typeface="等线"/>
              </a:rPr>
              <a:t>刊的具体格</a:t>
            </a:r>
            <a:r>
              <a:rPr sz="882" spc="13" dirty="0">
                <a:latin typeface="等线"/>
                <a:cs typeface="等线"/>
              </a:rPr>
              <a:t>式</a:t>
            </a:r>
            <a:r>
              <a:rPr sz="882" spc="9" dirty="0">
                <a:latin typeface="等线"/>
                <a:cs typeface="等线"/>
              </a:rPr>
              <a:t>内容 </a:t>
            </a:r>
            <a:r>
              <a:rPr sz="882" spc="4" dirty="0">
                <a:latin typeface="等线"/>
                <a:cs typeface="等线"/>
              </a:rPr>
              <a:t>做相应的调整。另外值得注意的是，在文献引用过程中， 对于自己工作的引用及自引，仅限于在非重复性研究的基 </a:t>
            </a:r>
            <a:r>
              <a:rPr sz="882" dirty="0">
                <a:latin typeface="等线"/>
                <a:cs typeface="等线"/>
              </a:rPr>
              <a:t>础上进</a:t>
            </a:r>
            <a:r>
              <a:rPr sz="882" spc="-9" dirty="0">
                <a:latin typeface="等线"/>
                <a:cs typeface="等线"/>
              </a:rPr>
              <a:t>行</a:t>
            </a:r>
            <a:r>
              <a:rPr sz="882" dirty="0">
                <a:latin typeface="等线"/>
                <a:cs typeface="等线"/>
              </a:rPr>
              <a:t>适</a:t>
            </a:r>
            <a:r>
              <a:rPr sz="882" spc="-9" dirty="0">
                <a:latin typeface="等线"/>
                <a:cs typeface="等线"/>
              </a:rPr>
              <a:t>度</a:t>
            </a:r>
            <a:r>
              <a:rPr sz="882" dirty="0">
                <a:latin typeface="等线"/>
                <a:cs typeface="等线"/>
              </a:rPr>
              <a:t>引用，</a:t>
            </a:r>
            <a:r>
              <a:rPr sz="882" spc="-9" dirty="0">
                <a:latin typeface="等线"/>
                <a:cs typeface="等线"/>
              </a:rPr>
              <a:t>这</a:t>
            </a:r>
            <a:r>
              <a:rPr sz="882" dirty="0">
                <a:latin typeface="等线"/>
                <a:cs typeface="等线"/>
              </a:rPr>
              <a:t>样</a:t>
            </a:r>
            <a:r>
              <a:rPr sz="882" spc="-9" dirty="0">
                <a:latin typeface="等线"/>
                <a:cs typeface="等线"/>
              </a:rPr>
              <a:t>可</a:t>
            </a:r>
            <a:r>
              <a:rPr sz="882" dirty="0">
                <a:latin typeface="等线"/>
                <a:cs typeface="等线"/>
              </a:rPr>
              <a:t>以呈现</a:t>
            </a:r>
            <a:r>
              <a:rPr sz="882" spc="-9" dirty="0">
                <a:latin typeface="等线"/>
                <a:cs typeface="等线"/>
              </a:rPr>
              <a:t>出</a:t>
            </a:r>
            <a:r>
              <a:rPr sz="882" dirty="0">
                <a:latin typeface="等线"/>
                <a:cs typeface="等线"/>
              </a:rPr>
              <a:t>研</a:t>
            </a:r>
            <a:r>
              <a:rPr sz="882" spc="-9" dirty="0">
                <a:latin typeface="等线"/>
                <a:cs typeface="等线"/>
              </a:rPr>
              <a:t>究</a:t>
            </a:r>
            <a:r>
              <a:rPr sz="882" dirty="0">
                <a:latin typeface="等线"/>
                <a:cs typeface="等线"/>
              </a:rPr>
              <a:t>工作的</a:t>
            </a:r>
            <a:r>
              <a:rPr sz="882" spc="-9" dirty="0">
                <a:latin typeface="等线"/>
                <a:cs typeface="等线"/>
              </a:rPr>
              <a:t>连</a:t>
            </a:r>
            <a:r>
              <a:rPr sz="882" dirty="0">
                <a:latin typeface="等线"/>
                <a:cs typeface="等线"/>
              </a:rPr>
              <a:t>续</a:t>
            </a:r>
            <a:r>
              <a:rPr sz="882" spc="-9" dirty="0">
                <a:latin typeface="等线"/>
                <a:cs typeface="等线"/>
              </a:rPr>
              <a:t>性</a:t>
            </a:r>
            <a:r>
              <a:rPr sz="882" dirty="0">
                <a:latin typeface="等线"/>
                <a:cs typeface="等线"/>
              </a:rPr>
              <a:t>。</a:t>
            </a:r>
            <a:endParaRPr sz="882">
              <a:latin typeface="等线"/>
              <a:cs typeface="等线"/>
            </a:endParaRPr>
          </a:p>
          <a:p>
            <a:pPr marL="201156">
              <a:spcBef>
                <a:spcPts val="538"/>
              </a:spcBef>
            </a:pPr>
            <a:r>
              <a:rPr sz="882" b="1" spc="4" dirty="0">
                <a:latin typeface="宋体"/>
                <a:cs typeface="宋体"/>
              </a:rPr>
              <a:t>如</a:t>
            </a:r>
            <a:r>
              <a:rPr sz="882" b="1" dirty="0">
                <a:latin typeface="宋体"/>
                <a:cs typeface="宋体"/>
              </a:rPr>
              <a:t>何绘</a:t>
            </a:r>
            <a:r>
              <a:rPr sz="882" b="1" spc="4" dirty="0">
                <a:latin typeface="宋体"/>
                <a:cs typeface="宋体"/>
              </a:rPr>
              <a:t>制</a:t>
            </a:r>
            <a:r>
              <a:rPr sz="882" b="1" dirty="0">
                <a:latin typeface="宋体"/>
                <a:cs typeface="宋体"/>
              </a:rPr>
              <a:t>科学</a:t>
            </a:r>
            <a:r>
              <a:rPr sz="882" b="1" spc="4" dirty="0">
                <a:latin typeface="宋体"/>
                <a:cs typeface="宋体"/>
              </a:rPr>
              <a:t>曲</a:t>
            </a:r>
            <a:r>
              <a:rPr sz="882" b="1" dirty="0">
                <a:latin typeface="宋体"/>
                <a:cs typeface="宋体"/>
              </a:rPr>
              <a:t>线</a:t>
            </a:r>
            <a:endParaRPr sz="882">
              <a:latin typeface="宋体"/>
              <a:cs typeface="宋体"/>
            </a:endParaRPr>
          </a:p>
          <a:p>
            <a:pPr marL="11206" indent="161934">
              <a:spcBef>
                <a:spcPts val="132"/>
              </a:spcBef>
            </a:pPr>
            <a:r>
              <a:rPr sz="882" spc="31" dirty="0">
                <a:latin typeface="等线"/>
                <a:cs typeface="等线"/>
              </a:rPr>
              <a:t>有</a:t>
            </a:r>
            <a:r>
              <a:rPr sz="882" spc="26" dirty="0">
                <a:latin typeface="等线"/>
                <a:cs typeface="等线"/>
              </a:rPr>
              <a:t>研</a:t>
            </a:r>
            <a:r>
              <a:rPr sz="882" spc="31" dirty="0">
                <a:latin typeface="等线"/>
                <a:cs typeface="等线"/>
              </a:rPr>
              <a:t>究</a:t>
            </a:r>
            <a:r>
              <a:rPr sz="882" spc="26" dirty="0">
                <a:latin typeface="等线"/>
                <a:cs typeface="等线"/>
              </a:rPr>
              <a:t>表明</a:t>
            </a:r>
            <a:r>
              <a:rPr sz="882" spc="31" dirty="0">
                <a:latin typeface="等线"/>
                <a:cs typeface="等线"/>
              </a:rPr>
              <a:t>，</a:t>
            </a:r>
            <a:r>
              <a:rPr sz="882" spc="26" dirty="0">
                <a:latin typeface="等线"/>
                <a:cs typeface="等线"/>
              </a:rPr>
              <a:t>人</a:t>
            </a:r>
            <a:r>
              <a:rPr sz="882" spc="31" dirty="0">
                <a:latin typeface="等线"/>
                <a:cs typeface="等线"/>
              </a:rPr>
              <a:t>脑</a:t>
            </a:r>
            <a:r>
              <a:rPr sz="882" spc="26" dirty="0">
                <a:latin typeface="等线"/>
                <a:cs typeface="等线"/>
              </a:rPr>
              <a:t>对于</a:t>
            </a:r>
            <a:r>
              <a:rPr sz="882" spc="31" dirty="0">
                <a:latin typeface="等线"/>
                <a:cs typeface="等线"/>
              </a:rPr>
              <a:t>视</a:t>
            </a:r>
            <a:r>
              <a:rPr sz="882" spc="26" dirty="0">
                <a:latin typeface="等线"/>
                <a:cs typeface="等线"/>
              </a:rPr>
              <a:t>觉</a:t>
            </a:r>
            <a:r>
              <a:rPr sz="882" spc="31" dirty="0">
                <a:latin typeface="等线"/>
                <a:cs typeface="等线"/>
              </a:rPr>
              <a:t>内</a:t>
            </a:r>
            <a:r>
              <a:rPr sz="882" spc="26" dirty="0">
                <a:latin typeface="等线"/>
                <a:cs typeface="等线"/>
              </a:rPr>
              <a:t>容的</a:t>
            </a:r>
            <a:r>
              <a:rPr sz="882" spc="31" dirty="0">
                <a:latin typeface="等线"/>
                <a:cs typeface="等线"/>
              </a:rPr>
              <a:t>处</a:t>
            </a:r>
            <a:r>
              <a:rPr sz="882" spc="26" dirty="0">
                <a:latin typeface="等线"/>
                <a:cs typeface="等线"/>
              </a:rPr>
              <a:t>理</a:t>
            </a:r>
            <a:r>
              <a:rPr sz="882" spc="31" dirty="0">
                <a:latin typeface="等线"/>
                <a:cs typeface="等线"/>
              </a:rPr>
              <a:t>速</a:t>
            </a:r>
            <a:r>
              <a:rPr sz="882" spc="26" dirty="0">
                <a:latin typeface="等线"/>
                <a:cs typeface="等线"/>
              </a:rPr>
              <a:t>度比</a:t>
            </a:r>
            <a:r>
              <a:rPr sz="882" spc="31" dirty="0">
                <a:latin typeface="等线"/>
                <a:cs typeface="等线"/>
              </a:rPr>
              <a:t>文</a:t>
            </a:r>
            <a:r>
              <a:rPr sz="882" spc="26" dirty="0">
                <a:latin typeface="等线"/>
                <a:cs typeface="等线"/>
              </a:rPr>
              <a:t>字内</a:t>
            </a:r>
            <a:endParaRPr sz="882">
              <a:latin typeface="等线"/>
              <a:cs typeface="等线"/>
            </a:endParaRPr>
          </a:p>
          <a:p>
            <a:pPr marL="11206" marR="119909" algn="just">
              <a:lnSpc>
                <a:spcPts val="1288"/>
              </a:lnSpc>
              <a:spcBef>
                <a:spcPts val="79"/>
              </a:spcBef>
            </a:pPr>
            <a:r>
              <a:rPr sz="882" dirty="0">
                <a:latin typeface="等线"/>
                <a:cs typeface="等线"/>
              </a:rPr>
              <a:t>容快</a:t>
            </a:r>
            <a:r>
              <a:rPr sz="882" spc="93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6</a:t>
            </a:r>
            <a:r>
              <a:rPr sz="882" spc="-4" dirty="0">
                <a:latin typeface="Times New Roman"/>
                <a:cs typeface="Times New Roman"/>
              </a:rPr>
              <a:t>00</a:t>
            </a:r>
            <a:r>
              <a:rPr sz="882" dirty="0">
                <a:latin typeface="Times New Roman"/>
                <a:cs typeface="Times New Roman"/>
              </a:rPr>
              <a:t>00</a:t>
            </a:r>
            <a:r>
              <a:rPr sz="882" spc="49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倍，图</a:t>
            </a:r>
            <a:r>
              <a:rPr sz="882" spc="-9" dirty="0">
                <a:latin typeface="等线"/>
                <a:cs typeface="等线"/>
              </a:rPr>
              <a:t>片</a:t>
            </a:r>
            <a:r>
              <a:rPr sz="882" dirty="0">
                <a:latin typeface="等线"/>
                <a:cs typeface="等线"/>
              </a:rPr>
              <a:t>或</a:t>
            </a:r>
            <a:r>
              <a:rPr sz="882" spc="-9" dirty="0">
                <a:latin typeface="等线"/>
                <a:cs typeface="等线"/>
              </a:rPr>
              <a:t>曲</a:t>
            </a:r>
            <a:r>
              <a:rPr sz="882" dirty="0">
                <a:latin typeface="等线"/>
                <a:cs typeface="等线"/>
              </a:rPr>
              <a:t>线更容</a:t>
            </a:r>
            <a:r>
              <a:rPr sz="882" spc="-9" dirty="0">
                <a:latin typeface="等线"/>
                <a:cs typeface="等线"/>
              </a:rPr>
              <a:t>易</a:t>
            </a:r>
            <a:r>
              <a:rPr sz="882" dirty="0">
                <a:latin typeface="等线"/>
                <a:cs typeface="等线"/>
              </a:rPr>
              <a:t>让</a:t>
            </a:r>
            <a:r>
              <a:rPr sz="882" spc="-9" dirty="0">
                <a:latin typeface="等线"/>
                <a:cs typeface="等线"/>
              </a:rPr>
              <a:t>读</a:t>
            </a:r>
            <a:r>
              <a:rPr sz="882" dirty="0">
                <a:latin typeface="等线"/>
                <a:cs typeface="等线"/>
              </a:rPr>
              <a:t>者理解</a:t>
            </a:r>
            <a:r>
              <a:rPr sz="882" spc="-9" dirty="0">
                <a:latin typeface="等线"/>
                <a:cs typeface="等线"/>
              </a:rPr>
              <a:t>你</a:t>
            </a:r>
            <a:r>
              <a:rPr sz="882" dirty="0">
                <a:latin typeface="等线"/>
                <a:cs typeface="等线"/>
              </a:rPr>
              <a:t>所</a:t>
            </a:r>
            <a:r>
              <a:rPr sz="882" spc="-9" dirty="0">
                <a:latin typeface="等线"/>
                <a:cs typeface="等线"/>
              </a:rPr>
              <a:t>表</a:t>
            </a:r>
            <a:r>
              <a:rPr sz="882" dirty="0">
                <a:latin typeface="等线"/>
                <a:cs typeface="等线"/>
              </a:rPr>
              <a:t>达的 </a:t>
            </a:r>
            <a:r>
              <a:rPr sz="882" spc="4" dirty="0">
                <a:latin typeface="等线"/>
                <a:cs typeface="等线"/>
              </a:rPr>
              <a:t>内容。在科技论文中，一张图表应该包含三项内容：图本</a:t>
            </a:r>
            <a:endParaRPr sz="882">
              <a:latin typeface="等线"/>
              <a:cs typeface="等线"/>
            </a:endParaRPr>
          </a:p>
          <a:p>
            <a:pPr marL="11206" marR="120470" algn="just">
              <a:lnSpc>
                <a:spcPts val="1288"/>
              </a:lnSpc>
            </a:pPr>
            <a:r>
              <a:rPr sz="882" spc="4" dirty="0">
                <a:latin typeface="等线"/>
                <a:cs typeface="等线"/>
              </a:rPr>
              <a:t>身、图下的文字注释、和原文中关于图的说明。后二者解 </a:t>
            </a:r>
            <a:r>
              <a:rPr sz="882" dirty="0">
                <a:latin typeface="等线"/>
                <a:cs typeface="等线"/>
              </a:rPr>
              <a:t>释了这</a:t>
            </a:r>
            <a:r>
              <a:rPr sz="882" spc="-9" dirty="0">
                <a:latin typeface="等线"/>
                <a:cs typeface="等线"/>
              </a:rPr>
              <a:t>张</a:t>
            </a:r>
            <a:r>
              <a:rPr sz="882" dirty="0">
                <a:latin typeface="等线"/>
                <a:cs typeface="等线"/>
              </a:rPr>
              <a:t>图</a:t>
            </a:r>
            <a:r>
              <a:rPr sz="882" spc="-9" dirty="0">
                <a:latin typeface="等线"/>
                <a:cs typeface="等线"/>
              </a:rPr>
              <a:t>是</a:t>
            </a:r>
            <a:r>
              <a:rPr sz="882" dirty="0">
                <a:latin typeface="等线"/>
                <a:cs typeface="等线"/>
              </a:rPr>
              <a:t>什么、</a:t>
            </a:r>
            <a:r>
              <a:rPr sz="882" spc="-9" dirty="0">
                <a:latin typeface="等线"/>
                <a:cs typeface="等线"/>
              </a:rPr>
              <a:t>这</a:t>
            </a:r>
            <a:r>
              <a:rPr sz="882" dirty="0">
                <a:latin typeface="等线"/>
                <a:cs typeface="等线"/>
              </a:rPr>
              <a:t>张</a:t>
            </a:r>
            <a:r>
              <a:rPr sz="882" spc="-9" dirty="0">
                <a:latin typeface="等线"/>
                <a:cs typeface="等线"/>
              </a:rPr>
              <a:t>图</a:t>
            </a:r>
            <a:r>
              <a:rPr sz="882" dirty="0">
                <a:latin typeface="等线"/>
                <a:cs typeface="等线"/>
              </a:rPr>
              <a:t>表达了</a:t>
            </a:r>
            <a:r>
              <a:rPr sz="882" spc="-9" dirty="0">
                <a:latin typeface="等线"/>
                <a:cs typeface="等线"/>
              </a:rPr>
              <a:t>什</a:t>
            </a:r>
            <a:r>
              <a:rPr sz="882" dirty="0">
                <a:latin typeface="等线"/>
                <a:cs typeface="等线"/>
              </a:rPr>
              <a:t>么。</a:t>
            </a:r>
            <a:endParaRPr sz="882">
              <a:latin typeface="等线"/>
              <a:cs typeface="等线"/>
            </a:endParaRPr>
          </a:p>
          <a:p>
            <a:pPr marL="11206" marR="4483" indent="161934">
              <a:lnSpc>
                <a:spcPct val="121800"/>
              </a:lnSpc>
              <a:spcBef>
                <a:spcPts val="184"/>
              </a:spcBef>
            </a:pPr>
            <a:r>
              <a:rPr sz="882" spc="26" dirty="0">
                <a:latin typeface="等线"/>
                <a:cs typeface="等线"/>
              </a:rPr>
              <a:t>科学论文</a:t>
            </a:r>
            <a:r>
              <a:rPr sz="882" spc="31" dirty="0">
                <a:latin typeface="等线"/>
                <a:cs typeface="等线"/>
              </a:rPr>
              <a:t>图</a:t>
            </a:r>
            <a:r>
              <a:rPr sz="882" spc="26" dirty="0">
                <a:latin typeface="等线"/>
                <a:cs typeface="等线"/>
              </a:rPr>
              <a:t>表的主要</a:t>
            </a:r>
            <a:r>
              <a:rPr sz="882" spc="31" dirty="0">
                <a:latin typeface="等线"/>
                <a:cs typeface="等线"/>
              </a:rPr>
              <a:t>制</a:t>
            </a:r>
            <a:r>
              <a:rPr sz="882" spc="26" dirty="0">
                <a:latin typeface="等线"/>
                <a:cs typeface="等线"/>
              </a:rPr>
              <a:t>作原则，</a:t>
            </a:r>
            <a:r>
              <a:rPr sz="882" spc="31" dirty="0">
                <a:latin typeface="等线"/>
                <a:cs typeface="等线"/>
              </a:rPr>
              <a:t>是</a:t>
            </a:r>
            <a:r>
              <a:rPr sz="882" spc="26" dirty="0">
                <a:latin typeface="等线"/>
                <a:cs typeface="等线"/>
              </a:rPr>
              <a:t>规范、简</a:t>
            </a:r>
            <a:r>
              <a:rPr sz="882" spc="31" dirty="0">
                <a:latin typeface="等线"/>
                <a:cs typeface="等线"/>
              </a:rPr>
              <a:t>单</a:t>
            </a:r>
            <a:r>
              <a:rPr sz="882" spc="26" dirty="0">
                <a:latin typeface="等线"/>
                <a:cs typeface="等线"/>
              </a:rPr>
              <a:t>、美观， </a:t>
            </a:r>
            <a:r>
              <a:rPr sz="882" spc="4" dirty="0">
                <a:latin typeface="等线"/>
                <a:cs typeface="等线"/>
              </a:rPr>
              <a:t>图和曲线的本身及其图例要清晰可见、有自明性，突出其 </a:t>
            </a:r>
            <a:r>
              <a:rPr sz="882" spc="13" dirty="0">
                <a:latin typeface="等线"/>
                <a:cs typeface="等线"/>
              </a:rPr>
              <a:t>含义和所要</a:t>
            </a:r>
            <a:r>
              <a:rPr sz="882" spc="9" dirty="0">
                <a:latin typeface="等线"/>
                <a:cs typeface="等线"/>
              </a:rPr>
              <a:t>表</a:t>
            </a:r>
            <a:r>
              <a:rPr sz="882" spc="13" dirty="0">
                <a:latin typeface="等线"/>
                <a:cs typeface="等线"/>
              </a:rPr>
              <a:t>达的中心信</a:t>
            </a:r>
            <a:r>
              <a:rPr sz="882" spc="9" dirty="0">
                <a:latin typeface="等线"/>
                <a:cs typeface="等线"/>
              </a:rPr>
              <a:t>息</a:t>
            </a:r>
            <a:r>
              <a:rPr sz="882" spc="13" dirty="0">
                <a:latin typeface="等线"/>
                <a:cs typeface="等线"/>
              </a:rPr>
              <a:t>。</a:t>
            </a:r>
            <a:r>
              <a:rPr sz="882" spc="-4" dirty="0">
                <a:latin typeface="Times New Roman"/>
                <a:cs typeface="Times New Roman"/>
              </a:rPr>
              <a:t>1</a:t>
            </a:r>
            <a:r>
              <a:rPr sz="882" spc="13" dirty="0">
                <a:latin typeface="Times New Roman"/>
                <a:cs typeface="Times New Roman"/>
              </a:rPr>
              <a:t>.</a:t>
            </a:r>
            <a:r>
              <a:rPr sz="882" spc="13" dirty="0">
                <a:latin typeface="等线"/>
                <a:cs typeface="等线"/>
              </a:rPr>
              <a:t>关于图</a:t>
            </a:r>
            <a:r>
              <a:rPr sz="882" spc="9" dirty="0">
                <a:latin typeface="等线"/>
                <a:cs typeface="等线"/>
              </a:rPr>
              <a:t>表</a:t>
            </a:r>
            <a:r>
              <a:rPr sz="882" spc="13" dirty="0">
                <a:latin typeface="等线"/>
                <a:cs typeface="等线"/>
              </a:rPr>
              <a:t>布局，图中</a:t>
            </a:r>
            <a:r>
              <a:rPr sz="882" spc="9" dirty="0">
                <a:latin typeface="等线"/>
                <a:cs typeface="等线"/>
              </a:rPr>
              <a:t>文</a:t>
            </a:r>
            <a:r>
              <a:rPr sz="882" dirty="0">
                <a:latin typeface="等线"/>
                <a:cs typeface="等线"/>
              </a:rPr>
              <a:t>字 </a:t>
            </a:r>
            <a:r>
              <a:rPr sz="882" spc="4" dirty="0">
                <a:latin typeface="等线"/>
                <a:cs typeface="等线"/>
              </a:rPr>
              <a:t>的大小及颜色、线条的类型及颜色、标识、图表类型等元 素的选择需符合出版规范，它们需要根据数据及图表的尺 </a:t>
            </a:r>
            <a:r>
              <a:rPr sz="882" spc="13" dirty="0">
                <a:latin typeface="等线"/>
                <a:cs typeface="等线"/>
              </a:rPr>
              <a:t>寸来设计，</a:t>
            </a:r>
            <a:r>
              <a:rPr sz="882" spc="9" dirty="0">
                <a:latin typeface="等线"/>
                <a:cs typeface="等线"/>
              </a:rPr>
              <a:t>保</a:t>
            </a:r>
            <a:r>
              <a:rPr sz="882" spc="13" dirty="0">
                <a:latin typeface="等线"/>
                <a:cs typeface="等线"/>
              </a:rPr>
              <a:t>证图中的内</a:t>
            </a:r>
            <a:r>
              <a:rPr sz="882" spc="9" dirty="0">
                <a:latin typeface="等线"/>
                <a:cs typeface="等线"/>
              </a:rPr>
              <a:t>容</a:t>
            </a:r>
            <a:r>
              <a:rPr sz="882" spc="13" dirty="0">
                <a:latin typeface="等线"/>
                <a:cs typeface="等线"/>
              </a:rPr>
              <a:t>清晰明了，</a:t>
            </a:r>
            <a:r>
              <a:rPr sz="882" spc="9" dirty="0">
                <a:latin typeface="等线"/>
                <a:cs typeface="等线"/>
              </a:rPr>
              <a:t>不</a:t>
            </a:r>
            <a:r>
              <a:rPr sz="882" spc="13" dirty="0">
                <a:latin typeface="等线"/>
                <a:cs typeface="等线"/>
              </a:rPr>
              <a:t>易混肴；</a:t>
            </a:r>
            <a:r>
              <a:rPr sz="882" spc="-4" dirty="0">
                <a:latin typeface="Times New Roman"/>
                <a:cs typeface="Times New Roman"/>
              </a:rPr>
              <a:t>2</a:t>
            </a:r>
            <a:r>
              <a:rPr sz="882" spc="13" dirty="0">
                <a:latin typeface="Times New Roman"/>
                <a:cs typeface="Times New Roman"/>
              </a:rPr>
              <a:t>.</a:t>
            </a:r>
            <a:r>
              <a:rPr sz="882" spc="9" dirty="0">
                <a:latin typeface="等线"/>
                <a:cs typeface="等线"/>
              </a:rPr>
              <a:t>关于 </a:t>
            </a:r>
            <a:r>
              <a:rPr sz="882" spc="4" dirty="0">
                <a:latin typeface="等线"/>
                <a:cs typeface="等线"/>
              </a:rPr>
              <a:t>信息挖掘。与数据处理。与记录科学实验的过程不同，信 息要经历深化与提炼，要突出重点，因此图线不应画得太 过复杂，不相关的内容需加以剔除，去粗取精。如果论文 图表包含的数据信息过多（尤其是与你要说明的重点的不 太相关的数据信息），则很难让读者在短时间内（这点在 </a:t>
            </a:r>
            <a:r>
              <a:rPr sz="882" dirty="0">
                <a:latin typeface="Times New Roman"/>
                <a:cs typeface="Times New Roman"/>
              </a:rPr>
              <a:t>PPT </a:t>
            </a:r>
            <a:r>
              <a:rPr sz="882" spc="-9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中</a:t>
            </a:r>
            <a:r>
              <a:rPr sz="882" spc="4" dirty="0">
                <a:latin typeface="等线"/>
                <a:cs typeface="等线"/>
              </a:rPr>
              <a:t>体</a:t>
            </a:r>
            <a:r>
              <a:rPr sz="882" dirty="0">
                <a:latin typeface="等线"/>
                <a:cs typeface="等线"/>
              </a:rPr>
              <a:t>现得尤</a:t>
            </a:r>
            <a:r>
              <a:rPr sz="882" spc="4" dirty="0">
                <a:latin typeface="等线"/>
                <a:cs typeface="等线"/>
              </a:rPr>
              <a:t>为</a:t>
            </a:r>
            <a:r>
              <a:rPr sz="882" dirty="0">
                <a:latin typeface="等线"/>
                <a:cs typeface="等线"/>
              </a:rPr>
              <a:t>明显）理解</a:t>
            </a:r>
            <a:r>
              <a:rPr sz="882" spc="4" dirty="0">
                <a:latin typeface="等线"/>
                <a:cs typeface="等线"/>
              </a:rPr>
              <a:t>其</a:t>
            </a:r>
            <a:r>
              <a:rPr sz="882" dirty="0">
                <a:latin typeface="等线"/>
                <a:cs typeface="等线"/>
                <a:hlinkClick r:id="rId4"/>
              </a:rPr>
              <a:t>所要表达的</a:t>
            </a:r>
            <a:r>
              <a:rPr sz="882" spc="4" dirty="0">
                <a:latin typeface="等线"/>
                <a:cs typeface="等线"/>
                <a:hlinkClick r:id="rId4"/>
              </a:rPr>
              <a:t>思</a:t>
            </a:r>
            <a:r>
              <a:rPr sz="882" dirty="0">
                <a:latin typeface="等线"/>
                <a:cs typeface="等线"/>
              </a:rPr>
              <a:t>想。就下图 </a:t>
            </a:r>
            <a:r>
              <a:rPr sz="882" spc="4" dirty="0">
                <a:latin typeface="等线"/>
                <a:cs typeface="等线"/>
                <a:hlinkClick r:id="rId4"/>
              </a:rPr>
              <a:t>来看，左图就是一个反例，右图就更易理解。我们以此为 例，具体解释一下前文所述的曲线的三项内容：曲线本身、 曲线下面的文字、原文中关于曲线的说明。前二者分别参 见下图及其文字注释，而原文中关于曲线的说明可以这样</a:t>
            </a:r>
            <a:r>
              <a:rPr sz="882" spc="4" dirty="0">
                <a:latin typeface="等线"/>
                <a:cs typeface="等线"/>
              </a:rPr>
              <a:t> </a:t>
            </a:r>
            <a:r>
              <a:rPr sz="882" dirty="0">
                <a:latin typeface="等线"/>
                <a:cs typeface="等线"/>
              </a:rPr>
              <a:t>撰写：</a:t>
            </a:r>
            <a:endParaRPr sz="882">
              <a:latin typeface="等线"/>
              <a:cs typeface="等线"/>
            </a:endParaRPr>
          </a:p>
          <a:p>
            <a:pPr marL="11206" marR="7845" indent="161934">
              <a:lnSpc>
                <a:spcPct val="121900"/>
              </a:lnSpc>
              <a:spcBef>
                <a:spcPts val="260"/>
              </a:spcBef>
            </a:pPr>
            <a:r>
              <a:rPr sz="882" dirty="0">
                <a:latin typeface="等线"/>
                <a:cs typeface="等线"/>
                <a:hlinkClick r:id="rId4"/>
              </a:rPr>
              <a:t>对于这三项内容的学习，最好的方法还是</a:t>
            </a:r>
            <a:r>
              <a:rPr sz="882" spc="-4" dirty="0">
                <a:latin typeface="等线"/>
                <a:cs typeface="等线"/>
                <a:hlinkClick r:id="rId4"/>
              </a:rPr>
              <a:t>“</a:t>
            </a:r>
            <a:r>
              <a:rPr sz="882" dirty="0">
                <a:latin typeface="等线"/>
                <a:cs typeface="等线"/>
              </a:rPr>
              <a:t>照葫芦画瓢”， </a:t>
            </a:r>
            <a:r>
              <a:rPr sz="882" spc="4" dirty="0">
                <a:latin typeface="等线"/>
                <a:cs typeface="等线"/>
              </a:rPr>
              <a:t>精读一篇所要研究的领域中的标准论文，找一条关键的曲 线（需要包含以上的内容），仔细研究揣摩，吃透其中的 写法，包括专业术语规范，必要的时候可以采用手</a:t>
            </a:r>
            <a:r>
              <a:rPr sz="882" spc="-468" dirty="0">
                <a:latin typeface="等线"/>
                <a:cs typeface="等线"/>
              </a:rPr>
              <a:t>书</a:t>
            </a:r>
            <a:r>
              <a:rPr sz="1588" spc="-92" baseline="-18518" dirty="0">
                <a:latin typeface="宋体"/>
                <a:cs typeface="宋体"/>
              </a:rPr>
              <a:t> </a:t>
            </a:r>
            <a:r>
              <a:rPr sz="882" spc="4" dirty="0">
                <a:latin typeface="等线"/>
                <a:cs typeface="等线"/>
              </a:rPr>
              <a:t>抄写 </a:t>
            </a:r>
            <a:r>
              <a:rPr sz="882" dirty="0">
                <a:latin typeface="等线"/>
                <a:cs typeface="等线"/>
              </a:rPr>
              <a:t>的方法。</a:t>
            </a:r>
            <a:endParaRPr sz="882">
              <a:latin typeface="等线"/>
              <a:cs typeface="等线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28409" y="3019425"/>
            <a:ext cx="142668" cy="2190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927" i="1" dirty="0">
                <a:latin typeface="等线"/>
                <a:cs typeface="等线"/>
              </a:rPr>
              <a:t>图</a:t>
            </a:r>
            <a:r>
              <a:rPr sz="927" i="1" spc="-35" dirty="0">
                <a:latin typeface="等线"/>
                <a:cs typeface="等线"/>
              </a:rPr>
              <a:t> </a:t>
            </a:r>
            <a:r>
              <a:rPr sz="882" i="1" dirty="0">
                <a:latin typeface="Times New Roman"/>
                <a:cs typeface="Times New Roman"/>
              </a:rPr>
              <a:t>2</a:t>
            </a:r>
            <a:endParaRPr sz="882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28409" y="425820"/>
            <a:ext cx="285335" cy="248882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927" i="1" dirty="0">
                <a:latin typeface="等线"/>
                <a:cs typeface="等线"/>
              </a:rPr>
              <a:t>在不同</a:t>
            </a:r>
            <a:r>
              <a:rPr sz="927" i="1" spc="-9" dirty="0">
                <a:latin typeface="等线"/>
                <a:cs typeface="等线"/>
              </a:rPr>
              <a:t>的</a:t>
            </a:r>
            <a:r>
              <a:rPr sz="927" i="1" dirty="0">
                <a:latin typeface="等线"/>
                <a:cs typeface="等线"/>
              </a:rPr>
              <a:t>温</a:t>
            </a:r>
            <a:r>
              <a:rPr sz="927" i="1" spc="-9" dirty="0">
                <a:latin typeface="等线"/>
                <a:cs typeface="等线"/>
              </a:rPr>
              <a:t>度</a:t>
            </a:r>
            <a:r>
              <a:rPr sz="927" i="1" dirty="0">
                <a:latin typeface="等线"/>
                <a:cs typeface="等线"/>
              </a:rPr>
              <a:t>下材料</a:t>
            </a:r>
            <a:r>
              <a:rPr sz="927" i="1" spc="-9" dirty="0">
                <a:latin typeface="等线"/>
                <a:cs typeface="等线"/>
              </a:rPr>
              <a:t>的</a:t>
            </a:r>
            <a:r>
              <a:rPr sz="927" i="1" dirty="0">
                <a:latin typeface="等线"/>
                <a:cs typeface="等线"/>
              </a:rPr>
              <a:t>硬</a:t>
            </a:r>
            <a:r>
              <a:rPr sz="927" i="1" spc="-9" dirty="0">
                <a:latin typeface="等线"/>
                <a:cs typeface="等线"/>
              </a:rPr>
              <a:t>度</a:t>
            </a:r>
            <a:r>
              <a:rPr sz="927" i="1" dirty="0">
                <a:latin typeface="等线"/>
                <a:cs typeface="等线"/>
              </a:rPr>
              <a:t>与老化</a:t>
            </a:r>
            <a:r>
              <a:rPr sz="927" i="1" spc="-9" dirty="0">
                <a:latin typeface="等线"/>
                <a:cs typeface="等线"/>
              </a:rPr>
              <a:t>时</a:t>
            </a:r>
            <a:r>
              <a:rPr sz="927" i="1" dirty="0">
                <a:latin typeface="等线"/>
                <a:cs typeface="等线"/>
              </a:rPr>
              <a:t>间</a:t>
            </a:r>
            <a:r>
              <a:rPr sz="927" i="1" spc="-9" dirty="0">
                <a:latin typeface="等线"/>
                <a:cs typeface="等线"/>
              </a:rPr>
              <a:t>的</a:t>
            </a:r>
            <a:r>
              <a:rPr sz="927" i="1" dirty="0">
                <a:latin typeface="等线"/>
                <a:cs typeface="等线"/>
              </a:rPr>
              <a:t>对应关系</a:t>
            </a:r>
            <a:endParaRPr sz="927">
              <a:latin typeface="等线"/>
              <a:cs typeface="等线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34178" y="279192"/>
            <a:ext cx="3164008" cy="296003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104781" indent="161934" algn="just">
              <a:lnSpc>
                <a:spcPct val="121800"/>
              </a:lnSpc>
            </a:pPr>
            <a:r>
              <a:rPr sz="882" dirty="0">
                <a:latin typeface="等线"/>
                <a:cs typeface="等线"/>
              </a:rPr>
              <a:t>在曲线</a:t>
            </a:r>
            <a:r>
              <a:rPr sz="882" spc="-9" dirty="0">
                <a:latin typeface="等线"/>
                <a:cs typeface="等线"/>
              </a:rPr>
              <a:t>绘</a:t>
            </a:r>
            <a:r>
              <a:rPr sz="882" dirty="0">
                <a:latin typeface="等线"/>
                <a:cs typeface="等线"/>
              </a:rPr>
              <a:t>制</a:t>
            </a:r>
            <a:r>
              <a:rPr sz="882" spc="-9" dirty="0">
                <a:latin typeface="等线"/>
                <a:cs typeface="等线"/>
              </a:rPr>
              <a:t>领</a:t>
            </a:r>
            <a:r>
              <a:rPr sz="882" dirty="0">
                <a:latin typeface="等线"/>
                <a:cs typeface="等线"/>
              </a:rPr>
              <a:t>域，</a:t>
            </a:r>
            <a:r>
              <a:rPr sz="882" spc="-53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g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5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和</a:t>
            </a:r>
            <a:r>
              <a:rPr sz="882" spc="-22" dirty="0">
                <a:latin typeface="等线"/>
                <a:cs typeface="等线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x</a:t>
            </a:r>
            <a:r>
              <a:rPr sz="882" spc="-4" dirty="0">
                <a:latin typeface="Times New Roman"/>
                <a:cs typeface="Times New Roman"/>
              </a:rPr>
              <a:t>ce</a:t>
            </a:r>
            <a:r>
              <a:rPr sz="882" dirty="0">
                <a:latin typeface="Times New Roman"/>
                <a:cs typeface="Times New Roman"/>
              </a:rPr>
              <a:t>l</a:t>
            </a:r>
            <a:r>
              <a:rPr sz="882" spc="-49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是</a:t>
            </a:r>
            <a:r>
              <a:rPr sz="882" spc="-9" dirty="0">
                <a:latin typeface="等线"/>
                <a:cs typeface="等线"/>
              </a:rPr>
              <a:t>最</a:t>
            </a:r>
            <a:r>
              <a:rPr sz="882" dirty="0">
                <a:latin typeface="等线"/>
                <a:cs typeface="等线"/>
              </a:rPr>
              <a:t>为常用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绘</a:t>
            </a:r>
            <a:r>
              <a:rPr sz="882" spc="-9" dirty="0">
                <a:latin typeface="等线"/>
                <a:cs typeface="等线"/>
              </a:rPr>
              <a:t>图</a:t>
            </a:r>
            <a:r>
              <a:rPr sz="882" dirty="0">
                <a:latin typeface="等线"/>
                <a:cs typeface="等线"/>
              </a:rPr>
              <a:t>软 件。通常来</a:t>
            </a:r>
            <a:r>
              <a:rPr sz="882" spc="-9" dirty="0">
                <a:latin typeface="等线"/>
                <a:cs typeface="等线"/>
              </a:rPr>
              <a:t>说</a:t>
            </a:r>
            <a:r>
              <a:rPr sz="882" dirty="0">
                <a:latin typeface="等线"/>
                <a:cs typeface="等线"/>
              </a:rPr>
              <a:t>，建议使用 </a:t>
            </a:r>
            <a:r>
              <a:rPr sz="882" spc="-44" dirty="0">
                <a:latin typeface="等线"/>
                <a:cs typeface="等线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x</a:t>
            </a:r>
            <a:r>
              <a:rPr sz="882" spc="-4" dirty="0">
                <a:latin typeface="Times New Roman"/>
                <a:cs typeface="Times New Roman"/>
              </a:rPr>
              <a:t>ce</a:t>
            </a:r>
            <a:r>
              <a:rPr sz="882" dirty="0">
                <a:latin typeface="Times New Roman"/>
                <a:cs typeface="Times New Roman"/>
              </a:rPr>
              <a:t>l </a:t>
            </a:r>
            <a:r>
              <a:rPr sz="882" spc="-88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进行数</a:t>
            </a:r>
            <a:r>
              <a:rPr sz="882" spc="-9" dirty="0">
                <a:latin typeface="等线"/>
                <a:cs typeface="等线"/>
              </a:rPr>
              <a:t>据</a:t>
            </a:r>
            <a:r>
              <a:rPr sz="882" dirty="0">
                <a:latin typeface="等线"/>
                <a:cs typeface="等线"/>
              </a:rPr>
              <a:t>处理，配合</a:t>
            </a:r>
            <a:r>
              <a:rPr sz="882" spc="-9" dirty="0">
                <a:latin typeface="等线"/>
                <a:cs typeface="等线"/>
              </a:rPr>
              <a:t>使</a:t>
            </a:r>
            <a:r>
              <a:rPr sz="882" dirty="0">
                <a:latin typeface="等线"/>
                <a:cs typeface="等线"/>
              </a:rPr>
              <a:t>用 </a:t>
            </a:r>
            <a:r>
              <a:rPr sz="882" dirty="0">
                <a:latin typeface="Times New Roman"/>
                <a:cs typeface="Times New Roman"/>
              </a:rPr>
              <a:t>or</a:t>
            </a:r>
            <a:r>
              <a:rPr sz="882" spc="-9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g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101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进行</a:t>
            </a:r>
            <a:r>
              <a:rPr sz="882" spc="-9" dirty="0">
                <a:latin typeface="等线"/>
                <a:cs typeface="等线"/>
              </a:rPr>
              <a:t>绘</a:t>
            </a:r>
            <a:r>
              <a:rPr sz="882" dirty="0">
                <a:latin typeface="等线"/>
                <a:cs typeface="等线"/>
              </a:rPr>
              <a:t>图。</a:t>
            </a:r>
            <a:r>
              <a:rPr sz="882" spc="-9" dirty="0">
                <a:latin typeface="等线"/>
                <a:cs typeface="等线"/>
              </a:rPr>
              <a:t>虽</a:t>
            </a:r>
            <a:r>
              <a:rPr sz="882" dirty="0">
                <a:latin typeface="等线"/>
                <a:cs typeface="等线"/>
              </a:rPr>
              <a:t>然 </a:t>
            </a:r>
            <a:r>
              <a:rPr sz="882" spc="-79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g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101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也能</a:t>
            </a:r>
            <a:r>
              <a:rPr sz="882" spc="-9" dirty="0">
                <a:latin typeface="等线"/>
                <a:cs typeface="等线"/>
              </a:rPr>
              <a:t>处理</a:t>
            </a:r>
            <a:r>
              <a:rPr sz="882" dirty="0">
                <a:latin typeface="等线"/>
                <a:cs typeface="等线"/>
              </a:rPr>
              <a:t>数据，</a:t>
            </a:r>
            <a:r>
              <a:rPr sz="882" spc="-9" dirty="0">
                <a:latin typeface="等线"/>
                <a:cs typeface="等线"/>
              </a:rPr>
              <a:t>但</a:t>
            </a:r>
            <a:r>
              <a:rPr sz="882" dirty="0">
                <a:latin typeface="等线"/>
                <a:cs typeface="等线"/>
              </a:rPr>
              <a:t>是</a:t>
            </a:r>
            <a:r>
              <a:rPr sz="882" spc="-9" dirty="0">
                <a:latin typeface="等线"/>
                <a:cs typeface="等线"/>
              </a:rPr>
              <a:t>相</a:t>
            </a:r>
            <a:r>
              <a:rPr sz="882" dirty="0">
                <a:latin typeface="等线"/>
                <a:cs typeface="等线"/>
              </a:rPr>
              <a:t>比之 下，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x</a:t>
            </a:r>
            <a:r>
              <a:rPr sz="882" spc="-4" dirty="0">
                <a:latin typeface="Times New Roman"/>
                <a:cs typeface="Times New Roman"/>
              </a:rPr>
              <a:t>ce</a:t>
            </a:r>
            <a:r>
              <a:rPr sz="882" dirty="0">
                <a:latin typeface="Times New Roman"/>
                <a:cs typeface="Times New Roman"/>
              </a:rPr>
              <a:t>l</a:t>
            </a:r>
            <a:r>
              <a:rPr sz="882" spc="31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等线"/>
                <a:cs typeface="等线"/>
              </a:rPr>
              <a:t>更</a:t>
            </a:r>
            <a:r>
              <a:rPr sz="882" dirty="0">
                <a:latin typeface="等线"/>
                <a:cs typeface="等线"/>
              </a:rPr>
              <a:t>方便操</a:t>
            </a:r>
            <a:r>
              <a:rPr sz="882" spc="-9" dirty="0">
                <a:latin typeface="等线"/>
                <a:cs typeface="等线"/>
              </a:rPr>
              <a:t>作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-9" dirty="0">
                <a:latin typeface="等线"/>
                <a:cs typeface="等线"/>
              </a:rPr>
              <a:t>更</a:t>
            </a:r>
            <a:r>
              <a:rPr sz="882" dirty="0">
                <a:latin typeface="等线"/>
                <a:cs typeface="等线"/>
              </a:rPr>
              <a:t>为简易</a:t>
            </a:r>
            <a:r>
              <a:rPr sz="882" spc="-9" dirty="0">
                <a:latin typeface="等线"/>
                <a:cs typeface="等线"/>
              </a:rPr>
              <a:t>和</a:t>
            </a:r>
            <a:r>
              <a:rPr sz="882" dirty="0">
                <a:latin typeface="等线"/>
                <a:cs typeface="等线"/>
              </a:rPr>
              <a:t>直</a:t>
            </a:r>
            <a:r>
              <a:rPr sz="882" spc="-9" dirty="0">
                <a:latin typeface="等线"/>
                <a:cs typeface="等线"/>
              </a:rPr>
              <a:t>观</a:t>
            </a:r>
            <a:r>
              <a:rPr sz="882" dirty="0">
                <a:latin typeface="等线"/>
                <a:cs typeface="等线"/>
              </a:rPr>
              <a:t>，因此</a:t>
            </a:r>
            <a:r>
              <a:rPr sz="882" spc="-9" dirty="0">
                <a:latin typeface="等线"/>
                <a:cs typeface="等线"/>
              </a:rPr>
              <a:t>宜</a:t>
            </a:r>
            <a:r>
              <a:rPr sz="882" dirty="0">
                <a:latin typeface="等线"/>
                <a:cs typeface="等线"/>
              </a:rPr>
              <a:t>用</a:t>
            </a:r>
            <a:r>
              <a:rPr sz="882" spc="75" dirty="0">
                <a:latin typeface="等线"/>
                <a:cs typeface="等线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x</a:t>
            </a:r>
            <a:r>
              <a:rPr sz="882" spc="-4" dirty="0">
                <a:latin typeface="Times New Roman"/>
                <a:cs typeface="Times New Roman"/>
              </a:rPr>
              <a:t>cel </a:t>
            </a:r>
            <a:r>
              <a:rPr sz="882" spc="88" dirty="0">
                <a:latin typeface="等线"/>
                <a:cs typeface="等线"/>
              </a:rPr>
              <a:t>做</a:t>
            </a:r>
            <a:r>
              <a:rPr sz="882" spc="84" dirty="0">
                <a:latin typeface="等线"/>
                <a:cs typeface="等线"/>
              </a:rPr>
              <a:t>数据</a:t>
            </a:r>
            <a:r>
              <a:rPr sz="882" spc="88" dirty="0">
                <a:latin typeface="等线"/>
                <a:cs typeface="等线"/>
              </a:rPr>
              <a:t>挖</a:t>
            </a:r>
            <a:r>
              <a:rPr sz="882" spc="84" dirty="0">
                <a:latin typeface="等线"/>
                <a:cs typeface="等线"/>
              </a:rPr>
              <a:t>掘</a:t>
            </a:r>
            <a:r>
              <a:rPr sz="882" spc="88" dirty="0">
                <a:latin typeface="等线"/>
                <a:cs typeface="等线"/>
              </a:rPr>
              <a:t>等</a:t>
            </a:r>
            <a:r>
              <a:rPr sz="882" spc="84" dirty="0">
                <a:latin typeface="等线"/>
                <a:cs typeface="等线"/>
              </a:rPr>
              <a:t>处理</a:t>
            </a:r>
            <a:r>
              <a:rPr sz="882" dirty="0">
                <a:latin typeface="等线"/>
                <a:cs typeface="等线"/>
              </a:rPr>
              <a:t>，</a:t>
            </a:r>
            <a:r>
              <a:rPr sz="882" spc="-154" dirty="0">
                <a:latin typeface="等线"/>
                <a:cs typeface="等线"/>
              </a:rPr>
              <a:t> </a:t>
            </a:r>
            <a:r>
              <a:rPr sz="882" spc="84" dirty="0">
                <a:latin typeface="等线"/>
                <a:cs typeface="等线"/>
              </a:rPr>
              <a:t>再</a:t>
            </a:r>
            <a:r>
              <a:rPr sz="882" spc="88" dirty="0">
                <a:latin typeface="等线"/>
                <a:cs typeface="等线"/>
              </a:rPr>
              <a:t>将</a:t>
            </a:r>
            <a:r>
              <a:rPr sz="882" spc="84" dirty="0">
                <a:latin typeface="等线"/>
                <a:cs typeface="等线"/>
              </a:rPr>
              <a:t>整理</a:t>
            </a:r>
            <a:r>
              <a:rPr sz="882" spc="88" dirty="0">
                <a:latin typeface="等线"/>
                <a:cs typeface="等线"/>
              </a:rPr>
              <a:t>好</a:t>
            </a:r>
            <a:r>
              <a:rPr sz="882" spc="84" dirty="0">
                <a:latin typeface="等线"/>
                <a:cs typeface="等线"/>
              </a:rPr>
              <a:t>的</a:t>
            </a:r>
            <a:r>
              <a:rPr sz="882" spc="88" dirty="0">
                <a:latin typeface="等线"/>
                <a:cs typeface="等线"/>
              </a:rPr>
              <a:t>数</a:t>
            </a:r>
            <a:r>
              <a:rPr sz="882" spc="84" dirty="0">
                <a:latin typeface="等线"/>
                <a:cs typeface="等线"/>
              </a:rPr>
              <a:t>据导</a:t>
            </a:r>
            <a:r>
              <a:rPr sz="882" spc="88" dirty="0">
                <a:latin typeface="等线"/>
                <a:cs typeface="等线"/>
              </a:rPr>
              <a:t>入</a:t>
            </a:r>
            <a:r>
              <a:rPr sz="882" spc="84" dirty="0">
                <a:latin typeface="等线"/>
                <a:cs typeface="等线"/>
              </a:rPr>
              <a:t>或</a:t>
            </a:r>
            <a:r>
              <a:rPr sz="882" spc="88" dirty="0">
                <a:latin typeface="等线"/>
                <a:cs typeface="等线"/>
              </a:rPr>
              <a:t>复</a:t>
            </a:r>
            <a:r>
              <a:rPr sz="882" spc="84" dirty="0">
                <a:latin typeface="等线"/>
                <a:cs typeface="等线"/>
              </a:rPr>
              <a:t>制</a:t>
            </a:r>
            <a:r>
              <a:rPr sz="882" dirty="0">
                <a:latin typeface="等线"/>
                <a:cs typeface="等线"/>
              </a:rPr>
              <a:t>到</a:t>
            </a:r>
            <a:r>
              <a:rPr sz="882" spc="-159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or</a:t>
            </a:r>
            <a:r>
              <a:rPr sz="882" spc="-9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g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101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中绘</a:t>
            </a:r>
            <a:r>
              <a:rPr sz="882" spc="-9" dirty="0">
                <a:latin typeface="等线"/>
                <a:cs typeface="等线"/>
              </a:rPr>
              <a:t>图</a:t>
            </a:r>
            <a:r>
              <a:rPr sz="882" dirty="0">
                <a:latin typeface="等线"/>
                <a:cs typeface="等线"/>
              </a:rPr>
              <a:t>。此外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学</a:t>
            </a:r>
            <a:r>
              <a:rPr sz="882" spc="-9" dirty="0">
                <a:latin typeface="等线"/>
                <a:cs typeface="等线"/>
              </a:rPr>
              <a:t>会</a:t>
            </a:r>
            <a:r>
              <a:rPr sz="882" dirty="0">
                <a:latin typeface="等线"/>
                <a:cs typeface="等线"/>
              </a:rPr>
              <a:t>使用 </a:t>
            </a:r>
            <a:r>
              <a:rPr sz="882" spc="-79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g</a:t>
            </a:r>
            <a:r>
              <a:rPr sz="882" spc="-9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101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等的模</a:t>
            </a:r>
            <a:r>
              <a:rPr sz="882" spc="-9" dirty="0">
                <a:latin typeface="等线"/>
                <a:cs typeface="等线"/>
              </a:rPr>
              <a:t>板</a:t>
            </a:r>
            <a:r>
              <a:rPr sz="882" dirty="0">
                <a:latin typeface="等线"/>
                <a:cs typeface="等线"/>
              </a:rPr>
              <a:t>功</a:t>
            </a:r>
            <a:r>
              <a:rPr sz="882" spc="-9" dirty="0">
                <a:latin typeface="等线"/>
                <a:cs typeface="等线"/>
              </a:rPr>
              <a:t>能</a:t>
            </a:r>
            <a:r>
              <a:rPr sz="882" dirty="0">
                <a:latin typeface="等线"/>
                <a:cs typeface="等线"/>
              </a:rPr>
              <a:t>，可 </a:t>
            </a:r>
            <a:r>
              <a:rPr sz="882" spc="4" dirty="0">
                <a:latin typeface="等线"/>
                <a:cs typeface="等线"/>
              </a:rPr>
              <a:t>以提高画图效率，并保证多张同类图片的一致性，统一图 片间的配色、字体、线型等元素。具体操作方法可以参照 </a:t>
            </a:r>
            <a:r>
              <a:rPr sz="882" spc="44" dirty="0">
                <a:latin typeface="等线"/>
                <a:cs typeface="等线"/>
              </a:rPr>
              <a:t>此网</a:t>
            </a:r>
            <a:r>
              <a:rPr sz="882" dirty="0">
                <a:latin typeface="等线"/>
                <a:cs typeface="等线"/>
              </a:rPr>
              <a:t>站 </a:t>
            </a:r>
            <a:r>
              <a:rPr sz="882" spc="66" dirty="0">
                <a:latin typeface="等线"/>
                <a:cs typeface="等线"/>
              </a:rPr>
              <a:t> </a:t>
            </a:r>
            <a:r>
              <a:rPr sz="860" baseline="29914" dirty="0">
                <a:latin typeface="Times New Roman"/>
                <a:cs typeface="Times New Roman"/>
              </a:rPr>
              <a:t>11</a:t>
            </a:r>
            <a:r>
              <a:rPr sz="860" spc="-106" baseline="29914" dirty="0">
                <a:latin typeface="Times New Roman"/>
                <a:cs typeface="Times New Roman"/>
              </a:rPr>
              <a:t> </a:t>
            </a:r>
            <a:r>
              <a:rPr sz="882" spc="44" dirty="0">
                <a:latin typeface="等线"/>
                <a:cs typeface="等线"/>
              </a:rPr>
              <a:t>。</a:t>
            </a:r>
            <a:r>
              <a:rPr sz="882" spc="40" dirty="0">
                <a:latin typeface="等线"/>
                <a:cs typeface="等线"/>
              </a:rPr>
              <a:t>希</a:t>
            </a:r>
            <a:r>
              <a:rPr sz="882" spc="44" dirty="0">
                <a:latin typeface="等线"/>
                <a:cs typeface="等线"/>
              </a:rPr>
              <a:t>望读者注</a:t>
            </a:r>
            <a:r>
              <a:rPr sz="882" spc="40" dirty="0">
                <a:latin typeface="等线"/>
                <a:cs typeface="等线"/>
              </a:rPr>
              <a:t>意</a:t>
            </a:r>
            <a:r>
              <a:rPr sz="882" spc="44" dirty="0">
                <a:latin typeface="等线"/>
                <a:cs typeface="等线"/>
              </a:rPr>
              <a:t>，使</a:t>
            </a:r>
            <a:r>
              <a:rPr sz="882" dirty="0">
                <a:latin typeface="等线"/>
                <a:cs typeface="等线"/>
              </a:rPr>
              <a:t>用 </a:t>
            </a:r>
            <a:r>
              <a:rPr sz="882" spc="-13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4" dirty="0">
                <a:latin typeface="Times New Roman"/>
                <a:cs typeface="Times New Roman"/>
              </a:rPr>
              <a:t>or</a:t>
            </a:r>
            <a:r>
              <a:rPr sz="882" spc="44" dirty="0">
                <a:latin typeface="Times New Roman"/>
                <a:cs typeface="Times New Roman"/>
              </a:rPr>
              <a:t>d</a:t>
            </a:r>
            <a:r>
              <a:rPr sz="882" spc="44" dirty="0">
                <a:latin typeface="等线"/>
                <a:cs typeface="等线"/>
              </a:rPr>
              <a:t>，使</a:t>
            </a:r>
            <a:r>
              <a:rPr sz="882" dirty="0">
                <a:latin typeface="等线"/>
                <a:cs typeface="等线"/>
              </a:rPr>
              <a:t>用 </a:t>
            </a:r>
            <a:r>
              <a:rPr sz="882" spc="-9" dirty="0">
                <a:latin typeface="等线"/>
                <a:cs typeface="等线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x</a:t>
            </a:r>
            <a:r>
              <a:rPr sz="882" spc="-4" dirty="0">
                <a:latin typeface="Times New Roman"/>
                <a:cs typeface="Times New Roman"/>
              </a:rPr>
              <a:t>c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l </a:t>
            </a:r>
            <a:r>
              <a:rPr sz="882" spc="-53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和 </a:t>
            </a:r>
            <a:r>
              <a:rPr sz="882" dirty="0">
                <a:latin typeface="Times New Roman"/>
                <a:cs typeface="Times New Roman"/>
              </a:rPr>
              <a:t>Or</a:t>
            </a:r>
            <a:r>
              <a:rPr sz="882" spc="-9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g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,</a:t>
            </a:r>
            <a:r>
              <a:rPr sz="882" dirty="0">
                <a:latin typeface="等线"/>
                <a:cs typeface="等线"/>
              </a:rPr>
              <a:t>使用</a:t>
            </a:r>
            <a:r>
              <a:rPr sz="882" spc="31" dirty="0">
                <a:latin typeface="等线"/>
                <a:cs typeface="等线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P</a:t>
            </a:r>
            <a:r>
              <a:rPr sz="882" dirty="0">
                <a:latin typeface="Times New Roman"/>
                <a:cs typeface="Times New Roman"/>
              </a:rPr>
              <a:t>ow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9" dirty="0">
                <a:latin typeface="Times New Roman"/>
                <a:cs typeface="Times New Roman"/>
              </a:rPr>
              <a:t>P</a:t>
            </a:r>
            <a:r>
              <a:rPr sz="882" dirty="0">
                <a:latin typeface="Times New Roman"/>
                <a:cs typeface="Times New Roman"/>
              </a:rPr>
              <a:t>o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t</a:t>
            </a:r>
            <a:r>
              <a:rPr sz="882" spc="-9" dirty="0">
                <a:latin typeface="等线"/>
                <a:cs typeface="等线"/>
              </a:rPr>
              <a:t>，是</a:t>
            </a:r>
            <a:r>
              <a:rPr sz="882" dirty="0">
                <a:latin typeface="等线"/>
                <a:cs typeface="等线"/>
              </a:rPr>
              <a:t>科技论</a:t>
            </a:r>
            <a:r>
              <a:rPr sz="882" spc="-9" dirty="0">
                <a:latin typeface="等线"/>
                <a:cs typeface="等线"/>
              </a:rPr>
              <a:t>文</a:t>
            </a:r>
            <a:r>
              <a:rPr sz="882" dirty="0">
                <a:latin typeface="等线"/>
                <a:cs typeface="等线"/>
              </a:rPr>
              <a:t>撰</a:t>
            </a:r>
            <a:r>
              <a:rPr sz="882" spc="-9" dirty="0">
                <a:latin typeface="等线"/>
                <a:cs typeface="等线"/>
              </a:rPr>
              <a:t>写</a:t>
            </a:r>
            <a:r>
              <a:rPr sz="882" dirty="0">
                <a:latin typeface="等线"/>
                <a:cs typeface="等线"/>
              </a:rPr>
              <a:t>和讲演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三</a:t>
            </a:r>
            <a:r>
              <a:rPr sz="882" spc="-9" dirty="0">
                <a:latin typeface="等线"/>
                <a:cs typeface="等线"/>
              </a:rPr>
              <a:t>大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dirty="0">
                <a:latin typeface="等线"/>
                <a:cs typeface="等线"/>
              </a:rPr>
              <a:t>必 要工具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dirty="0">
                <a:latin typeface="Times New Roman"/>
                <a:cs typeface="Times New Roman"/>
              </a:rPr>
              <a:t>,</a:t>
            </a:r>
            <a:r>
              <a:rPr sz="882" spc="-9" dirty="0">
                <a:latin typeface="等线"/>
                <a:cs typeface="等线"/>
              </a:rPr>
              <a:t>应该</a:t>
            </a:r>
            <a:r>
              <a:rPr sz="882" dirty="0">
                <a:latin typeface="等线"/>
                <a:cs typeface="等线"/>
              </a:rPr>
              <a:t>在大一</a:t>
            </a:r>
            <a:r>
              <a:rPr sz="882" spc="-9" dirty="0">
                <a:latin typeface="等线"/>
                <a:cs typeface="等线"/>
              </a:rPr>
              <a:t>本</a:t>
            </a:r>
            <a:r>
              <a:rPr sz="882" dirty="0">
                <a:latin typeface="等线"/>
                <a:cs typeface="等线"/>
              </a:rPr>
              <a:t>科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时候就</a:t>
            </a:r>
            <a:r>
              <a:rPr sz="882" spc="-9" dirty="0">
                <a:latin typeface="等线"/>
                <a:cs typeface="等线"/>
              </a:rPr>
              <a:t>要</a:t>
            </a:r>
            <a:r>
              <a:rPr sz="882" dirty="0">
                <a:latin typeface="等线"/>
                <a:cs typeface="等线"/>
              </a:rPr>
              <a:t>予</a:t>
            </a:r>
            <a:r>
              <a:rPr sz="882" spc="-9" dirty="0">
                <a:latin typeface="等线"/>
                <a:cs typeface="等线"/>
              </a:rPr>
              <a:t>以</a:t>
            </a:r>
            <a:r>
              <a:rPr sz="882" dirty="0">
                <a:latin typeface="等线"/>
                <a:cs typeface="等线"/>
              </a:rPr>
              <a:t>培养。</a:t>
            </a:r>
            <a:endParaRPr sz="882">
              <a:latin typeface="等线"/>
              <a:cs typeface="等线"/>
            </a:endParaRPr>
          </a:p>
          <a:p>
            <a:pPr marL="201156">
              <a:spcBef>
                <a:spcPts val="538"/>
              </a:spcBef>
            </a:pPr>
            <a:r>
              <a:rPr sz="882" b="1" dirty="0">
                <a:latin typeface="宋体"/>
                <a:cs typeface="宋体"/>
              </a:rPr>
              <a:t>使用</a:t>
            </a:r>
            <a:r>
              <a:rPr sz="882" b="1" spc="-221" dirty="0">
                <a:latin typeface="宋体"/>
                <a:cs typeface="宋体"/>
              </a:rPr>
              <a:t> </a:t>
            </a:r>
            <a:r>
              <a:rPr sz="882" b="1" dirty="0">
                <a:latin typeface="Times New Roman"/>
                <a:cs typeface="Times New Roman"/>
              </a:rPr>
              <a:t>W</a:t>
            </a:r>
            <a:r>
              <a:rPr sz="882" b="1" spc="-9" dirty="0">
                <a:latin typeface="Times New Roman"/>
                <a:cs typeface="Times New Roman"/>
              </a:rPr>
              <a:t>O</a:t>
            </a:r>
            <a:r>
              <a:rPr sz="882" b="1" spc="-4" dirty="0">
                <a:latin typeface="Times New Roman"/>
                <a:cs typeface="Times New Roman"/>
              </a:rPr>
              <a:t>R</a:t>
            </a:r>
            <a:r>
              <a:rPr sz="882" b="1" dirty="0">
                <a:latin typeface="Times New Roman"/>
                <a:cs typeface="Times New Roman"/>
              </a:rPr>
              <a:t>D</a:t>
            </a:r>
            <a:r>
              <a:rPr sz="882" b="1" spc="-35" dirty="0">
                <a:latin typeface="Times New Roman"/>
                <a:cs typeface="Times New Roman"/>
              </a:rPr>
              <a:t> </a:t>
            </a:r>
            <a:r>
              <a:rPr sz="882" b="1" spc="4" dirty="0">
                <a:latin typeface="宋体"/>
                <a:cs typeface="宋体"/>
              </a:rPr>
              <a:t>写</a:t>
            </a:r>
            <a:r>
              <a:rPr sz="882" b="1" dirty="0">
                <a:latin typeface="宋体"/>
                <a:cs typeface="宋体"/>
              </a:rPr>
              <a:t>文章</a:t>
            </a:r>
            <a:r>
              <a:rPr sz="882" b="1" spc="4" dirty="0">
                <a:latin typeface="宋体"/>
                <a:cs typeface="宋体"/>
              </a:rPr>
              <a:t>的</a:t>
            </a:r>
            <a:r>
              <a:rPr sz="882" b="1" dirty="0">
                <a:latin typeface="宋体"/>
                <a:cs typeface="宋体"/>
              </a:rPr>
              <a:t>方法</a:t>
            </a:r>
            <a:r>
              <a:rPr sz="882" b="1" spc="4" dirty="0">
                <a:latin typeface="宋体"/>
                <a:cs typeface="宋体"/>
              </a:rPr>
              <a:t>及</a:t>
            </a:r>
            <a:r>
              <a:rPr sz="882" b="1" dirty="0">
                <a:latin typeface="宋体"/>
                <a:cs typeface="宋体"/>
              </a:rPr>
              <a:t>视频</a:t>
            </a:r>
            <a:r>
              <a:rPr sz="882" b="1" spc="4" dirty="0">
                <a:latin typeface="宋体"/>
                <a:cs typeface="宋体"/>
              </a:rPr>
              <a:t>演</a:t>
            </a:r>
            <a:r>
              <a:rPr sz="882" b="1" dirty="0">
                <a:latin typeface="宋体"/>
                <a:cs typeface="宋体"/>
              </a:rPr>
              <a:t>示</a:t>
            </a:r>
            <a:endParaRPr sz="882">
              <a:latin typeface="宋体"/>
              <a:cs typeface="宋体"/>
            </a:endParaRPr>
          </a:p>
          <a:p>
            <a:pPr marL="11206" indent="161934" algn="just">
              <a:spcBef>
                <a:spcPts val="132"/>
              </a:spcBef>
            </a:pPr>
            <a:r>
              <a:rPr sz="882" dirty="0">
                <a:latin typeface="等线"/>
                <a:cs typeface="等线"/>
              </a:rPr>
              <a:t>网络上</a:t>
            </a:r>
            <a:r>
              <a:rPr sz="882" spc="-9" dirty="0">
                <a:latin typeface="等线"/>
                <a:cs typeface="等线"/>
              </a:rPr>
              <a:t>可</a:t>
            </a:r>
            <a:r>
              <a:rPr sz="882" dirty="0">
                <a:latin typeface="等线"/>
                <a:cs typeface="等线"/>
              </a:rPr>
              <a:t>以</a:t>
            </a:r>
            <a:r>
              <a:rPr sz="882" spc="-9" dirty="0">
                <a:latin typeface="等线"/>
                <a:cs typeface="等线"/>
              </a:rPr>
              <a:t>找</a:t>
            </a:r>
            <a:r>
              <a:rPr sz="882" dirty="0">
                <a:latin typeface="等线"/>
                <a:cs typeface="等线"/>
              </a:rPr>
              <a:t>到很多使用</a:t>
            </a:r>
            <a:r>
              <a:rPr sz="882" spc="-18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4" dirty="0">
                <a:latin typeface="Times New Roman"/>
                <a:cs typeface="Times New Roman"/>
              </a:rPr>
              <a:t>o</a:t>
            </a:r>
            <a:r>
              <a:rPr sz="882" dirty="0">
                <a:latin typeface="Times New Roman"/>
                <a:cs typeface="Times New Roman"/>
              </a:rPr>
              <a:t>rd</a:t>
            </a:r>
            <a:r>
              <a:rPr sz="882" spc="-35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等线"/>
                <a:cs typeface="等线"/>
              </a:rPr>
              <a:t>写</a:t>
            </a:r>
            <a:r>
              <a:rPr sz="882" dirty="0">
                <a:latin typeface="等线"/>
                <a:cs typeface="等线"/>
              </a:rPr>
              <a:t>文</a:t>
            </a:r>
            <a:r>
              <a:rPr sz="882" spc="-9" dirty="0">
                <a:latin typeface="等线"/>
                <a:cs typeface="等线"/>
              </a:rPr>
              <a:t>章</a:t>
            </a:r>
            <a:r>
              <a:rPr sz="882" dirty="0">
                <a:latin typeface="等线"/>
                <a:cs typeface="等线"/>
              </a:rPr>
              <a:t>的教程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相</a:t>
            </a:r>
            <a:r>
              <a:rPr sz="882" spc="-9" dirty="0">
                <a:latin typeface="等线"/>
                <a:cs typeface="等线"/>
              </a:rPr>
              <a:t>关</a:t>
            </a:r>
            <a:r>
              <a:rPr sz="882" dirty="0">
                <a:latin typeface="等线"/>
                <a:cs typeface="等线"/>
              </a:rPr>
              <a:t>视</a:t>
            </a:r>
            <a:endParaRPr sz="882">
              <a:latin typeface="等线"/>
              <a:cs typeface="等线"/>
            </a:endParaRPr>
          </a:p>
          <a:p>
            <a:pPr marL="11206" marR="4483">
              <a:lnSpc>
                <a:spcPct val="121800"/>
              </a:lnSpc>
            </a:pPr>
            <a:r>
              <a:rPr sz="882" spc="4" dirty="0">
                <a:latin typeface="等线"/>
                <a:cs typeface="等线"/>
              </a:rPr>
              <a:t>频往往十分冗长。而上面介绍的这个链接，利用真实案例， 以视频的形式演示了一篇科技论文成形的全过程。视频很 短，但很实用，对照着操作几遍，就可以习得一些基本但 重要的写作技巧了。工欲善其事，必先利其器，这些基础 操作的使用率很高，掌握了它们，研究者未来的科研工作 </a:t>
            </a:r>
            <a:r>
              <a:rPr sz="882" dirty="0">
                <a:latin typeface="等线"/>
                <a:cs typeface="等线"/>
              </a:rPr>
              <a:t>将达到</a:t>
            </a:r>
            <a:r>
              <a:rPr sz="882" spc="-9" dirty="0">
                <a:latin typeface="等线"/>
                <a:cs typeface="等线"/>
              </a:rPr>
              <a:t>事</a:t>
            </a:r>
            <a:r>
              <a:rPr sz="882" dirty="0">
                <a:latin typeface="等线"/>
                <a:cs typeface="等线"/>
              </a:rPr>
              <a:t>半</a:t>
            </a:r>
            <a:r>
              <a:rPr sz="882" spc="-9" dirty="0">
                <a:latin typeface="等线"/>
                <a:cs typeface="等线"/>
              </a:rPr>
              <a:t>功</a:t>
            </a:r>
            <a:r>
              <a:rPr sz="882" dirty="0">
                <a:latin typeface="等线"/>
                <a:cs typeface="等线"/>
              </a:rPr>
              <a:t>倍的效</a:t>
            </a:r>
            <a:r>
              <a:rPr sz="882" spc="-9" dirty="0">
                <a:latin typeface="等线"/>
                <a:cs typeface="等线"/>
              </a:rPr>
              <a:t>果</a:t>
            </a:r>
            <a:r>
              <a:rPr sz="882" dirty="0">
                <a:latin typeface="等线"/>
                <a:cs typeface="等线"/>
              </a:rPr>
              <a:t>。</a:t>
            </a:r>
            <a:endParaRPr sz="882">
              <a:latin typeface="等线"/>
              <a:cs typeface="等线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47267" y="269109"/>
            <a:ext cx="8336988" cy="63199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169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02094" y="3279288"/>
            <a:ext cx="135743" cy="13671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latin typeface="Calibri Light"/>
                <a:cs typeface="Calibri Light"/>
              </a:rPr>
              <a:t>12</a:t>
            </a:r>
            <a:endParaRPr sz="882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14370" y="5593977"/>
            <a:ext cx="86733" cy="1452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90816" y="279200"/>
            <a:ext cx="671081" cy="336008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新教育</a:t>
            </a:r>
            <a:r>
              <a:rPr sz="882" spc="-9" dirty="0">
                <a:solidFill>
                  <a:srgbClr val="0070C0"/>
                </a:solidFill>
                <a:latin typeface="等线"/>
                <a:cs typeface="等线"/>
              </a:rPr>
              <a:t>时</a:t>
            </a:r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代</a:t>
            </a:r>
            <a:endParaRPr sz="882">
              <a:latin typeface="等线"/>
              <a:cs typeface="等线"/>
            </a:endParaRPr>
          </a:p>
          <a:p>
            <a:pPr marL="411838" marR="4483">
              <a:lnSpc>
                <a:spcPct val="121500"/>
              </a:lnSpc>
              <a:spcBef>
                <a:spcPts val="265"/>
              </a:spcBef>
            </a:pPr>
            <a:r>
              <a:rPr sz="882" spc="4" dirty="0">
                <a:latin typeface="等线"/>
                <a:cs typeface="等线"/>
              </a:rPr>
              <a:t>个刊物的行文格式来写你的论文。大部分期刊都会有投稿 的模板，其实最好的办法还是下载一篇以前发表过的论文，</a:t>
            </a:r>
            <a:endParaRPr sz="882">
              <a:latin typeface="等线"/>
              <a:cs typeface="等线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90881" y="4488856"/>
            <a:ext cx="149400" cy="100852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971" b="1" dirty="0">
                <a:latin typeface="等线"/>
                <a:cs typeface="等线"/>
              </a:rPr>
              <a:t>了解观</a:t>
            </a:r>
            <a:r>
              <a:rPr sz="971" b="1" spc="4" dirty="0">
                <a:latin typeface="等线"/>
                <a:cs typeface="等线"/>
              </a:rPr>
              <a:t>众：</a:t>
            </a:r>
            <a:r>
              <a:rPr sz="971" b="1" dirty="0">
                <a:latin typeface="等线"/>
                <a:cs typeface="等线"/>
              </a:rPr>
              <a:t>谁来看</a:t>
            </a:r>
            <a:endParaRPr sz="971">
              <a:latin typeface="等线"/>
              <a:cs typeface="等线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56937" y="3506548"/>
            <a:ext cx="407291" cy="295947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indent="243741">
              <a:lnSpc>
                <a:spcPct val="150000"/>
              </a:lnSpc>
            </a:pPr>
            <a:r>
              <a:rPr sz="882" dirty="0">
                <a:latin typeface="等线"/>
                <a:cs typeface="等线"/>
              </a:rPr>
              <a:t>从作者角度</a:t>
            </a:r>
            <a:r>
              <a:rPr sz="882" spc="-9" dirty="0">
                <a:latin typeface="等线"/>
                <a:cs typeface="等线"/>
              </a:rPr>
              <a:t>而</a:t>
            </a:r>
            <a:r>
              <a:rPr sz="882" dirty="0">
                <a:latin typeface="等线"/>
                <a:cs typeface="等线"/>
              </a:rPr>
              <a:t>言，不同的</a:t>
            </a:r>
            <a:r>
              <a:rPr sz="882" spc="-9" dirty="0">
                <a:latin typeface="等线"/>
                <a:cs typeface="等线"/>
              </a:rPr>
              <a:t>人</a:t>
            </a:r>
            <a:r>
              <a:rPr sz="882" dirty="0">
                <a:latin typeface="等线"/>
                <a:cs typeface="等线"/>
              </a:rPr>
              <a:t>读你的文章</a:t>
            </a:r>
            <a:r>
              <a:rPr sz="882" spc="-9" dirty="0">
                <a:latin typeface="等线"/>
                <a:cs typeface="等线"/>
              </a:rPr>
              <a:t>会</a:t>
            </a:r>
            <a:r>
              <a:rPr sz="882" dirty="0">
                <a:latin typeface="等线"/>
                <a:cs typeface="等线"/>
              </a:rPr>
              <a:t>有不同角度、 观点，</a:t>
            </a:r>
            <a:r>
              <a:rPr sz="882" spc="-9" dirty="0">
                <a:latin typeface="等线"/>
                <a:cs typeface="等线"/>
              </a:rPr>
              <a:t>下</a:t>
            </a:r>
            <a:r>
              <a:rPr sz="882" dirty="0">
                <a:latin typeface="等线"/>
                <a:cs typeface="等线"/>
              </a:rPr>
              <a:t>面</a:t>
            </a:r>
            <a:r>
              <a:rPr sz="882" spc="-9" dirty="0">
                <a:latin typeface="等线"/>
                <a:cs typeface="等线"/>
              </a:rPr>
              <a:t>这</a:t>
            </a:r>
            <a:r>
              <a:rPr sz="882" dirty="0">
                <a:latin typeface="等线"/>
                <a:cs typeface="等线"/>
              </a:rPr>
              <a:t>张图形</a:t>
            </a:r>
            <a:r>
              <a:rPr sz="882" spc="-9" dirty="0">
                <a:latin typeface="等线"/>
                <a:cs typeface="等线"/>
              </a:rPr>
              <a:t>象</a:t>
            </a:r>
            <a:r>
              <a:rPr sz="882" dirty="0">
                <a:latin typeface="等线"/>
                <a:cs typeface="等线"/>
              </a:rPr>
              <a:t>的</a:t>
            </a:r>
            <a:r>
              <a:rPr sz="882" spc="-9" dirty="0">
                <a:latin typeface="等线"/>
                <a:cs typeface="等线"/>
              </a:rPr>
              <a:t>表</a:t>
            </a:r>
            <a:r>
              <a:rPr sz="882" dirty="0">
                <a:latin typeface="等线"/>
                <a:cs typeface="等线"/>
              </a:rPr>
              <a:t>现出了</a:t>
            </a:r>
            <a:r>
              <a:rPr sz="882" spc="-9" dirty="0">
                <a:latin typeface="等线"/>
                <a:cs typeface="等线"/>
              </a:rPr>
              <a:t>这</a:t>
            </a:r>
            <a:r>
              <a:rPr sz="882" dirty="0">
                <a:latin typeface="等线"/>
                <a:cs typeface="等线"/>
              </a:rPr>
              <a:t>一</a:t>
            </a:r>
            <a:r>
              <a:rPr sz="882" spc="-9" dirty="0">
                <a:latin typeface="等线"/>
                <a:cs typeface="等线"/>
              </a:rPr>
              <a:t>点</a:t>
            </a:r>
            <a:r>
              <a:rPr sz="882" dirty="0">
                <a:latin typeface="等线"/>
                <a:cs typeface="等线"/>
              </a:rPr>
              <a:t>。</a:t>
            </a:r>
            <a:endParaRPr sz="882">
              <a:latin typeface="等线"/>
              <a:cs typeface="等线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01416" y="3265836"/>
            <a:ext cx="5242269" cy="32004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591320"/>
            <a:r>
              <a:rPr sz="927" i="1" dirty="0">
                <a:solidFill>
                  <a:srgbClr val="002060"/>
                </a:solidFill>
                <a:latin typeface="等线"/>
                <a:cs typeface="等线"/>
              </a:rPr>
              <a:t>图</a:t>
            </a:r>
            <a:r>
              <a:rPr sz="927" i="1" spc="-35" dirty="0">
                <a:solidFill>
                  <a:srgbClr val="002060"/>
                </a:solidFill>
                <a:latin typeface="等线"/>
                <a:cs typeface="等线"/>
              </a:rPr>
              <a:t> </a:t>
            </a:r>
            <a:r>
              <a:rPr sz="882" i="1" dirty="0">
                <a:solidFill>
                  <a:srgbClr val="002060"/>
                </a:solidFill>
                <a:latin typeface="Times New Roman"/>
                <a:cs typeface="Times New Roman"/>
              </a:rPr>
              <a:t>5  </a:t>
            </a:r>
            <a:r>
              <a:rPr sz="927" i="1" spc="-9" dirty="0">
                <a:solidFill>
                  <a:srgbClr val="002060"/>
                </a:solidFill>
                <a:latin typeface="等线"/>
                <a:cs typeface="等线"/>
              </a:rPr>
              <a:t>在</a:t>
            </a:r>
            <a:r>
              <a:rPr sz="927" i="1" dirty="0">
                <a:solidFill>
                  <a:srgbClr val="002060"/>
                </a:solidFill>
                <a:latin typeface="等线"/>
                <a:cs typeface="等线"/>
              </a:rPr>
              <a:t>不</a:t>
            </a:r>
            <a:r>
              <a:rPr sz="927" i="1" spc="-9" dirty="0">
                <a:solidFill>
                  <a:srgbClr val="002060"/>
                </a:solidFill>
                <a:latin typeface="等线"/>
                <a:cs typeface="等线"/>
              </a:rPr>
              <a:t>同</a:t>
            </a:r>
            <a:r>
              <a:rPr sz="927" i="1" dirty="0">
                <a:solidFill>
                  <a:srgbClr val="002060"/>
                </a:solidFill>
                <a:latin typeface="等线"/>
                <a:cs typeface="等线"/>
              </a:rPr>
              <a:t>人眼中</a:t>
            </a:r>
            <a:r>
              <a:rPr sz="927" i="1" spc="-9" dirty="0">
                <a:solidFill>
                  <a:srgbClr val="002060"/>
                </a:solidFill>
                <a:latin typeface="等线"/>
                <a:cs typeface="等线"/>
              </a:rPr>
              <a:t>对</a:t>
            </a:r>
            <a:r>
              <a:rPr sz="927" i="1" dirty="0">
                <a:solidFill>
                  <a:srgbClr val="002060"/>
                </a:solidFill>
                <a:latin typeface="等线"/>
                <a:cs typeface="等线"/>
              </a:rPr>
              <a:t>论</a:t>
            </a:r>
            <a:r>
              <a:rPr sz="927" i="1" spc="-9" dirty="0">
                <a:solidFill>
                  <a:srgbClr val="002060"/>
                </a:solidFill>
                <a:latin typeface="等线"/>
                <a:cs typeface="等线"/>
              </a:rPr>
              <a:t>文</a:t>
            </a:r>
            <a:r>
              <a:rPr sz="927" i="1" dirty="0">
                <a:solidFill>
                  <a:srgbClr val="002060"/>
                </a:solidFill>
                <a:latin typeface="等线"/>
                <a:cs typeface="等线"/>
              </a:rPr>
              <a:t>的评价</a:t>
            </a:r>
            <a:endParaRPr sz="927">
              <a:latin typeface="等线"/>
              <a:cs typeface="等线"/>
            </a:endParaRPr>
          </a:p>
          <a:p>
            <a:pPr marL="11206" marR="353564" indent="161934" algn="just">
              <a:lnSpc>
                <a:spcPct val="121800"/>
              </a:lnSpc>
              <a:spcBef>
                <a:spcPts val="552"/>
              </a:spcBef>
            </a:pPr>
            <a:r>
              <a:rPr sz="882" spc="31" dirty="0">
                <a:latin typeface="等线"/>
                <a:cs typeface="等线"/>
              </a:rPr>
              <a:t>很</a:t>
            </a:r>
            <a:r>
              <a:rPr sz="882" spc="26" dirty="0">
                <a:latin typeface="等线"/>
                <a:cs typeface="等线"/>
              </a:rPr>
              <a:t>多</a:t>
            </a:r>
            <a:r>
              <a:rPr sz="882" spc="31" dirty="0">
                <a:latin typeface="等线"/>
                <a:cs typeface="等线"/>
              </a:rPr>
              <a:t>初</a:t>
            </a:r>
            <a:r>
              <a:rPr sz="882" spc="26" dirty="0">
                <a:latin typeface="等线"/>
                <a:cs typeface="等线"/>
              </a:rPr>
              <a:t>学写</a:t>
            </a:r>
            <a:r>
              <a:rPr sz="882" spc="31" dirty="0">
                <a:latin typeface="等线"/>
                <a:cs typeface="等线"/>
              </a:rPr>
              <a:t>作</a:t>
            </a:r>
            <a:r>
              <a:rPr sz="882" spc="26" dirty="0">
                <a:latin typeface="等线"/>
                <a:cs typeface="等线"/>
              </a:rPr>
              <a:t>的</a:t>
            </a:r>
            <a:r>
              <a:rPr sz="882" spc="31" dirty="0">
                <a:latin typeface="等线"/>
                <a:cs typeface="等线"/>
              </a:rPr>
              <a:t>学</a:t>
            </a:r>
            <a:r>
              <a:rPr sz="882" spc="26" dirty="0">
                <a:latin typeface="等线"/>
                <a:cs typeface="等线"/>
              </a:rPr>
              <a:t>生，</a:t>
            </a:r>
            <a:r>
              <a:rPr sz="882" spc="31" dirty="0">
                <a:latin typeface="等线"/>
                <a:cs typeface="等线"/>
              </a:rPr>
              <a:t>自</a:t>
            </a:r>
            <a:r>
              <a:rPr sz="882" spc="26" dirty="0">
                <a:latin typeface="等线"/>
                <a:cs typeface="等线"/>
              </a:rPr>
              <a:t>己</a:t>
            </a:r>
            <a:r>
              <a:rPr sz="882" spc="31" dirty="0">
                <a:latin typeface="等线"/>
                <a:cs typeface="等线"/>
              </a:rPr>
              <a:t>阅</a:t>
            </a:r>
            <a:r>
              <a:rPr sz="882" spc="26" dirty="0">
                <a:latin typeface="等线"/>
                <a:cs typeface="等线"/>
              </a:rPr>
              <a:t>读其</a:t>
            </a:r>
            <a:r>
              <a:rPr sz="882" spc="31" dirty="0">
                <a:latin typeface="等线"/>
                <a:cs typeface="等线"/>
              </a:rPr>
              <a:t>论</a:t>
            </a:r>
            <a:r>
              <a:rPr sz="882" spc="26" dirty="0">
                <a:latin typeface="等线"/>
                <a:cs typeface="等线"/>
              </a:rPr>
              <a:t>文</a:t>
            </a:r>
            <a:r>
              <a:rPr sz="882" spc="31" dirty="0">
                <a:latin typeface="等线"/>
                <a:cs typeface="等线"/>
              </a:rPr>
              <a:t>时</a:t>
            </a:r>
            <a:r>
              <a:rPr sz="882" spc="26" dirty="0">
                <a:latin typeface="等线"/>
                <a:cs typeface="等线"/>
              </a:rPr>
              <a:t>往往</a:t>
            </a:r>
            <a:r>
              <a:rPr sz="882" spc="31" dirty="0">
                <a:latin typeface="等线"/>
                <a:cs typeface="等线"/>
              </a:rPr>
              <a:t>会</a:t>
            </a:r>
            <a:r>
              <a:rPr sz="882" spc="26" dirty="0">
                <a:latin typeface="等线"/>
                <a:cs typeface="等线"/>
              </a:rPr>
              <a:t>感觉 </a:t>
            </a:r>
            <a:r>
              <a:rPr sz="882" spc="4" dirty="0">
                <a:latin typeface="等线"/>
                <a:cs typeface="等线"/>
              </a:rPr>
              <a:t>不错。询问周边同学，可能还觉得写的真棒，因为他们可 能在阅读时，不一定会十分仔细，另一方面其自身经验尚 有不足，因此难以发现文章存在的问题。导师阅读其论文 时往往会仔细阅读，加之导师在这方面经验较为丰富，能 </a:t>
            </a:r>
            <a:r>
              <a:rPr sz="882" dirty="0">
                <a:latin typeface="等线"/>
                <a:cs typeface="等线"/>
              </a:rPr>
              <a:t>够发现</a:t>
            </a:r>
            <a:r>
              <a:rPr sz="882" spc="-9" dirty="0">
                <a:latin typeface="等线"/>
                <a:cs typeface="等线"/>
              </a:rPr>
              <a:t>论</a:t>
            </a:r>
            <a:r>
              <a:rPr sz="882" dirty="0">
                <a:latin typeface="等线"/>
                <a:cs typeface="等线"/>
              </a:rPr>
              <a:t>文</a:t>
            </a:r>
            <a:r>
              <a:rPr sz="882" spc="-9" dirty="0">
                <a:latin typeface="等线"/>
                <a:cs typeface="等线"/>
              </a:rPr>
              <a:t>中</a:t>
            </a:r>
            <a:r>
              <a:rPr sz="882" dirty="0">
                <a:latin typeface="等线"/>
                <a:cs typeface="等线"/>
              </a:rPr>
              <a:t>存在的</a:t>
            </a:r>
            <a:r>
              <a:rPr sz="882" spc="-9" dirty="0">
                <a:latin typeface="等线"/>
                <a:cs typeface="等线"/>
              </a:rPr>
              <a:t>问</a:t>
            </a:r>
            <a:r>
              <a:rPr sz="882" dirty="0">
                <a:latin typeface="等线"/>
                <a:cs typeface="等线"/>
              </a:rPr>
              <a:t>题。</a:t>
            </a:r>
            <a:endParaRPr sz="882">
              <a:latin typeface="等线"/>
              <a:cs typeface="等线"/>
            </a:endParaRPr>
          </a:p>
          <a:p>
            <a:pPr marL="11206" marR="244862" indent="161934">
              <a:lnSpc>
                <a:spcPct val="121800"/>
              </a:lnSpc>
              <a:spcBef>
                <a:spcPts val="260"/>
              </a:spcBef>
            </a:pPr>
            <a:r>
              <a:rPr sz="882" spc="31" dirty="0">
                <a:latin typeface="等线"/>
                <a:cs typeface="等线"/>
              </a:rPr>
              <a:t>写</a:t>
            </a:r>
            <a:r>
              <a:rPr sz="882" spc="26" dirty="0">
                <a:latin typeface="等线"/>
                <a:cs typeface="等线"/>
              </a:rPr>
              <a:t>文</a:t>
            </a:r>
            <a:r>
              <a:rPr sz="882" spc="31" dirty="0">
                <a:latin typeface="等线"/>
                <a:cs typeface="等线"/>
              </a:rPr>
              <a:t>章</a:t>
            </a:r>
            <a:r>
              <a:rPr sz="882" spc="26" dirty="0">
                <a:latin typeface="等线"/>
                <a:cs typeface="等线"/>
              </a:rPr>
              <a:t>最终</a:t>
            </a:r>
            <a:r>
              <a:rPr sz="882" spc="31" dirty="0">
                <a:latin typeface="等线"/>
                <a:cs typeface="等线"/>
              </a:rPr>
              <a:t>目</a:t>
            </a:r>
            <a:r>
              <a:rPr sz="882" spc="26" dirty="0">
                <a:latin typeface="等线"/>
                <a:cs typeface="等线"/>
              </a:rPr>
              <a:t>的</a:t>
            </a:r>
            <a:r>
              <a:rPr sz="882" spc="31" dirty="0">
                <a:latin typeface="等线"/>
                <a:cs typeface="等线"/>
              </a:rPr>
              <a:t>是</a:t>
            </a:r>
            <a:r>
              <a:rPr sz="882" spc="26" dirty="0">
                <a:latin typeface="等线"/>
                <a:cs typeface="等线"/>
              </a:rPr>
              <a:t>为了</a:t>
            </a:r>
            <a:r>
              <a:rPr sz="882" spc="31" dirty="0">
                <a:latin typeface="等线"/>
                <a:cs typeface="等线"/>
              </a:rPr>
              <a:t>和</a:t>
            </a:r>
            <a:r>
              <a:rPr sz="882" spc="26" dirty="0">
                <a:latin typeface="等线"/>
                <a:cs typeface="等线"/>
              </a:rPr>
              <a:t>大</a:t>
            </a:r>
            <a:r>
              <a:rPr sz="882" spc="31" dirty="0">
                <a:latin typeface="等线"/>
                <a:cs typeface="等线"/>
              </a:rPr>
              <a:t>家</a:t>
            </a:r>
            <a:r>
              <a:rPr sz="882" spc="26" dirty="0">
                <a:latin typeface="等线"/>
                <a:cs typeface="等线"/>
              </a:rPr>
              <a:t>分享</a:t>
            </a:r>
            <a:r>
              <a:rPr sz="882" spc="31" dirty="0">
                <a:latin typeface="等线"/>
                <a:cs typeface="等线"/>
              </a:rPr>
              <a:t>成</a:t>
            </a:r>
            <a:r>
              <a:rPr sz="882" spc="26" dirty="0">
                <a:latin typeface="等线"/>
                <a:cs typeface="等线"/>
              </a:rPr>
              <a:t>果</a:t>
            </a:r>
            <a:r>
              <a:rPr sz="882" spc="31" dirty="0">
                <a:latin typeface="等线"/>
                <a:cs typeface="等线"/>
              </a:rPr>
              <a:t>，</a:t>
            </a:r>
            <a:r>
              <a:rPr sz="882" spc="26" dirty="0">
                <a:latin typeface="等线"/>
                <a:cs typeface="等线"/>
              </a:rPr>
              <a:t>促进</a:t>
            </a:r>
            <a:r>
              <a:rPr sz="882" spc="31" dirty="0">
                <a:latin typeface="等线"/>
                <a:cs typeface="等线"/>
              </a:rPr>
              <a:t>科</a:t>
            </a:r>
            <a:r>
              <a:rPr sz="882" spc="26" dirty="0">
                <a:latin typeface="等线"/>
                <a:cs typeface="等线"/>
              </a:rPr>
              <a:t>技的 </a:t>
            </a:r>
            <a:r>
              <a:rPr sz="882" spc="4" dirty="0">
                <a:latin typeface="等线"/>
                <a:cs typeface="等线"/>
              </a:rPr>
              <a:t>进步。一是将你认为有价值的东西介绍给大众，例如你的 研究成果，或是你看到的别人的工作，希望能够得到应用； 二是以此反映你的研究水平和研究兴趣，希望能够得到学 界的肯定。从这两个角度来确定你的观众，一种是能够运 用这篇论文结论的人，另一种就是该研究领域内的专家。 </a:t>
            </a:r>
            <a:r>
              <a:rPr sz="882" spc="13" dirty="0">
                <a:latin typeface="等线"/>
                <a:cs typeface="等线"/>
              </a:rPr>
              <a:t>对于前者，</a:t>
            </a:r>
            <a:r>
              <a:rPr sz="882" spc="9" dirty="0">
                <a:latin typeface="等线"/>
                <a:cs typeface="等线"/>
              </a:rPr>
              <a:t>写</a:t>
            </a:r>
            <a:r>
              <a:rPr sz="882" spc="13" dirty="0">
                <a:latin typeface="等线"/>
                <a:cs typeface="等线"/>
              </a:rPr>
              <a:t>作时语言就</a:t>
            </a:r>
            <a:r>
              <a:rPr sz="882" spc="9" dirty="0">
                <a:latin typeface="等线"/>
                <a:cs typeface="等线"/>
              </a:rPr>
              <a:t>要</a:t>
            </a:r>
            <a:r>
              <a:rPr sz="882" spc="13" dirty="0">
                <a:latin typeface="等线"/>
                <a:cs typeface="等线"/>
              </a:rPr>
              <a:t>偏向于“下里巴人”一点，以便 </a:t>
            </a:r>
            <a:r>
              <a:rPr sz="882" spc="31" dirty="0">
                <a:latin typeface="等线"/>
                <a:cs typeface="等线"/>
              </a:rPr>
              <a:t>你的</a:t>
            </a:r>
            <a:r>
              <a:rPr sz="882" spc="26" dirty="0">
                <a:latin typeface="等线"/>
                <a:cs typeface="等线"/>
              </a:rPr>
              <a:t>观</a:t>
            </a:r>
            <a:r>
              <a:rPr sz="882" spc="31" dirty="0">
                <a:latin typeface="等线"/>
                <a:cs typeface="等线"/>
              </a:rPr>
              <a:t>众</a:t>
            </a:r>
            <a:r>
              <a:rPr sz="882" spc="26" dirty="0">
                <a:latin typeface="等线"/>
                <a:cs typeface="等线"/>
              </a:rPr>
              <a:t>更</a:t>
            </a:r>
            <a:r>
              <a:rPr sz="882" spc="31" dirty="0">
                <a:latin typeface="等线"/>
                <a:cs typeface="等线"/>
              </a:rPr>
              <a:t>容易</a:t>
            </a:r>
            <a:r>
              <a:rPr sz="882" spc="26" dirty="0">
                <a:latin typeface="等线"/>
                <a:cs typeface="等线"/>
              </a:rPr>
              <a:t>理</a:t>
            </a:r>
            <a:r>
              <a:rPr sz="882" spc="31" dirty="0">
                <a:latin typeface="等线"/>
                <a:cs typeface="等线"/>
              </a:rPr>
              <a:t>解</a:t>
            </a:r>
            <a:r>
              <a:rPr sz="882" spc="26" dirty="0">
                <a:latin typeface="等线"/>
                <a:cs typeface="等线"/>
              </a:rPr>
              <a:t>和</a:t>
            </a:r>
            <a:r>
              <a:rPr sz="882" spc="31" dirty="0">
                <a:latin typeface="等线"/>
                <a:cs typeface="等线"/>
              </a:rPr>
              <a:t>运用</a:t>
            </a:r>
            <a:r>
              <a:rPr sz="882" spc="26" dirty="0">
                <a:latin typeface="等线"/>
                <a:cs typeface="等线"/>
              </a:rPr>
              <a:t>；</a:t>
            </a:r>
            <a:r>
              <a:rPr sz="882" spc="31" dirty="0">
                <a:latin typeface="等线"/>
                <a:cs typeface="等线"/>
              </a:rPr>
              <a:t>对</a:t>
            </a:r>
            <a:r>
              <a:rPr sz="882" spc="26" dirty="0">
                <a:latin typeface="等线"/>
                <a:cs typeface="等线"/>
              </a:rPr>
              <a:t>于</a:t>
            </a:r>
            <a:r>
              <a:rPr sz="882" spc="31" dirty="0">
                <a:latin typeface="等线"/>
                <a:cs typeface="等线"/>
              </a:rPr>
              <a:t>后者</a:t>
            </a:r>
            <a:r>
              <a:rPr sz="882" spc="26" dirty="0">
                <a:latin typeface="等线"/>
                <a:cs typeface="等线"/>
              </a:rPr>
              <a:t>，</a:t>
            </a:r>
            <a:r>
              <a:rPr sz="882" spc="31" dirty="0">
                <a:latin typeface="等线"/>
                <a:cs typeface="等线"/>
              </a:rPr>
              <a:t>则</a:t>
            </a:r>
            <a:r>
              <a:rPr sz="882" spc="26" dirty="0">
                <a:latin typeface="等线"/>
                <a:cs typeface="等线"/>
              </a:rPr>
              <a:t>需</a:t>
            </a:r>
            <a:r>
              <a:rPr sz="882" spc="31" dirty="0">
                <a:latin typeface="等线"/>
                <a:cs typeface="等线"/>
              </a:rPr>
              <a:t>要</a:t>
            </a:r>
            <a:r>
              <a:rPr sz="882" spc="26" dirty="0">
                <a:latin typeface="等线"/>
                <a:cs typeface="等线"/>
              </a:rPr>
              <a:t>“</a:t>
            </a:r>
            <a:r>
              <a:rPr sz="882" spc="31" dirty="0">
                <a:latin typeface="等线"/>
                <a:cs typeface="等线"/>
              </a:rPr>
              <a:t>阳</a:t>
            </a:r>
            <a:r>
              <a:rPr sz="882" spc="26" dirty="0">
                <a:latin typeface="等线"/>
                <a:cs typeface="等线"/>
              </a:rPr>
              <a:t>春</a:t>
            </a:r>
            <a:r>
              <a:rPr sz="882" dirty="0">
                <a:latin typeface="等线"/>
                <a:cs typeface="等线"/>
              </a:rPr>
              <a:t>白 雪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一些，</a:t>
            </a:r>
            <a:r>
              <a:rPr sz="882" spc="-9" dirty="0">
                <a:latin typeface="等线"/>
                <a:cs typeface="等线"/>
              </a:rPr>
              <a:t>以</a:t>
            </a:r>
            <a:r>
              <a:rPr sz="882" dirty="0">
                <a:latin typeface="等线"/>
                <a:cs typeface="等线"/>
              </a:rPr>
              <a:t>便能够</a:t>
            </a:r>
            <a:r>
              <a:rPr sz="882" spc="-9" dirty="0">
                <a:latin typeface="等线"/>
                <a:cs typeface="等线"/>
              </a:rPr>
              <a:t>体</a:t>
            </a:r>
            <a:r>
              <a:rPr sz="882" dirty="0">
                <a:latin typeface="等线"/>
                <a:cs typeface="等线"/>
              </a:rPr>
              <a:t>现</a:t>
            </a:r>
            <a:r>
              <a:rPr sz="882" spc="-9" dirty="0">
                <a:latin typeface="等线"/>
                <a:cs typeface="等线"/>
              </a:rPr>
              <a:t>出</a:t>
            </a:r>
            <a:r>
              <a:rPr sz="882" dirty="0">
                <a:latin typeface="等线"/>
                <a:cs typeface="等线"/>
              </a:rPr>
              <a:t>你的论</a:t>
            </a:r>
            <a:r>
              <a:rPr sz="882" spc="-9" dirty="0">
                <a:latin typeface="等线"/>
                <a:cs typeface="等线"/>
              </a:rPr>
              <a:t>文</a:t>
            </a:r>
            <a:r>
              <a:rPr sz="882" dirty="0">
                <a:latin typeface="等线"/>
                <a:cs typeface="等线"/>
              </a:rPr>
              <a:t>研</a:t>
            </a:r>
            <a:r>
              <a:rPr sz="882" spc="-9" dirty="0">
                <a:latin typeface="等线"/>
                <a:cs typeface="等线"/>
              </a:rPr>
              <a:t>究</a:t>
            </a:r>
            <a:r>
              <a:rPr sz="882" dirty="0">
                <a:latin typeface="等线"/>
                <a:cs typeface="等线"/>
              </a:rPr>
              <a:t>的专业</a:t>
            </a:r>
            <a:r>
              <a:rPr sz="882" spc="-9" dirty="0">
                <a:latin typeface="等线"/>
                <a:cs typeface="等线"/>
              </a:rPr>
              <a:t>性</a:t>
            </a:r>
            <a:r>
              <a:rPr sz="882" dirty="0">
                <a:latin typeface="等线"/>
                <a:cs typeface="等线"/>
              </a:rPr>
              <a:t>。</a:t>
            </a:r>
            <a:endParaRPr sz="882">
              <a:latin typeface="等线"/>
              <a:cs typeface="等线"/>
            </a:endParaRPr>
          </a:p>
          <a:p>
            <a:pPr marL="11206" marR="353564" indent="161934" algn="just">
              <a:lnSpc>
                <a:spcPct val="121800"/>
              </a:lnSpc>
              <a:spcBef>
                <a:spcPts val="265"/>
              </a:spcBef>
            </a:pPr>
            <a:r>
              <a:rPr sz="882" spc="31" dirty="0">
                <a:latin typeface="等线"/>
                <a:cs typeface="等线"/>
              </a:rPr>
              <a:t>写</a:t>
            </a:r>
            <a:r>
              <a:rPr sz="882" spc="26" dirty="0">
                <a:latin typeface="等线"/>
                <a:cs typeface="等线"/>
              </a:rPr>
              <a:t>文</a:t>
            </a:r>
            <a:r>
              <a:rPr sz="882" spc="31" dirty="0">
                <a:latin typeface="等线"/>
                <a:cs typeface="等线"/>
              </a:rPr>
              <a:t>章</a:t>
            </a:r>
            <a:r>
              <a:rPr sz="882" spc="26" dirty="0">
                <a:latin typeface="等线"/>
                <a:cs typeface="等线"/>
              </a:rPr>
              <a:t>最直</a:t>
            </a:r>
            <a:r>
              <a:rPr sz="882" spc="31" dirty="0">
                <a:latin typeface="等线"/>
                <a:cs typeface="等线"/>
              </a:rPr>
              <a:t>接</a:t>
            </a:r>
            <a:r>
              <a:rPr sz="882" spc="26" dirty="0">
                <a:latin typeface="等线"/>
                <a:cs typeface="等线"/>
              </a:rPr>
              <a:t>的</a:t>
            </a:r>
            <a:r>
              <a:rPr sz="882" spc="31" dirty="0">
                <a:latin typeface="等线"/>
                <a:cs typeface="等线"/>
              </a:rPr>
              <a:t>目</a:t>
            </a:r>
            <a:r>
              <a:rPr sz="882" spc="26" dirty="0">
                <a:latin typeface="等线"/>
                <a:cs typeface="等线"/>
              </a:rPr>
              <a:t>的是</a:t>
            </a:r>
            <a:r>
              <a:rPr sz="882" spc="31" dirty="0">
                <a:latin typeface="等线"/>
                <a:cs typeface="等线"/>
              </a:rPr>
              <a:t>为</a:t>
            </a:r>
            <a:r>
              <a:rPr sz="882" spc="26" dirty="0">
                <a:latin typeface="等线"/>
                <a:cs typeface="等线"/>
              </a:rPr>
              <a:t>了</a:t>
            </a:r>
            <a:r>
              <a:rPr sz="882" spc="31" dirty="0">
                <a:latin typeface="等线"/>
                <a:cs typeface="等线"/>
              </a:rPr>
              <a:t>发</a:t>
            </a:r>
            <a:r>
              <a:rPr sz="882" spc="26" dirty="0">
                <a:latin typeface="等线"/>
                <a:cs typeface="等线"/>
              </a:rPr>
              <a:t>表，</a:t>
            </a:r>
            <a:r>
              <a:rPr sz="882" spc="31" dirty="0">
                <a:latin typeface="等线"/>
                <a:cs typeface="等线"/>
              </a:rPr>
              <a:t>所</a:t>
            </a:r>
            <a:r>
              <a:rPr sz="882" spc="26" dirty="0">
                <a:latin typeface="等线"/>
                <a:cs typeface="等线"/>
              </a:rPr>
              <a:t>以</a:t>
            </a:r>
            <a:r>
              <a:rPr sz="882" spc="31" dirty="0">
                <a:latin typeface="等线"/>
                <a:cs typeface="等线"/>
              </a:rPr>
              <a:t>还</a:t>
            </a:r>
            <a:r>
              <a:rPr sz="882" spc="26" dirty="0">
                <a:latin typeface="等线"/>
                <a:cs typeface="等线"/>
              </a:rPr>
              <a:t>需了</a:t>
            </a:r>
            <a:r>
              <a:rPr sz="882" spc="31" dirty="0">
                <a:latin typeface="等线"/>
                <a:cs typeface="等线"/>
              </a:rPr>
              <a:t>解</a:t>
            </a:r>
            <a:r>
              <a:rPr sz="882" spc="26" dirty="0">
                <a:latin typeface="等线"/>
                <a:cs typeface="等线"/>
              </a:rPr>
              <a:t>编辑 </a:t>
            </a:r>
            <a:r>
              <a:rPr sz="882" spc="4" dirty="0">
                <a:latin typeface="等线"/>
                <a:cs typeface="等线"/>
              </a:rPr>
              <a:t>和审稿人的心理：他们会关心哪一点，哪些是这个文章的 亮点？他们决定了稿件的录用与否，所谓知己知彼，百战 不殆。对编辑和评审专家而言，他们的大部分工作都是在 一遍又一遍读相类似的东西，他们也很想眼前一亮，看到 有趣的、不同寻常的、好玩的东西。前提还是你得做出了 真真切切的新发现，并且表述方法上标新立异。要从写作 的角度上面下功夫，要在论文的标题、摘要和引言的部分 多花一些心思。从评审角度来看，主要考察四个方面：首 先，你的论文是否有一个显著的贡献；其次是论文的可读 性，是否易于理解；再者，论文内容和刊物的主题是否合 拍，对这一点，要求作者在投稿时需要分析清楚所投期刊 的性质以及定位，投准期刊。在行文方面，最好是根据这</a:t>
            </a:r>
            <a:endParaRPr sz="882">
              <a:latin typeface="等线"/>
              <a:cs typeface="等线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15616" y="388080"/>
            <a:ext cx="560474" cy="285077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73140" marR="4483" indent="-162494">
              <a:lnSpc>
                <a:spcPct val="146500"/>
              </a:lnSpc>
            </a:pPr>
            <a:r>
              <a:rPr sz="882" spc="-4" dirty="0">
                <a:latin typeface="等线"/>
                <a:cs typeface="等线"/>
              </a:rPr>
              <a:t>“</a:t>
            </a:r>
            <a:r>
              <a:rPr sz="882" dirty="0">
                <a:latin typeface="等线"/>
                <a:cs typeface="等线"/>
              </a:rPr>
              <a:t>照葫芦画瓢</a:t>
            </a:r>
            <a:r>
              <a:rPr sz="882" spc="-9" dirty="0">
                <a:latin typeface="等线"/>
                <a:cs typeface="等线"/>
              </a:rPr>
              <a:t>”</a:t>
            </a:r>
            <a:r>
              <a:rPr sz="882" dirty="0">
                <a:latin typeface="等线"/>
                <a:cs typeface="等线"/>
              </a:rPr>
              <a:t>。 </a:t>
            </a:r>
            <a:r>
              <a:rPr sz="882" spc="31" dirty="0">
                <a:latin typeface="等线"/>
                <a:cs typeface="等线"/>
              </a:rPr>
              <a:t>就</a:t>
            </a:r>
            <a:r>
              <a:rPr sz="882" spc="26" dirty="0">
                <a:latin typeface="等线"/>
                <a:cs typeface="等线"/>
              </a:rPr>
              <a:t>评</a:t>
            </a:r>
            <a:r>
              <a:rPr sz="882" spc="31" dirty="0">
                <a:latin typeface="等线"/>
                <a:cs typeface="等线"/>
              </a:rPr>
              <a:t>审</a:t>
            </a:r>
            <a:r>
              <a:rPr sz="882" spc="26" dirty="0">
                <a:latin typeface="等线"/>
                <a:cs typeface="等线"/>
              </a:rPr>
              <a:t>的结</a:t>
            </a:r>
            <a:r>
              <a:rPr sz="882" spc="31" dirty="0">
                <a:latin typeface="等线"/>
                <a:cs typeface="等线"/>
              </a:rPr>
              <a:t>果</a:t>
            </a:r>
            <a:r>
              <a:rPr sz="882" spc="26" dirty="0">
                <a:latin typeface="等线"/>
                <a:cs typeface="等线"/>
              </a:rPr>
              <a:t>来</a:t>
            </a:r>
            <a:r>
              <a:rPr sz="882" spc="31" dirty="0">
                <a:latin typeface="等线"/>
                <a:cs typeface="等线"/>
              </a:rPr>
              <a:t>看</a:t>
            </a:r>
            <a:r>
              <a:rPr sz="882" spc="26" dirty="0">
                <a:latin typeface="等线"/>
                <a:cs typeface="等线"/>
              </a:rPr>
              <a:t>，主</a:t>
            </a:r>
            <a:r>
              <a:rPr sz="882" spc="31" dirty="0">
                <a:latin typeface="等线"/>
                <a:cs typeface="等线"/>
              </a:rPr>
              <a:t>要</a:t>
            </a:r>
            <a:r>
              <a:rPr sz="882" spc="26" dirty="0">
                <a:latin typeface="等线"/>
                <a:cs typeface="等线"/>
              </a:rPr>
              <a:t>有</a:t>
            </a:r>
            <a:r>
              <a:rPr sz="882" spc="31" dirty="0">
                <a:latin typeface="等线"/>
                <a:cs typeface="等线"/>
              </a:rPr>
              <a:t>三</a:t>
            </a:r>
            <a:r>
              <a:rPr sz="882" spc="26" dirty="0">
                <a:latin typeface="等线"/>
                <a:cs typeface="等线"/>
              </a:rPr>
              <a:t>种情</a:t>
            </a:r>
            <a:r>
              <a:rPr sz="882" spc="31" dirty="0">
                <a:latin typeface="等线"/>
                <a:cs typeface="等线"/>
              </a:rPr>
              <a:t>况</a:t>
            </a:r>
            <a:r>
              <a:rPr sz="882" spc="26" dirty="0">
                <a:latin typeface="等线"/>
                <a:cs typeface="等线"/>
              </a:rPr>
              <a:t>：</a:t>
            </a:r>
            <a:r>
              <a:rPr sz="882" spc="31" dirty="0">
                <a:latin typeface="等线"/>
                <a:cs typeface="等线"/>
              </a:rPr>
              <a:t>第</a:t>
            </a:r>
            <a:r>
              <a:rPr sz="882" spc="26" dirty="0">
                <a:latin typeface="等线"/>
                <a:cs typeface="等线"/>
              </a:rPr>
              <a:t>一种</a:t>
            </a:r>
            <a:r>
              <a:rPr sz="882" spc="31" dirty="0">
                <a:latin typeface="等线"/>
                <a:cs typeface="等线"/>
              </a:rPr>
              <a:t>是</a:t>
            </a:r>
            <a:r>
              <a:rPr sz="882" spc="26" dirty="0">
                <a:latin typeface="等线"/>
                <a:cs typeface="等线"/>
              </a:rPr>
              <a:t>需要</a:t>
            </a:r>
            <a:endParaRPr sz="882">
              <a:latin typeface="等线"/>
              <a:cs typeface="等线"/>
            </a:endParaRPr>
          </a:p>
          <a:p>
            <a:pPr marL="11206">
              <a:spcBef>
                <a:spcPts val="229"/>
              </a:spcBef>
            </a:pPr>
            <a:r>
              <a:rPr sz="882" spc="4" dirty="0">
                <a:latin typeface="等线"/>
                <a:cs typeface="等线"/>
              </a:rPr>
              <a:t>进行修订，很少会碰到不需修改就直接发表，除非是大师</a:t>
            </a:r>
            <a:endParaRPr sz="882">
              <a:latin typeface="等线"/>
              <a:cs typeface="等线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41129" y="279199"/>
            <a:ext cx="4344651" cy="295947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>
              <a:lnSpc>
                <a:spcPct val="121800"/>
              </a:lnSpc>
            </a:pPr>
            <a:r>
              <a:rPr sz="882" spc="4" dirty="0">
                <a:latin typeface="等线"/>
                <a:cs typeface="等线"/>
              </a:rPr>
              <a:t>级的邀稿文章，绝大多数人得到的意见都是要做一些微小 的调整，这个反馈是比较正面的，也就是说对发表文章内 容的认可。第二种情况是需要大改，其原因或是数据不全， 造成逻辑关系的断层；或是写作中存在太多问题，论文在 材料组织等方面不够完善，论文内容水平不达标，论文写 作不合规范，达不到出版的标准。对于这两类的意见，本 文上述的一些建议就值得参考了。第三种是被直接退稿， 这个常常是因为文章内容的问题，是文章的论点和论据的 </a:t>
            </a:r>
            <a:r>
              <a:rPr sz="882" dirty="0">
                <a:latin typeface="等线"/>
                <a:cs typeface="等线"/>
              </a:rPr>
              <a:t>问题，</a:t>
            </a:r>
            <a:r>
              <a:rPr sz="882" spc="-9" dirty="0">
                <a:latin typeface="等线"/>
                <a:cs typeface="等线"/>
              </a:rPr>
              <a:t>文</a:t>
            </a:r>
            <a:r>
              <a:rPr sz="882" dirty="0">
                <a:latin typeface="等线"/>
                <a:cs typeface="等线"/>
              </a:rPr>
              <a:t>章</a:t>
            </a:r>
            <a:r>
              <a:rPr sz="882" spc="-9" dirty="0">
                <a:latin typeface="等线"/>
                <a:cs typeface="等线"/>
              </a:rPr>
              <a:t>的</a:t>
            </a:r>
            <a:r>
              <a:rPr sz="882" dirty="0">
                <a:latin typeface="等线"/>
                <a:cs typeface="等线"/>
              </a:rPr>
              <a:t>立意欠</a:t>
            </a:r>
            <a:r>
              <a:rPr sz="882" spc="-9" dirty="0">
                <a:latin typeface="等线"/>
                <a:cs typeface="等线"/>
              </a:rPr>
              <a:t>佳</a:t>
            </a:r>
            <a:r>
              <a:rPr sz="882" dirty="0">
                <a:latin typeface="等线"/>
                <a:cs typeface="等线"/>
              </a:rPr>
              <a:t>、</a:t>
            </a:r>
            <a:r>
              <a:rPr sz="882" spc="-9" dirty="0">
                <a:latin typeface="等线"/>
                <a:cs typeface="等线"/>
              </a:rPr>
              <a:t>论</a:t>
            </a:r>
            <a:r>
              <a:rPr sz="882" dirty="0">
                <a:latin typeface="等线"/>
                <a:cs typeface="等线"/>
              </a:rPr>
              <a:t>据不充</a:t>
            </a:r>
            <a:r>
              <a:rPr sz="882" spc="-9" dirty="0">
                <a:latin typeface="等线"/>
                <a:cs typeface="等线"/>
              </a:rPr>
              <a:t>分</a:t>
            </a:r>
            <a:r>
              <a:rPr sz="882" dirty="0">
                <a:latin typeface="等线"/>
                <a:cs typeface="等线"/>
              </a:rPr>
              <a:t>。</a:t>
            </a:r>
            <a:endParaRPr sz="882">
              <a:latin typeface="等线"/>
              <a:cs typeface="等线"/>
            </a:endParaRPr>
          </a:p>
          <a:p>
            <a:pPr marL="11206" marR="4483" indent="161934">
              <a:lnSpc>
                <a:spcPct val="121800"/>
              </a:lnSpc>
              <a:spcBef>
                <a:spcPts val="260"/>
              </a:spcBef>
            </a:pPr>
            <a:r>
              <a:rPr sz="882" spc="31" dirty="0">
                <a:latin typeface="等线"/>
                <a:cs typeface="等线"/>
              </a:rPr>
              <a:t>根</a:t>
            </a:r>
            <a:r>
              <a:rPr sz="882" spc="26" dirty="0">
                <a:latin typeface="等线"/>
                <a:cs typeface="等线"/>
              </a:rPr>
              <a:t>据</a:t>
            </a:r>
            <a:r>
              <a:rPr sz="882" spc="31" dirty="0">
                <a:latin typeface="等线"/>
                <a:cs typeface="等线"/>
              </a:rPr>
              <a:t>编</a:t>
            </a:r>
            <a:r>
              <a:rPr sz="882" spc="26" dirty="0">
                <a:latin typeface="等线"/>
                <a:cs typeface="等线"/>
              </a:rPr>
              <a:t>辑和</a:t>
            </a:r>
            <a:r>
              <a:rPr sz="882" spc="31" dirty="0">
                <a:latin typeface="等线"/>
                <a:cs typeface="等线"/>
              </a:rPr>
              <a:t>评</a:t>
            </a:r>
            <a:r>
              <a:rPr sz="882" spc="26" dirty="0">
                <a:latin typeface="等线"/>
                <a:cs typeface="等线"/>
              </a:rPr>
              <a:t>审</a:t>
            </a:r>
            <a:r>
              <a:rPr sz="882" spc="31" dirty="0">
                <a:latin typeface="等线"/>
                <a:cs typeface="等线"/>
              </a:rPr>
              <a:t>专</a:t>
            </a:r>
            <a:r>
              <a:rPr sz="882" spc="26" dirty="0">
                <a:latin typeface="等线"/>
                <a:cs typeface="等线"/>
              </a:rPr>
              <a:t>家在</a:t>
            </a:r>
            <a:r>
              <a:rPr sz="882" spc="31" dirty="0">
                <a:latin typeface="等线"/>
                <a:cs typeface="等线"/>
              </a:rPr>
              <a:t>评</a:t>
            </a:r>
            <a:r>
              <a:rPr sz="882" spc="26" dirty="0">
                <a:latin typeface="等线"/>
                <a:cs typeface="等线"/>
              </a:rPr>
              <a:t>价</a:t>
            </a:r>
            <a:r>
              <a:rPr sz="882" spc="31" dirty="0">
                <a:latin typeface="等线"/>
                <a:cs typeface="等线"/>
              </a:rPr>
              <a:t>时</a:t>
            </a:r>
            <a:r>
              <a:rPr sz="882" spc="26" dirty="0">
                <a:latin typeface="等线"/>
                <a:cs typeface="等线"/>
              </a:rPr>
              <a:t>的侧</a:t>
            </a:r>
            <a:r>
              <a:rPr sz="882" spc="31" dirty="0">
                <a:latin typeface="等线"/>
                <a:cs typeface="等线"/>
              </a:rPr>
              <a:t>重</a:t>
            </a:r>
            <a:r>
              <a:rPr sz="882" spc="26" dirty="0">
                <a:latin typeface="等线"/>
                <a:cs typeface="等线"/>
              </a:rPr>
              <a:t>点</a:t>
            </a:r>
            <a:r>
              <a:rPr sz="882" spc="31" dirty="0">
                <a:latin typeface="等线"/>
                <a:cs typeface="等线"/>
              </a:rPr>
              <a:t>，</a:t>
            </a:r>
            <a:r>
              <a:rPr sz="882" spc="26" dirty="0">
                <a:latin typeface="等线"/>
                <a:cs typeface="等线"/>
              </a:rPr>
              <a:t>在论</a:t>
            </a:r>
            <a:r>
              <a:rPr sz="882" spc="31" dirty="0">
                <a:latin typeface="等线"/>
                <a:cs typeface="等线"/>
              </a:rPr>
              <a:t>文</a:t>
            </a:r>
            <a:r>
              <a:rPr sz="882" spc="26" dirty="0">
                <a:latin typeface="等线"/>
                <a:cs typeface="等线"/>
              </a:rPr>
              <a:t>写作 </a:t>
            </a:r>
            <a:r>
              <a:rPr sz="882" spc="4" dirty="0">
                <a:latin typeface="等线"/>
                <a:cs typeface="等线"/>
              </a:rPr>
              <a:t>上要把握两个平衡。一是需处理好文章的详略平衡。在科 技论文中，你的核心只需要一件事就够了，即集中讲一个 有趣的故事，不必论点过多。你不可能在一件事情中将所 有东西都讲出来，不可将所有细节、所有失败的经验、论 文第三合作者、实验方法的细节等都塞进去，科技论文的 写作是需经过提炼的，需处理好简繁之间的平衡。一个科 技论文当中，其中至少有一条曲线（图、表）是关键点， 其它的为辅助，这条曲线是支持论点的主要的论据。二是 需处理好意义和工作量的平衡。对于特定行业而言，如果 论文的工作有重要的突破，在这个行业其成果的意义很大， 那将这个亮点讲透即可；如果成果的意义一般，便需要有 足够的工作量做添补，例如篇幅要够、数据量要足、论证 要充分，对于写作要求也偏高一些：论点和论据的逻辑关 系要清晰，论文的通顺性好、可读性强，文笔要好、数据 呈现要漂亮，科技刊物登载你的文章会觉得有档次，这是 </a:t>
            </a:r>
            <a:r>
              <a:rPr sz="882" dirty="0">
                <a:latin typeface="等线"/>
                <a:cs typeface="等线"/>
              </a:rPr>
              <a:t>任何一</a:t>
            </a:r>
            <a:r>
              <a:rPr sz="882" spc="-9" dirty="0">
                <a:latin typeface="等线"/>
                <a:cs typeface="等线"/>
              </a:rPr>
              <a:t>家</a:t>
            </a:r>
            <a:r>
              <a:rPr sz="882" dirty="0">
                <a:latin typeface="等线"/>
                <a:cs typeface="等线"/>
              </a:rPr>
              <a:t>科</a:t>
            </a:r>
            <a:r>
              <a:rPr sz="882" spc="-9" dirty="0">
                <a:latin typeface="等线"/>
                <a:cs typeface="等线"/>
              </a:rPr>
              <a:t>技</a:t>
            </a:r>
            <a:r>
              <a:rPr sz="882" dirty="0">
                <a:latin typeface="等线"/>
                <a:cs typeface="等线"/>
              </a:rPr>
              <a:t>刊物编</a:t>
            </a:r>
            <a:r>
              <a:rPr sz="882" spc="-9" dirty="0">
                <a:latin typeface="等线"/>
                <a:cs typeface="等线"/>
              </a:rPr>
              <a:t>辑</a:t>
            </a:r>
            <a:r>
              <a:rPr sz="882" dirty="0">
                <a:latin typeface="等线"/>
                <a:cs typeface="等线"/>
              </a:rPr>
              <a:t>心</a:t>
            </a:r>
            <a:r>
              <a:rPr sz="882" spc="-9" dirty="0">
                <a:latin typeface="等线"/>
                <a:cs typeface="等线"/>
              </a:rPr>
              <a:t>里</a:t>
            </a:r>
            <a:r>
              <a:rPr sz="882" dirty="0">
                <a:latin typeface="等线"/>
                <a:cs typeface="等线"/>
              </a:rPr>
              <a:t>的潜台</a:t>
            </a:r>
            <a:r>
              <a:rPr sz="882" spc="-9" dirty="0">
                <a:latin typeface="等线"/>
                <a:cs typeface="等线"/>
              </a:rPr>
              <a:t>词</a:t>
            </a:r>
            <a:r>
              <a:rPr sz="882" dirty="0">
                <a:latin typeface="等线"/>
                <a:cs typeface="等线"/>
              </a:rPr>
              <a:t>。</a:t>
            </a:r>
            <a:endParaRPr sz="882">
              <a:latin typeface="等线"/>
              <a:cs typeface="等线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25227" y="1659454"/>
            <a:ext cx="1813972" cy="39432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47267" y="269109"/>
            <a:ext cx="8336988" cy="63199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103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02094" y="3279288"/>
            <a:ext cx="135743" cy="13671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latin typeface="Calibri Light"/>
                <a:cs typeface="Calibri Light"/>
              </a:rPr>
              <a:t>13</a:t>
            </a:r>
            <a:endParaRPr sz="882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14370" y="5224183"/>
            <a:ext cx="86733" cy="151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90816" y="279148"/>
            <a:ext cx="671081" cy="336008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新教育</a:t>
            </a:r>
            <a:r>
              <a:rPr sz="882" spc="-9" dirty="0">
                <a:solidFill>
                  <a:srgbClr val="0070C0"/>
                </a:solidFill>
                <a:latin typeface="等线"/>
                <a:cs typeface="等线"/>
              </a:rPr>
              <a:t>时</a:t>
            </a:r>
            <a:r>
              <a:rPr sz="882" dirty="0">
                <a:solidFill>
                  <a:srgbClr val="0070C0"/>
                </a:solidFill>
                <a:latin typeface="等线"/>
                <a:cs typeface="等线"/>
              </a:rPr>
              <a:t>代</a:t>
            </a:r>
            <a:endParaRPr sz="882">
              <a:latin typeface="等线"/>
              <a:cs typeface="等线"/>
            </a:endParaRPr>
          </a:p>
          <a:p>
            <a:pPr marL="411838" marR="4483">
              <a:lnSpc>
                <a:spcPct val="121500"/>
              </a:lnSpc>
              <a:spcBef>
                <a:spcPts val="269"/>
              </a:spcBef>
            </a:pPr>
            <a:r>
              <a:rPr sz="882" spc="4" dirty="0">
                <a:latin typeface="等线"/>
                <a:cs typeface="等线"/>
              </a:rPr>
              <a:t>的状况。文章的对象、读者，读者会关心什么，文章的亮 点，以及如何根据编辑和省等人的心理做行文方面的调整。</a:t>
            </a:r>
            <a:endParaRPr sz="882">
              <a:latin typeface="等线"/>
              <a:cs typeface="等线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90881" y="4858646"/>
            <a:ext cx="149400" cy="26894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971" b="1" dirty="0">
                <a:latin typeface="等线"/>
                <a:cs typeface="等线"/>
              </a:rPr>
              <a:t>结论</a:t>
            </a:r>
            <a:endParaRPr sz="971">
              <a:latin typeface="等线"/>
              <a:cs typeface="等线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76275" y="1996888"/>
            <a:ext cx="86733" cy="1129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303149" y="3615377"/>
            <a:ext cx="1857688" cy="285077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indent="161934" algn="just">
              <a:lnSpc>
                <a:spcPct val="121800"/>
              </a:lnSpc>
            </a:pPr>
            <a:r>
              <a:rPr sz="882" spc="31" dirty="0">
                <a:latin typeface="等线"/>
                <a:cs typeface="等线"/>
              </a:rPr>
              <a:t>撰</a:t>
            </a:r>
            <a:r>
              <a:rPr sz="882" spc="26" dirty="0">
                <a:latin typeface="等线"/>
                <a:cs typeface="等线"/>
              </a:rPr>
              <a:t>写</a:t>
            </a:r>
            <a:r>
              <a:rPr sz="882" spc="31" dirty="0">
                <a:latin typeface="等线"/>
                <a:cs typeface="等线"/>
              </a:rPr>
              <a:t>一</a:t>
            </a:r>
            <a:r>
              <a:rPr sz="882" spc="26" dirty="0">
                <a:latin typeface="等线"/>
                <a:cs typeface="等线"/>
              </a:rPr>
              <a:t>篇科</a:t>
            </a:r>
            <a:r>
              <a:rPr sz="882" spc="31" dirty="0">
                <a:latin typeface="等线"/>
                <a:cs typeface="等线"/>
              </a:rPr>
              <a:t>技</a:t>
            </a:r>
            <a:r>
              <a:rPr sz="882" spc="26" dirty="0">
                <a:latin typeface="等线"/>
                <a:cs typeface="等线"/>
              </a:rPr>
              <a:t>论</a:t>
            </a:r>
            <a:r>
              <a:rPr sz="882" spc="31" dirty="0">
                <a:latin typeface="等线"/>
                <a:cs typeface="等线"/>
              </a:rPr>
              <a:t>文</a:t>
            </a:r>
            <a:r>
              <a:rPr sz="882" spc="26" dirty="0">
                <a:latin typeface="等线"/>
                <a:cs typeface="等线"/>
              </a:rPr>
              <a:t>，第</a:t>
            </a:r>
            <a:r>
              <a:rPr sz="882" spc="31" dirty="0">
                <a:latin typeface="等线"/>
                <a:cs typeface="等线"/>
              </a:rPr>
              <a:t>一</a:t>
            </a:r>
            <a:r>
              <a:rPr sz="882" spc="26" dirty="0">
                <a:latin typeface="等线"/>
                <a:cs typeface="等线"/>
              </a:rPr>
              <a:t>步</a:t>
            </a:r>
            <a:r>
              <a:rPr sz="882" spc="31" dirty="0">
                <a:latin typeface="等线"/>
                <a:cs typeface="等线"/>
              </a:rPr>
              <a:t>是</a:t>
            </a:r>
            <a:r>
              <a:rPr sz="882" spc="26" dirty="0">
                <a:latin typeface="等线"/>
                <a:cs typeface="等线"/>
              </a:rPr>
              <a:t>准备</a:t>
            </a:r>
            <a:r>
              <a:rPr sz="882" spc="31" dirty="0">
                <a:latin typeface="等线"/>
                <a:cs typeface="等线"/>
              </a:rPr>
              <a:t>工</a:t>
            </a:r>
            <a:r>
              <a:rPr sz="882" spc="26" dirty="0">
                <a:latin typeface="等线"/>
                <a:cs typeface="等线"/>
              </a:rPr>
              <a:t>作</a:t>
            </a:r>
            <a:r>
              <a:rPr sz="882" spc="31" dirty="0">
                <a:latin typeface="等线"/>
                <a:cs typeface="等线"/>
              </a:rPr>
              <a:t>，</a:t>
            </a:r>
            <a:r>
              <a:rPr sz="882" spc="26" dirty="0">
                <a:latin typeface="等线"/>
                <a:cs typeface="等线"/>
              </a:rPr>
              <a:t>第二</a:t>
            </a:r>
            <a:r>
              <a:rPr sz="882" spc="31" dirty="0">
                <a:latin typeface="等线"/>
                <a:cs typeface="等线"/>
              </a:rPr>
              <a:t>步</a:t>
            </a:r>
            <a:r>
              <a:rPr sz="882" spc="26" dirty="0">
                <a:latin typeface="等线"/>
                <a:cs typeface="等线"/>
              </a:rPr>
              <a:t>是做 </a:t>
            </a:r>
            <a:r>
              <a:rPr sz="882" spc="4" dirty="0">
                <a:latin typeface="等线"/>
                <a:cs typeface="等线"/>
              </a:rPr>
              <a:t>好自己，第三步是了解观众。准备工作包括读和做，读的 </a:t>
            </a:r>
            <a:r>
              <a:rPr sz="882" spc="13" dirty="0">
                <a:latin typeface="等线"/>
                <a:cs typeface="等线"/>
              </a:rPr>
              <a:t>目的是为了</a:t>
            </a:r>
            <a:r>
              <a:rPr sz="882" spc="9" dirty="0">
                <a:latin typeface="等线"/>
                <a:cs typeface="等线"/>
              </a:rPr>
              <a:t>学</a:t>
            </a:r>
            <a:r>
              <a:rPr sz="882" spc="13" dirty="0">
                <a:latin typeface="等线"/>
                <a:cs typeface="等线"/>
              </a:rPr>
              <a:t>会写，要“精读成精”，通过抄写、朗</a:t>
            </a:r>
            <a:r>
              <a:rPr sz="882" spc="9" dirty="0">
                <a:latin typeface="等线"/>
                <a:cs typeface="等线"/>
              </a:rPr>
              <a:t>读</a:t>
            </a:r>
            <a:r>
              <a:rPr sz="882" spc="13" dirty="0">
                <a:latin typeface="等线"/>
                <a:cs typeface="等线"/>
              </a:rPr>
              <a:t>、重 </a:t>
            </a:r>
            <a:r>
              <a:rPr sz="882" spc="4" dirty="0">
                <a:latin typeface="等线"/>
                <a:cs typeface="等线"/>
              </a:rPr>
              <a:t>复体会其写作精神、写作方法与写作规则；做的目的是为 了言之有物。做好自己就是把自己的文章写好，需了解论 文结构以及其中的写作方法、论文的逻辑关系、操作软件 的使用规范、参考文献的引用网站等。杂项包括写作过程 当中的一些常见问题和应对策略，如灰色方块儿、写作的 心理压力与分段论等等。了解观众即需知道编辑和审稿人</a:t>
            </a:r>
            <a:endParaRPr sz="882">
              <a:latin typeface="等线"/>
              <a:cs typeface="等线"/>
            </a:endParaRPr>
          </a:p>
          <a:p>
            <a:pPr marL="279602">
              <a:spcBef>
                <a:spcPts val="260"/>
              </a:spcBef>
            </a:pPr>
            <a:r>
              <a:rPr sz="1059" b="1" dirty="0">
                <a:latin typeface="等线"/>
                <a:cs typeface="等线"/>
              </a:rPr>
              <a:t>参考文献</a:t>
            </a:r>
            <a:endParaRPr sz="1059">
              <a:latin typeface="等线"/>
              <a:cs typeface="等线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52787" y="1631352"/>
            <a:ext cx="149400" cy="26894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971" b="1" dirty="0">
                <a:latin typeface="等线"/>
                <a:cs typeface="等线"/>
              </a:rPr>
              <a:t>致谢</a:t>
            </a:r>
            <a:endParaRPr sz="971">
              <a:latin typeface="等线"/>
              <a:cs typeface="等线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65055" y="388083"/>
            <a:ext cx="1159356" cy="285077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 marR="4483" indent="161934" algn="just">
              <a:lnSpc>
                <a:spcPct val="121800"/>
              </a:lnSpc>
            </a:pPr>
            <a:r>
              <a:rPr sz="882" spc="31" dirty="0">
                <a:latin typeface="等线"/>
                <a:cs typeface="等线"/>
              </a:rPr>
              <a:t>论</a:t>
            </a:r>
            <a:r>
              <a:rPr sz="882" spc="26" dirty="0">
                <a:latin typeface="等线"/>
                <a:cs typeface="等线"/>
              </a:rPr>
              <a:t>文</a:t>
            </a:r>
            <a:r>
              <a:rPr sz="882" spc="31" dirty="0">
                <a:latin typeface="等线"/>
                <a:cs typeface="等线"/>
              </a:rPr>
              <a:t>中</a:t>
            </a:r>
            <a:r>
              <a:rPr sz="882" spc="26" dirty="0">
                <a:latin typeface="等线"/>
                <a:cs typeface="等线"/>
              </a:rPr>
              <a:t>参考</a:t>
            </a:r>
            <a:r>
              <a:rPr sz="882" spc="31" dirty="0">
                <a:latin typeface="等线"/>
                <a:cs typeface="等线"/>
              </a:rPr>
              <a:t>了</a:t>
            </a:r>
            <a:r>
              <a:rPr sz="882" spc="26" dirty="0">
                <a:latin typeface="等线"/>
                <a:cs typeface="等线"/>
              </a:rPr>
              <a:t>以</a:t>
            </a:r>
            <a:r>
              <a:rPr sz="882" spc="31" dirty="0">
                <a:latin typeface="等线"/>
                <a:cs typeface="等线"/>
              </a:rPr>
              <a:t>下</a:t>
            </a:r>
            <a:r>
              <a:rPr sz="882" spc="26" dirty="0">
                <a:latin typeface="等线"/>
                <a:cs typeface="等线"/>
              </a:rPr>
              <a:t>学者</a:t>
            </a:r>
            <a:r>
              <a:rPr sz="882" spc="31" dirty="0">
                <a:latin typeface="等线"/>
                <a:cs typeface="等线"/>
              </a:rPr>
              <a:t>对</a:t>
            </a:r>
            <a:r>
              <a:rPr sz="882" spc="26" dirty="0">
                <a:latin typeface="等线"/>
                <a:cs typeface="等线"/>
              </a:rPr>
              <a:t>于</a:t>
            </a:r>
            <a:r>
              <a:rPr sz="882" spc="31" dirty="0">
                <a:latin typeface="等线"/>
                <a:cs typeface="等线"/>
              </a:rPr>
              <a:t>科</a:t>
            </a:r>
            <a:r>
              <a:rPr sz="882" spc="26" dirty="0">
                <a:latin typeface="等线"/>
                <a:cs typeface="等线"/>
              </a:rPr>
              <a:t>技论</a:t>
            </a:r>
            <a:r>
              <a:rPr sz="882" spc="31" dirty="0">
                <a:latin typeface="等线"/>
                <a:cs typeface="等线"/>
              </a:rPr>
              <a:t>文</a:t>
            </a:r>
            <a:r>
              <a:rPr sz="882" spc="26" dirty="0">
                <a:latin typeface="等线"/>
                <a:cs typeface="等线"/>
              </a:rPr>
              <a:t>写</a:t>
            </a:r>
            <a:r>
              <a:rPr sz="882" spc="31" dirty="0">
                <a:latin typeface="等线"/>
                <a:cs typeface="等线"/>
              </a:rPr>
              <a:t>作</a:t>
            </a:r>
            <a:r>
              <a:rPr sz="882" spc="26" dirty="0">
                <a:latin typeface="等线"/>
                <a:cs typeface="等线"/>
              </a:rPr>
              <a:t>的点</a:t>
            </a:r>
            <a:r>
              <a:rPr sz="882" spc="31" dirty="0">
                <a:latin typeface="等线"/>
                <a:cs typeface="等线"/>
              </a:rPr>
              <a:t>点</a:t>
            </a:r>
            <a:r>
              <a:rPr sz="882" spc="26" dirty="0">
                <a:latin typeface="等线"/>
                <a:cs typeface="等线"/>
              </a:rPr>
              <a:t>滴滴 </a:t>
            </a:r>
            <a:r>
              <a:rPr sz="882" spc="4" dirty="0">
                <a:latin typeface="等线"/>
                <a:cs typeface="等线"/>
              </a:rPr>
              <a:t>的以及得到的他们的启发，在此致以深深的谢意：王泛森 院士，清华大学彭明辉教授、施一公教授，清华大学唐林 揩同学，上海交通大学蔡葆眆同学、梅春练同学、张晴晴 同学，美国佐治亚大学胡立德教授，哈佛大学杨元宁同学 </a:t>
            </a:r>
            <a:r>
              <a:rPr sz="882" dirty="0">
                <a:latin typeface="等线"/>
                <a:cs typeface="等线"/>
              </a:rPr>
              <a:t>及令尊</a:t>
            </a:r>
            <a:r>
              <a:rPr sz="882" spc="-9" dirty="0">
                <a:latin typeface="等线"/>
                <a:cs typeface="等线"/>
              </a:rPr>
              <a:t>杨</a:t>
            </a:r>
            <a:r>
              <a:rPr sz="882" dirty="0">
                <a:latin typeface="等线"/>
                <a:cs typeface="等线"/>
              </a:rPr>
              <a:t>定</a:t>
            </a:r>
            <a:r>
              <a:rPr sz="882" spc="-9" dirty="0">
                <a:latin typeface="等线"/>
                <a:cs typeface="等线"/>
              </a:rPr>
              <a:t>一</a:t>
            </a:r>
            <a:r>
              <a:rPr sz="882" dirty="0">
                <a:latin typeface="等线"/>
                <a:cs typeface="等线"/>
              </a:rPr>
              <a:t>先生，</a:t>
            </a:r>
            <a:r>
              <a:rPr sz="882" spc="-9" dirty="0">
                <a:latin typeface="等线"/>
                <a:cs typeface="等线"/>
              </a:rPr>
              <a:t>纳</a:t>
            </a:r>
            <a:r>
              <a:rPr sz="882" dirty="0">
                <a:latin typeface="等线"/>
                <a:cs typeface="等线"/>
              </a:rPr>
              <a:t>米</a:t>
            </a:r>
            <a:r>
              <a:rPr sz="882" spc="-9" dirty="0">
                <a:latin typeface="等线"/>
                <a:cs typeface="等线"/>
              </a:rPr>
              <a:t>人</a:t>
            </a:r>
            <a:r>
              <a:rPr sz="882" dirty="0">
                <a:latin typeface="等线"/>
                <a:cs typeface="等线"/>
              </a:rPr>
              <a:t>编辑部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微</a:t>
            </a:r>
            <a:r>
              <a:rPr sz="882" spc="-9" dirty="0">
                <a:latin typeface="等线"/>
                <a:cs typeface="等线"/>
              </a:rPr>
              <a:t>信</a:t>
            </a:r>
            <a:r>
              <a:rPr sz="882" dirty="0">
                <a:latin typeface="等线"/>
                <a:cs typeface="等线"/>
              </a:rPr>
              <a:t>公众号</a:t>
            </a:r>
            <a:r>
              <a:rPr sz="882" spc="-9" dirty="0">
                <a:latin typeface="等线"/>
                <a:cs typeface="等线"/>
              </a:rPr>
              <a:t>毕</a:t>
            </a:r>
            <a:r>
              <a:rPr sz="882" dirty="0">
                <a:latin typeface="等线"/>
                <a:cs typeface="等线"/>
              </a:rPr>
              <a:t>导。</a:t>
            </a:r>
            <a:endParaRPr sz="882">
              <a:latin typeface="等线"/>
              <a:cs typeface="等线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25845" y="6245038"/>
            <a:ext cx="88358" cy="5883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574" dirty="0">
                <a:latin typeface="Times New Roman"/>
                <a:cs typeface="Times New Roman"/>
              </a:rPr>
              <a:t>1</a:t>
            </a:r>
            <a:endParaRPr sz="574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35983" y="4143877"/>
            <a:ext cx="271485" cy="20389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spc="-9" dirty="0">
                <a:latin typeface="等线"/>
                <a:cs typeface="等线"/>
              </a:rPr>
              <a:t>注</a:t>
            </a:r>
            <a:r>
              <a:rPr sz="882" dirty="0">
                <a:latin typeface="等线"/>
                <a:cs typeface="等线"/>
              </a:rPr>
              <a:t>：表</a:t>
            </a:r>
            <a:r>
              <a:rPr sz="882" spc="-9" dirty="0">
                <a:latin typeface="等线"/>
                <a:cs typeface="等线"/>
              </a:rPr>
              <a:t>中数</a:t>
            </a:r>
            <a:r>
              <a:rPr sz="882" dirty="0">
                <a:latin typeface="等线"/>
                <a:cs typeface="等线"/>
              </a:rPr>
              <a:t>据来源</a:t>
            </a:r>
            <a:r>
              <a:rPr sz="882" spc="-9" dirty="0">
                <a:latin typeface="等线"/>
                <a:cs typeface="等线"/>
              </a:rPr>
              <a:t>于</a:t>
            </a:r>
            <a:r>
              <a:rPr sz="882" dirty="0">
                <a:latin typeface="等线"/>
                <a:cs typeface="等线"/>
              </a:rPr>
              <a:t>四</a:t>
            </a:r>
            <a:r>
              <a:rPr sz="882" spc="-9" dirty="0">
                <a:latin typeface="等线"/>
                <a:cs typeface="等线"/>
              </a:rPr>
              <a:t>所</a:t>
            </a:r>
            <a:r>
              <a:rPr sz="882" dirty="0">
                <a:latin typeface="等线"/>
                <a:cs typeface="等线"/>
              </a:rPr>
              <a:t>高校的</a:t>
            </a:r>
            <a:r>
              <a:rPr sz="882" spc="-9" dirty="0">
                <a:latin typeface="等线"/>
                <a:cs typeface="等线"/>
              </a:rPr>
              <a:t>官</a:t>
            </a:r>
            <a:r>
              <a:rPr sz="882" dirty="0">
                <a:latin typeface="等线"/>
                <a:cs typeface="等线"/>
              </a:rPr>
              <a:t>方</a:t>
            </a:r>
            <a:r>
              <a:rPr sz="882" spc="-9" dirty="0">
                <a:latin typeface="等线"/>
                <a:cs typeface="等线"/>
              </a:rPr>
              <a:t>网</a:t>
            </a:r>
            <a:r>
              <a:rPr sz="882" dirty="0">
                <a:latin typeface="等线"/>
                <a:cs typeface="等线"/>
              </a:rPr>
              <a:t>站</a:t>
            </a:r>
            <a:endParaRPr sz="882">
              <a:latin typeface="等线"/>
              <a:cs typeface="等线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77798" y="3209469"/>
            <a:ext cx="135743" cy="309450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60" baseline="29914" dirty="0">
                <a:latin typeface="Times New Roman"/>
                <a:cs typeface="Times New Roman"/>
              </a:rPr>
              <a:t>2 </a:t>
            </a:r>
            <a:r>
              <a:rPr sz="860" spc="-99" baseline="2991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袁晓</a:t>
            </a:r>
            <a:r>
              <a:rPr sz="882" spc="-9" dirty="0">
                <a:latin typeface="等线"/>
                <a:cs typeface="等线"/>
              </a:rPr>
              <a:t>燕</a:t>
            </a:r>
            <a:r>
              <a:rPr sz="882" dirty="0">
                <a:latin typeface="Times New Roman"/>
                <a:cs typeface="Times New Roman"/>
              </a:rPr>
              <a:t>. </a:t>
            </a:r>
            <a:r>
              <a:rPr sz="882" spc="-9" dirty="0">
                <a:latin typeface="等线"/>
                <a:cs typeface="等线"/>
              </a:rPr>
              <a:t>怎样</a:t>
            </a:r>
            <a:r>
              <a:rPr sz="882" dirty="0">
                <a:latin typeface="等线"/>
                <a:cs typeface="等线"/>
              </a:rPr>
              <a:t>撰写科</a:t>
            </a:r>
            <a:r>
              <a:rPr sz="882" spc="-9" dirty="0">
                <a:latin typeface="等线"/>
                <a:cs typeface="等线"/>
              </a:rPr>
              <a:t>技</a:t>
            </a:r>
            <a:r>
              <a:rPr sz="882" dirty="0">
                <a:latin typeface="等线"/>
                <a:cs typeface="等线"/>
              </a:rPr>
              <a:t>论</a:t>
            </a:r>
            <a:r>
              <a:rPr sz="882" spc="-9" dirty="0">
                <a:latin typeface="等线"/>
                <a:cs typeface="等线"/>
              </a:rPr>
              <a:t>文</a:t>
            </a:r>
            <a:r>
              <a:rPr sz="882" dirty="0">
                <a:latin typeface="Times New Roman"/>
                <a:cs typeface="Times New Roman"/>
              </a:rPr>
              <a:t>[J</a:t>
            </a:r>
            <a:r>
              <a:rPr sz="882" spc="-4" dirty="0">
                <a:latin typeface="Times New Roman"/>
                <a:cs typeface="Times New Roman"/>
              </a:rPr>
              <a:t>]</a:t>
            </a:r>
            <a:r>
              <a:rPr sz="882" dirty="0">
                <a:latin typeface="Times New Roman"/>
                <a:cs typeface="Times New Roman"/>
              </a:rPr>
              <a:t>. </a:t>
            </a:r>
            <a:r>
              <a:rPr sz="882" dirty="0">
                <a:latin typeface="等线"/>
                <a:cs typeface="等线"/>
              </a:rPr>
              <a:t>长</a:t>
            </a:r>
            <a:r>
              <a:rPr sz="882" spc="-9" dirty="0">
                <a:latin typeface="等线"/>
                <a:cs typeface="等线"/>
              </a:rPr>
              <a:t>沙</a:t>
            </a:r>
            <a:r>
              <a:rPr sz="882" dirty="0">
                <a:latin typeface="等线"/>
                <a:cs typeface="等线"/>
              </a:rPr>
              <a:t>大</a:t>
            </a:r>
            <a:r>
              <a:rPr sz="882" spc="-9" dirty="0">
                <a:latin typeface="等线"/>
                <a:cs typeface="等线"/>
              </a:rPr>
              <a:t>学</a:t>
            </a:r>
            <a:r>
              <a:rPr sz="882" dirty="0">
                <a:latin typeface="等线"/>
                <a:cs typeface="等线"/>
              </a:rPr>
              <a:t>学报</a:t>
            </a:r>
            <a:r>
              <a:rPr sz="882" dirty="0">
                <a:latin typeface="Times New Roman"/>
                <a:cs typeface="Times New Roman"/>
              </a:rPr>
              <a:t>,</a:t>
            </a:r>
            <a:r>
              <a:rPr sz="882" spc="-4" dirty="0">
                <a:latin typeface="Times New Roman"/>
                <a:cs typeface="Times New Roman"/>
              </a:rPr>
              <a:t> 1</a:t>
            </a:r>
            <a:r>
              <a:rPr sz="882" dirty="0">
                <a:latin typeface="Times New Roman"/>
                <a:cs typeface="Times New Roman"/>
              </a:rPr>
              <a:t>9</a:t>
            </a:r>
            <a:r>
              <a:rPr sz="882" spc="-4" dirty="0">
                <a:latin typeface="Times New Roman"/>
                <a:cs typeface="Times New Roman"/>
              </a:rPr>
              <a:t>.</a:t>
            </a:r>
            <a:r>
              <a:rPr sz="882" dirty="0">
                <a:latin typeface="Times New Roman"/>
                <a:cs typeface="Times New Roman"/>
              </a:rPr>
              <a:t>2</a:t>
            </a:r>
            <a:r>
              <a:rPr sz="882" spc="-4" dirty="0">
                <a:latin typeface="Times New Roman"/>
                <a:cs typeface="Times New Roman"/>
              </a:rPr>
              <a:t>(2</a:t>
            </a:r>
            <a:r>
              <a:rPr sz="882" dirty="0">
                <a:latin typeface="Times New Roman"/>
                <a:cs typeface="Times New Roman"/>
              </a:rPr>
              <a:t>0</a:t>
            </a:r>
            <a:r>
              <a:rPr sz="882" spc="-4" dirty="0">
                <a:latin typeface="Times New Roman"/>
                <a:cs typeface="Times New Roman"/>
              </a:rPr>
              <a:t>0</a:t>
            </a:r>
            <a:r>
              <a:rPr sz="882" dirty="0">
                <a:latin typeface="Times New Roman"/>
                <a:cs typeface="Times New Roman"/>
              </a:rPr>
              <a:t>5)</a:t>
            </a:r>
            <a:r>
              <a:rPr sz="882" spc="-9" dirty="0">
                <a:latin typeface="Times New Roman"/>
                <a:cs typeface="Times New Roman"/>
              </a:rPr>
              <a:t>:</a:t>
            </a:r>
            <a:r>
              <a:rPr sz="882" dirty="0">
                <a:latin typeface="Times New Roman"/>
                <a:cs typeface="Times New Roman"/>
              </a:rPr>
              <a:t>9</a:t>
            </a:r>
            <a:r>
              <a:rPr sz="882" spc="-4" dirty="0">
                <a:latin typeface="Times New Roman"/>
                <a:cs typeface="Times New Roman"/>
              </a:rPr>
              <a:t>1</a:t>
            </a:r>
            <a:r>
              <a:rPr sz="882" dirty="0">
                <a:latin typeface="Times New Roman"/>
                <a:cs typeface="Times New Roman"/>
              </a:rPr>
              <a:t>-</a:t>
            </a:r>
            <a:r>
              <a:rPr sz="882" spc="-4" dirty="0">
                <a:latin typeface="Times New Roman"/>
                <a:cs typeface="Times New Roman"/>
              </a:rPr>
              <a:t>9</a:t>
            </a:r>
            <a:r>
              <a:rPr sz="882" dirty="0">
                <a:latin typeface="Times New Roman"/>
                <a:cs typeface="Times New Roman"/>
              </a:rPr>
              <a:t>3.</a:t>
            </a:r>
            <a:endParaRPr sz="882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29749" y="6245038"/>
            <a:ext cx="88358" cy="5883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574" dirty="0">
                <a:latin typeface="Times New Roman"/>
                <a:cs typeface="Times New Roman"/>
              </a:rPr>
              <a:t>3</a:t>
            </a:r>
            <a:endParaRPr sz="574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36825" y="1999620"/>
            <a:ext cx="135743" cy="421173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spc="-4" dirty="0">
                <a:latin typeface="Times New Roman"/>
                <a:cs typeface="Times New Roman"/>
              </a:rPr>
              <a:t>Bec</a:t>
            </a:r>
            <a:r>
              <a:rPr sz="882" dirty="0">
                <a:latin typeface="Times New Roman"/>
                <a:cs typeface="Times New Roman"/>
              </a:rPr>
              <a:t>k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r.</a:t>
            </a:r>
            <a:r>
              <a:rPr sz="882" spc="-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社</a:t>
            </a:r>
            <a:r>
              <a:rPr sz="882" spc="-9" dirty="0">
                <a:latin typeface="等线"/>
                <a:cs typeface="等线"/>
              </a:rPr>
              <a:t>会</a:t>
            </a:r>
            <a:r>
              <a:rPr sz="882" dirty="0">
                <a:latin typeface="等线"/>
                <a:cs typeface="等线"/>
              </a:rPr>
              <a:t>科学学</a:t>
            </a:r>
            <a:r>
              <a:rPr sz="882" spc="-9" dirty="0">
                <a:latin typeface="等线"/>
                <a:cs typeface="等线"/>
              </a:rPr>
              <a:t>术</a:t>
            </a:r>
            <a:r>
              <a:rPr sz="882" dirty="0">
                <a:latin typeface="等线"/>
                <a:cs typeface="等线"/>
              </a:rPr>
              <a:t>写</a:t>
            </a:r>
            <a:r>
              <a:rPr sz="882" spc="-9" dirty="0">
                <a:latin typeface="等线"/>
                <a:cs typeface="等线"/>
              </a:rPr>
              <a:t>作</a:t>
            </a:r>
            <a:r>
              <a:rPr sz="882" dirty="0">
                <a:latin typeface="等线"/>
                <a:cs typeface="等线"/>
              </a:rPr>
              <a:t>规范与</a:t>
            </a:r>
            <a:r>
              <a:rPr sz="882" spc="-9" dirty="0">
                <a:latin typeface="等线"/>
                <a:cs typeface="等线"/>
              </a:rPr>
              <a:t>技</a:t>
            </a:r>
            <a:r>
              <a:rPr sz="882" dirty="0">
                <a:latin typeface="等线"/>
                <a:cs typeface="等线"/>
              </a:rPr>
              <a:t>巧</a:t>
            </a:r>
            <a:r>
              <a:rPr sz="882" spc="-26" dirty="0">
                <a:latin typeface="等线"/>
                <a:cs typeface="等线"/>
              </a:rPr>
              <a:t> </a:t>
            </a:r>
            <a:r>
              <a:rPr sz="882" dirty="0">
                <a:latin typeface="等线"/>
                <a:cs typeface="等线"/>
              </a:rPr>
              <a:t>如何撰</a:t>
            </a:r>
            <a:r>
              <a:rPr sz="882" spc="-9" dirty="0">
                <a:latin typeface="等线"/>
                <a:cs typeface="等线"/>
              </a:rPr>
              <a:t>写</a:t>
            </a:r>
            <a:r>
              <a:rPr sz="882" dirty="0">
                <a:latin typeface="等线"/>
                <a:cs typeface="等线"/>
              </a:rPr>
              <a:t>论</a:t>
            </a:r>
            <a:r>
              <a:rPr sz="882" spc="-9" dirty="0">
                <a:latin typeface="等线"/>
                <a:cs typeface="等线"/>
              </a:rPr>
              <a:t>文</a:t>
            </a:r>
            <a:r>
              <a:rPr sz="882" dirty="0">
                <a:latin typeface="等线"/>
                <a:cs typeface="等线"/>
              </a:rPr>
              <a:t>和著</a:t>
            </a:r>
            <a:r>
              <a:rPr sz="882" spc="-9" dirty="0">
                <a:latin typeface="等线"/>
                <a:cs typeface="等线"/>
              </a:rPr>
              <a:t>作</a:t>
            </a:r>
            <a:r>
              <a:rPr sz="882" dirty="0">
                <a:latin typeface="Times New Roman"/>
                <a:cs typeface="Times New Roman"/>
              </a:rPr>
              <a:t>[</a:t>
            </a:r>
            <a:r>
              <a:rPr sz="882" spc="-4" dirty="0">
                <a:latin typeface="Times New Roman"/>
                <a:cs typeface="Times New Roman"/>
              </a:rPr>
              <a:t>M]</a:t>
            </a:r>
            <a:r>
              <a:rPr sz="882" dirty="0">
                <a:latin typeface="Times New Roman"/>
                <a:cs typeface="Times New Roman"/>
              </a:rPr>
              <a:t>. </a:t>
            </a:r>
            <a:r>
              <a:rPr sz="882" spc="-9" dirty="0">
                <a:latin typeface="等线"/>
                <a:cs typeface="等线"/>
              </a:rPr>
              <a:t>高</a:t>
            </a:r>
            <a:r>
              <a:rPr sz="882" dirty="0">
                <a:latin typeface="等线"/>
                <a:cs typeface="等线"/>
              </a:rPr>
              <a:t>等教育</a:t>
            </a:r>
            <a:r>
              <a:rPr sz="882" spc="-9" dirty="0">
                <a:latin typeface="等线"/>
                <a:cs typeface="等线"/>
              </a:rPr>
              <a:t>出</a:t>
            </a:r>
            <a:r>
              <a:rPr sz="882" dirty="0">
                <a:latin typeface="等线"/>
                <a:cs typeface="等线"/>
              </a:rPr>
              <a:t>版</a:t>
            </a:r>
            <a:r>
              <a:rPr sz="882" spc="-9" dirty="0">
                <a:latin typeface="等线"/>
                <a:cs typeface="等线"/>
              </a:rPr>
              <a:t>社</a:t>
            </a:r>
            <a:r>
              <a:rPr sz="882" dirty="0">
                <a:latin typeface="Times New Roman"/>
                <a:cs typeface="Times New Roman"/>
              </a:rPr>
              <a:t>, </a:t>
            </a:r>
            <a:r>
              <a:rPr sz="882" spc="-4" dirty="0">
                <a:latin typeface="Times New Roman"/>
                <a:cs typeface="Times New Roman"/>
              </a:rPr>
              <a:t>20</a:t>
            </a:r>
            <a:r>
              <a:rPr sz="882" dirty="0">
                <a:latin typeface="Times New Roman"/>
                <a:cs typeface="Times New Roman"/>
              </a:rPr>
              <a:t>1</a:t>
            </a:r>
            <a:r>
              <a:rPr sz="882" spc="-4" dirty="0">
                <a:latin typeface="Times New Roman"/>
                <a:cs typeface="Times New Roman"/>
              </a:rPr>
              <a:t>2.</a:t>
            </a:r>
            <a:endParaRPr sz="882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81701" y="3126492"/>
            <a:ext cx="135743" cy="317742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60" baseline="29914" dirty="0">
                <a:latin typeface="Times New Roman"/>
                <a:cs typeface="Times New Roman"/>
              </a:rPr>
              <a:t>4 </a:t>
            </a:r>
            <a:r>
              <a:rPr sz="860" spc="-99" baseline="2991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韦凤</a:t>
            </a:r>
            <a:r>
              <a:rPr sz="882" spc="-9" dirty="0">
                <a:latin typeface="等线"/>
                <a:cs typeface="等线"/>
              </a:rPr>
              <a:t>年</a:t>
            </a:r>
            <a:r>
              <a:rPr sz="882" dirty="0">
                <a:latin typeface="Times New Roman"/>
                <a:cs typeface="Times New Roman"/>
              </a:rPr>
              <a:t>. </a:t>
            </a:r>
            <a:r>
              <a:rPr sz="882" spc="-9" dirty="0">
                <a:latin typeface="等线"/>
                <a:cs typeface="等线"/>
              </a:rPr>
              <a:t>怎样</a:t>
            </a:r>
            <a:r>
              <a:rPr sz="882" dirty="0">
                <a:latin typeface="等线"/>
                <a:cs typeface="等线"/>
              </a:rPr>
              <a:t>写科技</a:t>
            </a:r>
            <a:r>
              <a:rPr sz="882" spc="-9" dirty="0">
                <a:latin typeface="等线"/>
                <a:cs typeface="等线"/>
              </a:rPr>
              <a:t>论</a:t>
            </a:r>
            <a:r>
              <a:rPr sz="882" dirty="0">
                <a:latin typeface="等线"/>
                <a:cs typeface="等线"/>
              </a:rPr>
              <a:t>文</a:t>
            </a:r>
            <a:r>
              <a:rPr sz="882" dirty="0">
                <a:latin typeface="Times New Roman"/>
                <a:cs typeface="Times New Roman"/>
              </a:rPr>
              <a:t>[J</a:t>
            </a:r>
            <a:r>
              <a:rPr sz="882" spc="-9" dirty="0">
                <a:latin typeface="Times New Roman"/>
                <a:cs typeface="Times New Roman"/>
              </a:rPr>
              <a:t>]</a:t>
            </a:r>
            <a:r>
              <a:rPr sz="882" dirty="0">
                <a:latin typeface="Times New Roman"/>
                <a:cs typeface="Times New Roman"/>
              </a:rPr>
              <a:t>. </a:t>
            </a:r>
            <a:r>
              <a:rPr sz="882" dirty="0">
                <a:latin typeface="等线"/>
                <a:cs typeface="等线"/>
              </a:rPr>
              <a:t>河</a:t>
            </a:r>
            <a:r>
              <a:rPr sz="882" spc="-9" dirty="0">
                <a:latin typeface="等线"/>
                <a:cs typeface="等线"/>
              </a:rPr>
              <a:t>南</a:t>
            </a:r>
            <a:r>
              <a:rPr sz="882" dirty="0">
                <a:latin typeface="等线"/>
                <a:cs typeface="等线"/>
              </a:rPr>
              <a:t>水利</a:t>
            </a:r>
            <a:r>
              <a:rPr sz="882" spc="-9" dirty="0">
                <a:latin typeface="等线"/>
                <a:cs typeface="等线"/>
              </a:rPr>
              <a:t>与</a:t>
            </a:r>
            <a:r>
              <a:rPr sz="882" dirty="0">
                <a:latin typeface="等线"/>
                <a:cs typeface="等线"/>
              </a:rPr>
              <a:t>南水北</a:t>
            </a:r>
            <a:r>
              <a:rPr sz="882" spc="-9" dirty="0">
                <a:latin typeface="等线"/>
                <a:cs typeface="等线"/>
              </a:rPr>
              <a:t>调</a:t>
            </a:r>
            <a:r>
              <a:rPr sz="882" dirty="0">
                <a:latin typeface="Times New Roman"/>
                <a:cs typeface="Times New Roman"/>
              </a:rPr>
              <a:t>,</a:t>
            </a:r>
            <a:r>
              <a:rPr sz="882" spc="-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2</a:t>
            </a:r>
            <a:r>
              <a:rPr sz="882" spc="-4" dirty="0">
                <a:latin typeface="Times New Roman"/>
                <a:cs typeface="Times New Roman"/>
              </a:rPr>
              <a:t>00</a:t>
            </a:r>
            <a:r>
              <a:rPr sz="882" dirty="0">
                <a:latin typeface="Times New Roman"/>
                <a:cs typeface="Times New Roman"/>
              </a:rPr>
              <a:t>6</a:t>
            </a:r>
            <a:r>
              <a:rPr sz="882" spc="-4" dirty="0">
                <a:latin typeface="Times New Roman"/>
                <a:cs typeface="Times New Roman"/>
              </a:rPr>
              <a:t>(</a:t>
            </a:r>
            <a:r>
              <a:rPr sz="882" dirty="0">
                <a:latin typeface="Times New Roman"/>
                <a:cs typeface="Times New Roman"/>
              </a:rPr>
              <a:t>9)</a:t>
            </a:r>
            <a:r>
              <a:rPr sz="882" spc="-9" dirty="0">
                <a:latin typeface="Times New Roman"/>
                <a:cs typeface="Times New Roman"/>
              </a:rPr>
              <a:t>:</a:t>
            </a:r>
            <a:r>
              <a:rPr sz="882" dirty="0">
                <a:latin typeface="Times New Roman"/>
                <a:cs typeface="Times New Roman"/>
              </a:rPr>
              <a:t>3</a:t>
            </a:r>
            <a:r>
              <a:rPr sz="882" spc="-4" dirty="0">
                <a:latin typeface="Times New Roman"/>
                <a:cs typeface="Times New Roman"/>
              </a:rPr>
              <a:t>7-</a:t>
            </a:r>
            <a:r>
              <a:rPr sz="882" dirty="0">
                <a:latin typeface="Times New Roman"/>
                <a:cs typeface="Times New Roman"/>
              </a:rPr>
              <a:t>3</a:t>
            </a:r>
            <a:r>
              <a:rPr sz="882" spc="-4" dirty="0">
                <a:latin typeface="Times New Roman"/>
                <a:cs typeface="Times New Roman"/>
              </a:rPr>
              <a:t>9.</a:t>
            </a:r>
            <a:endParaRPr sz="882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32980" y="6245038"/>
            <a:ext cx="88358" cy="5883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574" dirty="0">
                <a:latin typeface="Times New Roman"/>
                <a:cs typeface="Times New Roman"/>
              </a:rPr>
              <a:t>5</a:t>
            </a:r>
            <a:endParaRPr sz="574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40056" y="3614227"/>
            <a:ext cx="135743" cy="259696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/>
            <a:r>
              <a:rPr sz="882" dirty="0">
                <a:latin typeface="等线"/>
                <a:cs typeface="等线"/>
              </a:rPr>
              <a:t>孙</a:t>
            </a:r>
            <a:r>
              <a:rPr sz="882" spc="-9" dirty="0">
                <a:latin typeface="等线"/>
                <a:cs typeface="等线"/>
              </a:rPr>
              <a:t>娴</a:t>
            </a:r>
            <a:r>
              <a:rPr sz="882" dirty="0">
                <a:latin typeface="等线"/>
                <a:cs typeface="等线"/>
              </a:rPr>
              <a:t>媃</a:t>
            </a:r>
            <a:r>
              <a:rPr sz="882" dirty="0">
                <a:latin typeface="Times New Roman"/>
                <a:cs typeface="Times New Roman"/>
              </a:rPr>
              <a:t>.</a:t>
            </a:r>
            <a:r>
              <a:rPr sz="882" spc="-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怎</a:t>
            </a:r>
            <a:r>
              <a:rPr sz="882" spc="-9" dirty="0">
                <a:latin typeface="等线"/>
                <a:cs typeface="等线"/>
              </a:rPr>
              <a:t>样</a:t>
            </a:r>
            <a:r>
              <a:rPr sz="882" dirty="0">
                <a:latin typeface="等线"/>
                <a:cs typeface="等线"/>
              </a:rPr>
              <a:t>写科技</a:t>
            </a:r>
            <a:r>
              <a:rPr sz="882" spc="-9" dirty="0">
                <a:latin typeface="等线"/>
                <a:cs typeface="等线"/>
              </a:rPr>
              <a:t>论</a:t>
            </a:r>
            <a:r>
              <a:rPr sz="882" dirty="0">
                <a:latin typeface="等线"/>
                <a:cs typeface="等线"/>
              </a:rPr>
              <a:t>文</a:t>
            </a:r>
            <a:r>
              <a:rPr sz="882" dirty="0">
                <a:latin typeface="Times New Roman"/>
                <a:cs typeface="Times New Roman"/>
              </a:rPr>
              <a:t>[J</a:t>
            </a:r>
            <a:r>
              <a:rPr sz="882" spc="-9" dirty="0">
                <a:latin typeface="Times New Roman"/>
                <a:cs typeface="Times New Roman"/>
              </a:rPr>
              <a:t>]</a:t>
            </a:r>
            <a:r>
              <a:rPr sz="882" dirty="0">
                <a:latin typeface="Times New Roman"/>
                <a:cs typeface="Times New Roman"/>
              </a:rPr>
              <a:t>. </a:t>
            </a:r>
            <a:r>
              <a:rPr sz="882" dirty="0">
                <a:latin typeface="等线"/>
                <a:cs typeface="等线"/>
              </a:rPr>
              <a:t>原</a:t>
            </a:r>
            <a:r>
              <a:rPr sz="882" spc="-9" dirty="0">
                <a:latin typeface="等线"/>
                <a:cs typeface="等线"/>
              </a:rPr>
              <a:t>子</a:t>
            </a:r>
            <a:r>
              <a:rPr sz="882" dirty="0">
                <a:latin typeface="等线"/>
                <a:cs typeface="等线"/>
              </a:rPr>
              <a:t>能科</a:t>
            </a:r>
            <a:r>
              <a:rPr sz="882" spc="-9" dirty="0">
                <a:latin typeface="等线"/>
                <a:cs typeface="等线"/>
              </a:rPr>
              <a:t>学</a:t>
            </a:r>
            <a:r>
              <a:rPr sz="882" dirty="0">
                <a:latin typeface="等线"/>
                <a:cs typeface="等线"/>
              </a:rPr>
              <a:t>技术</a:t>
            </a:r>
            <a:r>
              <a:rPr sz="882" dirty="0">
                <a:latin typeface="Times New Roman"/>
                <a:cs typeface="Times New Roman"/>
              </a:rPr>
              <a:t>,</a:t>
            </a:r>
            <a:r>
              <a:rPr sz="882" spc="-4" dirty="0">
                <a:latin typeface="Times New Roman"/>
                <a:cs typeface="Times New Roman"/>
              </a:rPr>
              <a:t> 1</a:t>
            </a:r>
            <a:r>
              <a:rPr sz="882" dirty="0">
                <a:latin typeface="Times New Roman"/>
                <a:cs typeface="Times New Roman"/>
              </a:rPr>
              <a:t>9</a:t>
            </a:r>
            <a:r>
              <a:rPr sz="882" spc="-4" dirty="0">
                <a:latin typeface="Times New Roman"/>
                <a:cs typeface="Times New Roman"/>
              </a:rPr>
              <a:t>81</a:t>
            </a:r>
            <a:r>
              <a:rPr sz="882" dirty="0">
                <a:latin typeface="Times New Roman"/>
                <a:cs typeface="Times New Roman"/>
              </a:rPr>
              <a:t>(</a:t>
            </a:r>
            <a:r>
              <a:rPr sz="882" spc="-4" dirty="0">
                <a:latin typeface="Times New Roman"/>
                <a:cs typeface="Times New Roman"/>
              </a:rPr>
              <a:t>6</a:t>
            </a:r>
            <a:r>
              <a:rPr sz="882" dirty="0">
                <a:latin typeface="Times New Roman"/>
                <a:cs typeface="Times New Roman"/>
              </a:rPr>
              <a:t>).</a:t>
            </a:r>
            <a:endParaRPr sz="882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84932" y="422151"/>
            <a:ext cx="1140377" cy="604389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73140"/>
            <a:r>
              <a:rPr sz="860" baseline="29914" dirty="0">
                <a:latin typeface="Times New Roman"/>
                <a:cs typeface="Times New Roman"/>
              </a:rPr>
              <a:t>6 </a:t>
            </a:r>
            <a:r>
              <a:rPr sz="860" spc="-99" baseline="2991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刘涛</a:t>
            </a:r>
            <a:r>
              <a:rPr sz="882" dirty="0">
                <a:latin typeface="Times New Roman"/>
                <a:cs typeface="Times New Roman"/>
              </a:rPr>
              <a:t>.</a:t>
            </a:r>
            <a:r>
              <a:rPr sz="882" spc="-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谈</a:t>
            </a:r>
            <a:r>
              <a:rPr sz="882" spc="-9" dirty="0">
                <a:latin typeface="等线"/>
                <a:cs typeface="等线"/>
              </a:rPr>
              <a:t>谈学</a:t>
            </a:r>
            <a:r>
              <a:rPr sz="882" dirty="0">
                <a:latin typeface="等线"/>
                <a:cs typeface="等线"/>
              </a:rPr>
              <a:t>生如何</a:t>
            </a:r>
            <a:r>
              <a:rPr sz="882" spc="-9" dirty="0">
                <a:latin typeface="等线"/>
                <a:cs typeface="等线"/>
              </a:rPr>
              <a:t>写</a:t>
            </a:r>
            <a:r>
              <a:rPr sz="882" dirty="0">
                <a:latin typeface="等线"/>
                <a:cs typeface="等线"/>
              </a:rPr>
              <a:t>科</a:t>
            </a:r>
            <a:r>
              <a:rPr sz="882" spc="-9" dirty="0">
                <a:latin typeface="等线"/>
                <a:cs typeface="等线"/>
              </a:rPr>
              <a:t>技</a:t>
            </a:r>
            <a:r>
              <a:rPr sz="882" dirty="0">
                <a:latin typeface="等线"/>
                <a:cs typeface="等线"/>
              </a:rPr>
              <a:t>论文</a:t>
            </a:r>
            <a:r>
              <a:rPr sz="882" dirty="0">
                <a:latin typeface="Times New Roman"/>
                <a:cs typeface="Times New Roman"/>
              </a:rPr>
              <a:t>[J</a:t>
            </a:r>
            <a:r>
              <a:rPr sz="882" spc="-4" dirty="0">
                <a:latin typeface="Times New Roman"/>
                <a:cs typeface="Times New Roman"/>
              </a:rPr>
              <a:t>]</a:t>
            </a:r>
            <a:r>
              <a:rPr sz="882" dirty="0">
                <a:latin typeface="Times New Roman"/>
                <a:cs typeface="Times New Roman"/>
              </a:rPr>
              <a:t>.</a:t>
            </a:r>
            <a:r>
              <a:rPr sz="882" spc="-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西</a:t>
            </a:r>
            <a:r>
              <a:rPr sz="882" spc="-9" dirty="0">
                <a:latin typeface="等线"/>
                <a:cs typeface="等线"/>
              </a:rPr>
              <a:t>南</a:t>
            </a:r>
            <a:r>
              <a:rPr sz="882" dirty="0">
                <a:latin typeface="等线"/>
                <a:cs typeface="等线"/>
              </a:rPr>
              <a:t>科技大</a:t>
            </a:r>
            <a:r>
              <a:rPr sz="882" spc="-9" dirty="0">
                <a:latin typeface="等线"/>
                <a:cs typeface="等线"/>
              </a:rPr>
              <a:t>学</a:t>
            </a:r>
            <a:r>
              <a:rPr sz="882" dirty="0">
                <a:latin typeface="等线"/>
                <a:cs typeface="等线"/>
              </a:rPr>
              <a:t>高</a:t>
            </a:r>
            <a:r>
              <a:rPr sz="882" spc="-9" dirty="0">
                <a:latin typeface="等线"/>
                <a:cs typeface="等线"/>
              </a:rPr>
              <a:t>教</a:t>
            </a:r>
            <a:r>
              <a:rPr sz="882" dirty="0">
                <a:latin typeface="等线"/>
                <a:cs typeface="等线"/>
              </a:rPr>
              <a:t>研究</a:t>
            </a:r>
            <a:r>
              <a:rPr sz="882" dirty="0">
                <a:latin typeface="Times New Roman"/>
                <a:cs typeface="Times New Roman"/>
              </a:rPr>
              <a:t>,</a:t>
            </a:r>
            <a:r>
              <a:rPr sz="882" spc="-4" dirty="0">
                <a:latin typeface="Times New Roman"/>
                <a:cs typeface="Times New Roman"/>
              </a:rPr>
              <a:t> 2</a:t>
            </a:r>
            <a:r>
              <a:rPr sz="882" dirty="0">
                <a:latin typeface="Times New Roman"/>
                <a:cs typeface="Times New Roman"/>
              </a:rPr>
              <a:t>0</a:t>
            </a:r>
            <a:r>
              <a:rPr sz="882" spc="-4" dirty="0">
                <a:latin typeface="Times New Roman"/>
                <a:cs typeface="Times New Roman"/>
              </a:rPr>
              <a:t>04</a:t>
            </a:r>
            <a:r>
              <a:rPr sz="882" dirty="0">
                <a:latin typeface="Times New Roman"/>
                <a:cs typeface="Times New Roman"/>
              </a:rPr>
              <a:t>(</a:t>
            </a:r>
            <a:r>
              <a:rPr sz="882" spc="-4" dirty="0">
                <a:latin typeface="Times New Roman"/>
                <a:cs typeface="Times New Roman"/>
              </a:rPr>
              <a:t>4</a:t>
            </a:r>
            <a:r>
              <a:rPr sz="882" dirty="0">
                <a:latin typeface="Times New Roman"/>
                <a:cs typeface="Times New Roman"/>
              </a:rPr>
              <a:t>)</a:t>
            </a:r>
            <a:r>
              <a:rPr sz="882" spc="-4" dirty="0">
                <a:latin typeface="Times New Roman"/>
                <a:cs typeface="Times New Roman"/>
              </a:rPr>
              <a:t>:</a:t>
            </a:r>
            <a:r>
              <a:rPr sz="882" dirty="0">
                <a:latin typeface="Times New Roman"/>
                <a:cs typeface="Times New Roman"/>
              </a:rPr>
              <a:t>5</a:t>
            </a:r>
            <a:r>
              <a:rPr sz="882" spc="-4" dirty="0">
                <a:latin typeface="Times New Roman"/>
                <a:cs typeface="Times New Roman"/>
              </a:rPr>
              <a:t>1-</a:t>
            </a:r>
            <a:r>
              <a:rPr sz="882" dirty="0">
                <a:latin typeface="Times New Roman"/>
                <a:cs typeface="Times New Roman"/>
              </a:rPr>
              <a:t>54</a:t>
            </a:r>
            <a:endParaRPr sz="882">
              <a:latin typeface="Times New Roman"/>
              <a:cs typeface="Times New Roman"/>
            </a:endParaRPr>
          </a:p>
          <a:p>
            <a:pPr marL="173140">
              <a:spcBef>
                <a:spcPts val="137"/>
              </a:spcBef>
            </a:pPr>
            <a:r>
              <a:rPr sz="860" baseline="29914" dirty="0">
                <a:latin typeface="Times New Roman"/>
                <a:cs typeface="Times New Roman"/>
              </a:rPr>
              <a:t>7</a:t>
            </a:r>
            <a:r>
              <a:rPr sz="882" dirty="0">
                <a:latin typeface="等线"/>
                <a:cs typeface="等线"/>
              </a:rPr>
              <a:t>夏镇华</a:t>
            </a:r>
            <a:r>
              <a:rPr sz="882" dirty="0">
                <a:latin typeface="Times New Roman"/>
                <a:cs typeface="Times New Roman"/>
              </a:rPr>
              <a:t>.</a:t>
            </a:r>
            <a:r>
              <a:rPr sz="882" spc="-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科</a:t>
            </a:r>
            <a:r>
              <a:rPr sz="882" spc="-9" dirty="0">
                <a:latin typeface="等线"/>
                <a:cs typeface="等线"/>
              </a:rPr>
              <a:t>技</a:t>
            </a:r>
            <a:r>
              <a:rPr sz="882" dirty="0">
                <a:latin typeface="等线"/>
                <a:cs typeface="等线"/>
              </a:rPr>
              <a:t>论文撰</a:t>
            </a:r>
            <a:r>
              <a:rPr sz="882" spc="-9" dirty="0">
                <a:latin typeface="等线"/>
                <a:cs typeface="等线"/>
              </a:rPr>
              <a:t>写</a:t>
            </a:r>
            <a:r>
              <a:rPr sz="882" dirty="0">
                <a:latin typeface="等线"/>
                <a:cs typeface="等线"/>
              </a:rPr>
              <a:t>参</a:t>
            </a:r>
            <a:r>
              <a:rPr sz="882" spc="-9" dirty="0">
                <a:latin typeface="等线"/>
                <a:cs typeface="等线"/>
              </a:rPr>
              <a:t>考</a:t>
            </a:r>
            <a:r>
              <a:rPr sz="882" dirty="0">
                <a:latin typeface="Times New Roman"/>
                <a:cs typeface="Times New Roman"/>
              </a:rPr>
              <a:t>[</a:t>
            </a:r>
            <a:r>
              <a:rPr sz="882" spc="-4" dirty="0">
                <a:latin typeface="Times New Roman"/>
                <a:cs typeface="Times New Roman"/>
              </a:rPr>
              <a:t>M]</a:t>
            </a:r>
            <a:r>
              <a:rPr sz="882" dirty="0">
                <a:latin typeface="Times New Roman"/>
                <a:cs typeface="Times New Roman"/>
              </a:rPr>
              <a:t>. </a:t>
            </a:r>
            <a:r>
              <a:rPr sz="882" dirty="0">
                <a:latin typeface="等线"/>
                <a:cs typeface="等线"/>
              </a:rPr>
              <a:t>国</a:t>
            </a:r>
            <a:r>
              <a:rPr sz="882" spc="-9" dirty="0">
                <a:latin typeface="等线"/>
                <a:cs typeface="等线"/>
              </a:rPr>
              <a:t>防</a:t>
            </a:r>
            <a:r>
              <a:rPr sz="882" dirty="0">
                <a:latin typeface="等线"/>
                <a:cs typeface="等线"/>
              </a:rPr>
              <a:t>工</a:t>
            </a:r>
            <a:r>
              <a:rPr sz="882" spc="-9" dirty="0">
                <a:latin typeface="等线"/>
                <a:cs typeface="等线"/>
              </a:rPr>
              <a:t>业</a:t>
            </a:r>
            <a:r>
              <a:rPr sz="882" dirty="0">
                <a:latin typeface="等线"/>
                <a:cs typeface="等线"/>
              </a:rPr>
              <a:t>出版社</a:t>
            </a:r>
            <a:r>
              <a:rPr sz="882" dirty="0">
                <a:latin typeface="Times New Roman"/>
                <a:cs typeface="Times New Roman"/>
              </a:rPr>
              <a:t>,</a:t>
            </a:r>
            <a:r>
              <a:rPr sz="882" spc="-4" dirty="0">
                <a:latin typeface="Times New Roman"/>
                <a:cs typeface="Times New Roman"/>
              </a:rPr>
              <a:t> 20</a:t>
            </a:r>
            <a:r>
              <a:rPr sz="882" dirty="0">
                <a:latin typeface="Times New Roman"/>
                <a:cs typeface="Times New Roman"/>
              </a:rPr>
              <a:t>0</a:t>
            </a:r>
            <a:r>
              <a:rPr sz="882" spc="-4" dirty="0">
                <a:latin typeface="Times New Roman"/>
                <a:cs typeface="Times New Roman"/>
              </a:rPr>
              <a:t>9.</a:t>
            </a:r>
            <a:endParaRPr sz="882">
              <a:latin typeface="Times New Roman"/>
              <a:cs typeface="Times New Roman"/>
            </a:endParaRPr>
          </a:p>
          <a:p>
            <a:pPr marL="173140">
              <a:spcBef>
                <a:spcPts val="137"/>
              </a:spcBef>
            </a:pPr>
            <a:r>
              <a:rPr sz="860" baseline="29914" dirty="0">
                <a:latin typeface="Times New Roman"/>
                <a:cs typeface="Times New Roman"/>
              </a:rPr>
              <a:t>8</a:t>
            </a:r>
            <a:r>
              <a:rPr sz="882" dirty="0">
                <a:latin typeface="等线"/>
                <a:cs typeface="等线"/>
              </a:rPr>
              <a:t>郭爱民</a:t>
            </a:r>
            <a:r>
              <a:rPr sz="882" dirty="0">
                <a:latin typeface="Times New Roman"/>
                <a:cs typeface="Times New Roman"/>
              </a:rPr>
              <a:t>.</a:t>
            </a:r>
            <a:r>
              <a:rPr sz="882" spc="-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研</a:t>
            </a:r>
            <a:r>
              <a:rPr sz="882" spc="-9" dirty="0">
                <a:latin typeface="等线"/>
                <a:cs typeface="等线"/>
              </a:rPr>
              <a:t>究</a:t>
            </a:r>
            <a:r>
              <a:rPr sz="882" dirty="0">
                <a:latin typeface="等线"/>
                <a:cs typeface="等线"/>
              </a:rPr>
              <a:t>生科技</a:t>
            </a:r>
            <a:r>
              <a:rPr sz="882" spc="-9" dirty="0">
                <a:latin typeface="等线"/>
                <a:cs typeface="等线"/>
              </a:rPr>
              <a:t>论</a:t>
            </a:r>
            <a:r>
              <a:rPr sz="882" dirty="0">
                <a:latin typeface="等线"/>
                <a:cs typeface="等线"/>
              </a:rPr>
              <a:t>文</a:t>
            </a:r>
            <a:r>
              <a:rPr sz="882" spc="-9" dirty="0">
                <a:latin typeface="等线"/>
                <a:cs typeface="等线"/>
              </a:rPr>
              <a:t>写</a:t>
            </a:r>
            <a:r>
              <a:rPr sz="882" dirty="0">
                <a:latin typeface="等线"/>
                <a:cs typeface="等线"/>
              </a:rPr>
              <a:t>作</a:t>
            </a:r>
            <a:r>
              <a:rPr sz="882" dirty="0">
                <a:latin typeface="Times New Roman"/>
                <a:cs typeface="Times New Roman"/>
              </a:rPr>
              <a:t>[</a:t>
            </a:r>
            <a:r>
              <a:rPr sz="882" spc="-4" dirty="0">
                <a:latin typeface="Times New Roman"/>
                <a:cs typeface="Times New Roman"/>
              </a:rPr>
              <a:t>M]</a:t>
            </a:r>
            <a:r>
              <a:rPr sz="882" dirty="0">
                <a:latin typeface="Times New Roman"/>
                <a:cs typeface="Times New Roman"/>
              </a:rPr>
              <a:t>. </a:t>
            </a:r>
            <a:r>
              <a:rPr sz="882" spc="-9" dirty="0">
                <a:latin typeface="等线"/>
                <a:cs typeface="等线"/>
              </a:rPr>
              <a:t>东</a:t>
            </a:r>
            <a:r>
              <a:rPr sz="882" dirty="0">
                <a:latin typeface="等线"/>
                <a:cs typeface="等线"/>
              </a:rPr>
              <a:t>北</a:t>
            </a:r>
            <a:r>
              <a:rPr sz="882" spc="-9" dirty="0">
                <a:latin typeface="等线"/>
                <a:cs typeface="等线"/>
              </a:rPr>
              <a:t>大</a:t>
            </a:r>
            <a:r>
              <a:rPr sz="882" dirty="0">
                <a:latin typeface="等线"/>
                <a:cs typeface="等线"/>
              </a:rPr>
              <a:t>学出版</a:t>
            </a:r>
            <a:r>
              <a:rPr sz="882" spc="-9" dirty="0">
                <a:latin typeface="等线"/>
                <a:cs typeface="等线"/>
              </a:rPr>
              <a:t>社</a:t>
            </a:r>
            <a:r>
              <a:rPr sz="882" dirty="0">
                <a:latin typeface="Times New Roman"/>
                <a:cs typeface="Times New Roman"/>
              </a:rPr>
              <a:t>,</a:t>
            </a:r>
            <a:r>
              <a:rPr sz="882" spc="-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2</a:t>
            </a:r>
            <a:r>
              <a:rPr sz="882" spc="-4" dirty="0">
                <a:latin typeface="Times New Roman"/>
                <a:cs typeface="Times New Roman"/>
              </a:rPr>
              <a:t>00</a:t>
            </a:r>
            <a:r>
              <a:rPr sz="882" dirty="0">
                <a:latin typeface="Times New Roman"/>
                <a:cs typeface="Times New Roman"/>
              </a:rPr>
              <a:t>8.</a:t>
            </a:r>
            <a:endParaRPr sz="882">
              <a:latin typeface="Times New Roman"/>
              <a:cs typeface="Times New Roman"/>
            </a:endParaRPr>
          </a:p>
          <a:p>
            <a:pPr marL="173140">
              <a:spcBef>
                <a:spcPts val="132"/>
              </a:spcBef>
            </a:pPr>
            <a:r>
              <a:rPr sz="860" baseline="29914" dirty="0">
                <a:latin typeface="Times New Roman"/>
                <a:cs typeface="Times New Roman"/>
              </a:rPr>
              <a:t>9 </a:t>
            </a:r>
            <a:r>
              <a:rPr sz="860" spc="-99" baseline="2991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钱苏</a:t>
            </a:r>
            <a:r>
              <a:rPr sz="882" spc="-9" dirty="0">
                <a:latin typeface="等线"/>
                <a:cs typeface="等线"/>
              </a:rPr>
              <a:t>鸣</a:t>
            </a:r>
            <a:r>
              <a:rPr sz="882" dirty="0">
                <a:latin typeface="Times New Roman"/>
                <a:cs typeface="Times New Roman"/>
              </a:rPr>
              <a:t>, </a:t>
            </a:r>
            <a:r>
              <a:rPr sz="882" spc="-9" dirty="0">
                <a:latin typeface="等线"/>
                <a:cs typeface="等线"/>
              </a:rPr>
              <a:t>王维</a:t>
            </a:r>
            <a:r>
              <a:rPr sz="882" dirty="0">
                <a:latin typeface="等线"/>
                <a:cs typeface="等线"/>
              </a:rPr>
              <a:t>焱</a:t>
            </a:r>
            <a:r>
              <a:rPr sz="882" dirty="0">
                <a:latin typeface="Times New Roman"/>
                <a:cs typeface="Times New Roman"/>
              </a:rPr>
              <a:t>. </a:t>
            </a:r>
            <a:r>
              <a:rPr sz="882" spc="-4" dirty="0">
                <a:latin typeface="等线"/>
                <a:cs typeface="等线"/>
              </a:rPr>
              <a:t>“</a:t>
            </a:r>
            <a:r>
              <a:rPr sz="882" dirty="0">
                <a:latin typeface="等线"/>
                <a:cs typeface="等线"/>
              </a:rPr>
              <a:t>综述</a:t>
            </a:r>
            <a:r>
              <a:rPr sz="882" spc="-4" dirty="0">
                <a:latin typeface="等线"/>
                <a:cs typeface="等线"/>
              </a:rPr>
              <a:t>”</a:t>
            </a:r>
            <a:r>
              <a:rPr sz="882" spc="-9" dirty="0">
                <a:latin typeface="等线"/>
                <a:cs typeface="等线"/>
              </a:rPr>
              <a:t>类</a:t>
            </a:r>
            <a:r>
              <a:rPr sz="882" dirty="0">
                <a:latin typeface="等线"/>
                <a:cs typeface="等线"/>
              </a:rPr>
              <a:t>文章的</a:t>
            </a:r>
            <a:r>
              <a:rPr sz="882" spc="-9" dirty="0">
                <a:latin typeface="等线"/>
                <a:cs typeface="等线"/>
              </a:rPr>
              <a:t>共</a:t>
            </a:r>
            <a:r>
              <a:rPr sz="882" dirty="0">
                <a:latin typeface="等线"/>
                <a:cs typeface="等线"/>
              </a:rPr>
              <a:t>性</a:t>
            </a:r>
            <a:r>
              <a:rPr sz="882" spc="-9" dirty="0">
                <a:latin typeface="等线"/>
                <a:cs typeface="等线"/>
              </a:rPr>
              <a:t>问</a:t>
            </a:r>
            <a:r>
              <a:rPr sz="882" dirty="0">
                <a:latin typeface="等线"/>
                <a:cs typeface="等线"/>
              </a:rPr>
              <a:t>题——</a:t>
            </a:r>
            <a:r>
              <a:rPr sz="882" spc="-9" dirty="0">
                <a:latin typeface="等线"/>
                <a:cs typeface="等线"/>
              </a:rPr>
              <a:t>兼</a:t>
            </a:r>
            <a:r>
              <a:rPr sz="882" dirty="0">
                <a:latin typeface="等线"/>
                <a:cs typeface="等线"/>
              </a:rPr>
              <a:t>对</a:t>
            </a:r>
            <a:r>
              <a:rPr sz="882" spc="-26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4</a:t>
            </a:r>
            <a:r>
              <a:rPr sz="882" dirty="0">
                <a:latin typeface="Times New Roman"/>
                <a:cs typeface="Times New Roman"/>
              </a:rPr>
              <a:t>10</a:t>
            </a:r>
            <a:r>
              <a:rPr sz="882" spc="-44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等线"/>
                <a:cs typeface="等线"/>
              </a:rPr>
              <a:t>篇</a:t>
            </a:r>
            <a:r>
              <a:rPr sz="882" dirty="0">
                <a:latin typeface="等线"/>
                <a:cs typeface="等线"/>
              </a:rPr>
              <a:t>综述</a:t>
            </a:r>
            <a:r>
              <a:rPr sz="882" spc="-9" dirty="0">
                <a:latin typeface="等线"/>
                <a:cs typeface="等线"/>
              </a:rPr>
              <a:t>稿</a:t>
            </a:r>
            <a:r>
              <a:rPr sz="882" dirty="0">
                <a:latin typeface="等线"/>
                <a:cs typeface="等线"/>
              </a:rPr>
              <a:t>的分</a:t>
            </a:r>
            <a:r>
              <a:rPr sz="882" spc="-9" dirty="0">
                <a:latin typeface="等线"/>
                <a:cs typeface="等线"/>
              </a:rPr>
              <a:t>析</a:t>
            </a:r>
            <a:r>
              <a:rPr sz="882" dirty="0">
                <a:latin typeface="Times New Roman"/>
                <a:cs typeface="Times New Roman"/>
              </a:rPr>
              <a:t>[J</a:t>
            </a:r>
            <a:r>
              <a:rPr sz="882" spc="-4" dirty="0">
                <a:latin typeface="Times New Roman"/>
                <a:cs typeface="Times New Roman"/>
              </a:rPr>
              <a:t>]</a:t>
            </a:r>
            <a:r>
              <a:rPr sz="882" dirty="0">
                <a:latin typeface="Times New Roman"/>
                <a:cs typeface="Times New Roman"/>
              </a:rPr>
              <a:t>. </a:t>
            </a:r>
            <a:r>
              <a:rPr sz="882" spc="-9" dirty="0">
                <a:latin typeface="等线"/>
                <a:cs typeface="等线"/>
              </a:rPr>
              <a:t>科</a:t>
            </a:r>
            <a:r>
              <a:rPr sz="882" dirty="0">
                <a:latin typeface="等线"/>
                <a:cs typeface="等线"/>
              </a:rPr>
              <a:t>技与出</a:t>
            </a:r>
            <a:r>
              <a:rPr sz="882" spc="-9" dirty="0">
                <a:latin typeface="等线"/>
                <a:cs typeface="等线"/>
              </a:rPr>
              <a:t>版</a:t>
            </a:r>
            <a:r>
              <a:rPr sz="882" dirty="0">
                <a:latin typeface="Times New Roman"/>
                <a:cs typeface="Times New Roman"/>
              </a:rPr>
              <a:t>,</a:t>
            </a:r>
            <a:r>
              <a:rPr sz="882" spc="-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2</a:t>
            </a:r>
            <a:r>
              <a:rPr sz="882" spc="-4" dirty="0">
                <a:latin typeface="Times New Roman"/>
                <a:cs typeface="Times New Roman"/>
              </a:rPr>
              <a:t>00</a:t>
            </a:r>
            <a:r>
              <a:rPr sz="882" dirty="0">
                <a:latin typeface="Times New Roman"/>
                <a:cs typeface="Times New Roman"/>
              </a:rPr>
              <a:t>7</a:t>
            </a:r>
            <a:r>
              <a:rPr sz="882" spc="-4" dirty="0">
                <a:latin typeface="Times New Roman"/>
                <a:cs typeface="Times New Roman"/>
              </a:rPr>
              <a:t>(</a:t>
            </a:r>
            <a:r>
              <a:rPr sz="882" dirty="0">
                <a:latin typeface="Times New Roman"/>
                <a:cs typeface="Times New Roman"/>
              </a:rPr>
              <a:t>2</a:t>
            </a:r>
            <a:r>
              <a:rPr sz="882" spc="-4" dirty="0">
                <a:latin typeface="Times New Roman"/>
                <a:cs typeface="Times New Roman"/>
              </a:rPr>
              <a:t>)</a:t>
            </a:r>
            <a:r>
              <a:rPr sz="882" dirty="0">
                <a:latin typeface="Times New Roman"/>
                <a:cs typeface="Times New Roman"/>
              </a:rPr>
              <a:t>.</a:t>
            </a:r>
            <a:endParaRPr sz="882">
              <a:latin typeface="Times New Roman"/>
              <a:cs typeface="Times New Roman"/>
            </a:endParaRPr>
          </a:p>
          <a:p>
            <a:pPr marL="173140">
              <a:lnSpc>
                <a:spcPts val="1037"/>
              </a:lnSpc>
              <a:spcBef>
                <a:spcPts val="101"/>
              </a:spcBef>
            </a:pPr>
            <a:r>
              <a:rPr sz="860" baseline="29914" dirty="0">
                <a:latin typeface="Times New Roman"/>
                <a:cs typeface="Times New Roman"/>
              </a:rPr>
              <a:t>10 </a:t>
            </a:r>
            <a:r>
              <a:rPr sz="860" spc="-99" baseline="2991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G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ng</a:t>
            </a:r>
            <a:r>
              <a:rPr sz="882" spc="-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,</a:t>
            </a:r>
            <a:r>
              <a:rPr sz="882" spc="-4" dirty="0">
                <a:latin typeface="Times New Roman"/>
                <a:cs typeface="Times New Roman"/>
              </a:rPr>
              <a:t> Li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T , </a:t>
            </a:r>
            <a:r>
              <a:rPr sz="882" spc="-4" dirty="0">
                <a:latin typeface="Times New Roman"/>
                <a:cs typeface="Times New Roman"/>
              </a:rPr>
              <a:t>Le</a:t>
            </a:r>
            <a:r>
              <a:rPr sz="882" spc="-9" dirty="0">
                <a:latin typeface="Times New Roman"/>
                <a:cs typeface="Times New Roman"/>
              </a:rPr>
              <a:t>t</a:t>
            </a:r>
            <a:r>
              <a:rPr sz="882" dirty="0">
                <a:latin typeface="Times New Roman"/>
                <a:cs typeface="Times New Roman"/>
              </a:rPr>
              <a:t>ha</a:t>
            </a:r>
            <a:r>
              <a:rPr sz="882" spc="-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A</a:t>
            </a:r>
            <a:r>
              <a:rPr sz="882" spc="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J</a:t>
            </a:r>
            <a:r>
              <a:rPr sz="882" spc="-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,</a:t>
            </a:r>
            <a:r>
              <a:rPr sz="882" spc="-4" dirty="0">
                <a:latin typeface="Times New Roman"/>
                <a:cs typeface="Times New Roman"/>
              </a:rPr>
              <a:t> e</a:t>
            </a:r>
            <a:r>
              <a:rPr sz="882" dirty="0">
                <a:latin typeface="Times New Roman"/>
                <a:cs typeface="Times New Roman"/>
              </a:rPr>
              <a:t>t</a:t>
            </a:r>
            <a:r>
              <a:rPr sz="882" spc="-4" dirty="0">
                <a:latin typeface="Times New Roman"/>
                <a:cs typeface="Times New Roman"/>
              </a:rPr>
              <a:t> al</a:t>
            </a:r>
            <a:r>
              <a:rPr sz="882" dirty="0">
                <a:latin typeface="Times New Roman"/>
                <a:cs typeface="Times New Roman"/>
              </a:rPr>
              <a:t>. 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dv</a:t>
            </a:r>
            <a:r>
              <a:rPr sz="882" spc="-9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" dirty="0">
                <a:latin typeface="Times New Roman"/>
                <a:cs typeface="Times New Roman"/>
              </a:rPr>
              <a:t>c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-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p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ss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v</a:t>
            </a:r>
            <a:r>
              <a:rPr sz="882" spc="-4" dirty="0">
                <a:latin typeface="Times New Roman"/>
                <a:cs typeface="Times New Roman"/>
              </a:rPr>
              <a:t>atio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4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t</a:t>
            </a:r>
            <a:r>
              <a:rPr sz="882" spc="-4" dirty="0">
                <a:latin typeface="Times New Roman"/>
                <a:cs typeface="Times New Roman"/>
              </a:rPr>
              <a:t>ec</a:t>
            </a:r>
            <a:r>
              <a:rPr sz="882" dirty="0">
                <a:latin typeface="Times New Roman"/>
                <a:cs typeface="Times New Roman"/>
              </a:rPr>
              <a:t>hn</a:t>
            </a:r>
            <a:r>
              <a:rPr sz="882" spc="-9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qu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s </a:t>
            </a:r>
            <a:r>
              <a:rPr sz="882" spc="-4" dirty="0">
                <a:latin typeface="Times New Roman"/>
                <a:cs typeface="Times New Roman"/>
              </a:rPr>
              <a:t>fo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Si</a:t>
            </a:r>
            <a:r>
              <a:rPr sz="882" spc="-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so</a:t>
            </a:r>
            <a:r>
              <a:rPr sz="882" spc="-4" dirty="0">
                <a:latin typeface="Times New Roman"/>
                <a:cs typeface="Times New Roman"/>
              </a:rPr>
              <a:t>la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 cell</a:t>
            </a:r>
            <a:r>
              <a:rPr sz="882" dirty="0">
                <a:latin typeface="Times New Roman"/>
                <a:cs typeface="Times New Roman"/>
              </a:rPr>
              <a:t>s </a:t>
            </a:r>
            <a:r>
              <a:rPr sz="882" spc="-4" dirty="0">
                <a:latin typeface="Times New Roman"/>
                <a:cs typeface="Times New Roman"/>
              </a:rPr>
              <a:t>wit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h</a:t>
            </a:r>
            <a:r>
              <a:rPr sz="882" spc="-4" dirty="0">
                <a:latin typeface="Times New Roman"/>
                <a:cs typeface="Times New Roman"/>
              </a:rPr>
              <a:t>igh</a:t>
            </a:r>
            <a:r>
              <a:rPr sz="882" dirty="0">
                <a:latin typeface="Times New Roman"/>
                <a:cs typeface="Times New Roman"/>
              </a:rPr>
              <a:t>-κ</a:t>
            </a:r>
            <a:r>
              <a:rPr sz="882" spc="-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-4" dirty="0">
                <a:latin typeface="Times New Roman"/>
                <a:cs typeface="Times New Roman"/>
              </a:rPr>
              <a:t>ielect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c </a:t>
            </a:r>
            <a:r>
              <a:rPr sz="882" spc="-13" dirty="0">
                <a:latin typeface="Times New Roman"/>
                <a:cs typeface="Times New Roman"/>
              </a:rPr>
              <a:t>m</a:t>
            </a:r>
            <a:r>
              <a:rPr sz="882" spc="4" dirty="0">
                <a:latin typeface="Times New Roman"/>
                <a:cs typeface="Times New Roman"/>
              </a:rPr>
              <a:t>a</a:t>
            </a:r>
            <a:r>
              <a:rPr sz="882" spc="-4" dirty="0">
                <a:latin typeface="Times New Roman"/>
                <a:cs typeface="Times New Roman"/>
              </a:rPr>
              <a:t>te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4" dirty="0">
                <a:latin typeface="Times New Roman"/>
                <a:cs typeface="Times New Roman"/>
              </a:rPr>
              <a:t>ial</a:t>
            </a:r>
            <a:r>
              <a:rPr sz="882" dirty="0">
                <a:latin typeface="Times New Roman"/>
                <a:cs typeface="Times New Roman"/>
              </a:rPr>
              <a:t>s[J</a:t>
            </a:r>
            <a:r>
              <a:rPr sz="882" spc="-4" dirty="0">
                <a:latin typeface="Times New Roman"/>
                <a:cs typeface="Times New Roman"/>
              </a:rPr>
              <a:t>]</a:t>
            </a:r>
            <a:r>
              <a:rPr sz="882" dirty="0">
                <a:latin typeface="Times New Roman"/>
                <a:cs typeface="Times New Roman"/>
              </a:rPr>
              <a:t>. </a:t>
            </a:r>
            <a:r>
              <a:rPr sz="882" spc="-4" dirty="0">
                <a:latin typeface="Times New Roman"/>
                <a:cs typeface="Times New Roman"/>
              </a:rPr>
              <a:t>A</a:t>
            </a:r>
            <a:r>
              <a:rPr sz="882" dirty="0">
                <a:latin typeface="Times New Roman"/>
                <a:cs typeface="Times New Roman"/>
              </a:rPr>
              <a:t>pp</a:t>
            </a:r>
            <a:r>
              <a:rPr sz="882" spc="-4" dirty="0">
                <a:latin typeface="Times New Roman"/>
                <a:cs typeface="Times New Roman"/>
              </a:rPr>
              <a:t>lie</a:t>
            </a:r>
            <a:r>
              <a:rPr sz="882" dirty="0">
                <a:latin typeface="Times New Roman"/>
                <a:cs typeface="Times New Roman"/>
              </a:rPr>
              <a:t>d</a:t>
            </a:r>
            <a:endParaRPr sz="882">
              <a:latin typeface="Times New Roman"/>
              <a:cs typeface="Times New Roman"/>
            </a:endParaRPr>
          </a:p>
          <a:p>
            <a:pPr marL="11206">
              <a:lnSpc>
                <a:spcPts val="1032"/>
              </a:lnSpc>
            </a:pPr>
            <a:r>
              <a:rPr sz="882" dirty="0">
                <a:latin typeface="Times New Roman"/>
                <a:cs typeface="Times New Roman"/>
              </a:rPr>
              <a:t>Ph</a:t>
            </a:r>
            <a:r>
              <a:rPr sz="882" spc="-4" dirty="0">
                <a:latin typeface="Times New Roman"/>
                <a:cs typeface="Times New Roman"/>
              </a:rPr>
              <a:t>y</a:t>
            </a:r>
            <a:r>
              <a:rPr sz="882" dirty="0">
                <a:latin typeface="Times New Roman"/>
                <a:cs typeface="Times New Roman"/>
              </a:rPr>
              <a:t>s</a:t>
            </a:r>
            <a:r>
              <a:rPr sz="882" spc="-4" dirty="0">
                <a:latin typeface="Times New Roman"/>
                <a:cs typeface="Times New Roman"/>
              </a:rPr>
              <a:t>ic</a:t>
            </a:r>
            <a:r>
              <a:rPr sz="882" dirty="0">
                <a:latin typeface="Times New Roman"/>
                <a:cs typeface="Times New Roman"/>
              </a:rPr>
              <a:t>s </a:t>
            </a:r>
            <a:r>
              <a:rPr sz="882" spc="-4" dirty="0">
                <a:latin typeface="Times New Roman"/>
                <a:cs typeface="Times New Roman"/>
              </a:rPr>
              <a:t>Lette</a:t>
            </a:r>
            <a:r>
              <a:rPr sz="882" dirty="0">
                <a:latin typeface="Times New Roman"/>
                <a:cs typeface="Times New Roman"/>
              </a:rPr>
              <a:t>r</a:t>
            </a:r>
            <a:r>
              <a:rPr sz="882" spc="-9" dirty="0">
                <a:latin typeface="Times New Roman"/>
                <a:cs typeface="Times New Roman"/>
              </a:rPr>
              <a:t>s</a:t>
            </a:r>
            <a:r>
              <a:rPr sz="882" dirty="0">
                <a:latin typeface="Times New Roman"/>
                <a:cs typeface="Times New Roman"/>
              </a:rPr>
              <a:t>, </a:t>
            </a:r>
            <a:r>
              <a:rPr sz="882" spc="-4" dirty="0">
                <a:latin typeface="Times New Roman"/>
                <a:cs typeface="Times New Roman"/>
              </a:rPr>
              <a:t>20</a:t>
            </a:r>
            <a:r>
              <a:rPr sz="882" dirty="0">
                <a:latin typeface="Times New Roman"/>
                <a:cs typeface="Times New Roman"/>
              </a:rPr>
              <a:t>1</a:t>
            </a:r>
            <a:r>
              <a:rPr sz="882" spc="-4" dirty="0">
                <a:latin typeface="Times New Roman"/>
                <a:cs typeface="Times New Roman"/>
              </a:rPr>
              <a:t>4</a:t>
            </a:r>
            <a:r>
              <a:rPr sz="882" dirty="0">
                <a:latin typeface="Times New Roman"/>
                <a:cs typeface="Times New Roman"/>
              </a:rPr>
              <a:t>,</a:t>
            </a:r>
            <a:r>
              <a:rPr sz="882" spc="-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Times New Roman"/>
                <a:cs typeface="Times New Roman"/>
              </a:rPr>
              <a:t>1</a:t>
            </a:r>
            <a:r>
              <a:rPr sz="882" spc="-4" dirty="0">
                <a:latin typeface="Times New Roman"/>
                <a:cs typeface="Times New Roman"/>
              </a:rPr>
              <a:t>05</a:t>
            </a:r>
            <a:r>
              <a:rPr sz="882" dirty="0">
                <a:latin typeface="Times New Roman"/>
                <a:cs typeface="Times New Roman"/>
              </a:rPr>
              <a:t>(</a:t>
            </a:r>
            <a:r>
              <a:rPr sz="882" spc="-4" dirty="0">
                <a:latin typeface="Times New Roman"/>
                <a:cs typeface="Times New Roman"/>
              </a:rPr>
              <a:t>12</a:t>
            </a:r>
            <a:r>
              <a:rPr sz="882" dirty="0">
                <a:latin typeface="Times New Roman"/>
                <a:cs typeface="Times New Roman"/>
              </a:rPr>
              <a:t>)</a:t>
            </a:r>
            <a:r>
              <a:rPr sz="882" spc="-4" dirty="0">
                <a:latin typeface="Times New Roman"/>
                <a:cs typeface="Times New Roman"/>
              </a:rPr>
              <a:t>:1</a:t>
            </a:r>
            <a:r>
              <a:rPr sz="882" dirty="0">
                <a:latin typeface="Times New Roman"/>
                <a:cs typeface="Times New Roman"/>
              </a:rPr>
              <a:t>2</a:t>
            </a:r>
            <a:r>
              <a:rPr sz="882" spc="-4" dirty="0">
                <a:latin typeface="Times New Roman"/>
                <a:cs typeface="Times New Roman"/>
              </a:rPr>
              <a:t>39</a:t>
            </a:r>
            <a:r>
              <a:rPr sz="882" dirty="0">
                <a:latin typeface="Times New Roman"/>
                <a:cs typeface="Times New Roman"/>
              </a:rPr>
              <a:t>0</a:t>
            </a:r>
            <a:r>
              <a:rPr sz="882" spc="-4" dirty="0">
                <a:latin typeface="Times New Roman"/>
                <a:cs typeface="Times New Roman"/>
              </a:rPr>
              <a:t>5.</a:t>
            </a:r>
            <a:endParaRPr sz="882">
              <a:latin typeface="Times New Roman"/>
              <a:cs typeface="Times New Roman"/>
            </a:endParaRPr>
          </a:p>
          <a:p>
            <a:pPr marL="11206" indent="161934">
              <a:lnSpc>
                <a:spcPts val="1054"/>
              </a:lnSpc>
            </a:pPr>
            <a:r>
              <a:rPr sz="860" baseline="29914" dirty="0">
                <a:latin typeface="Times New Roman"/>
                <a:cs typeface="Times New Roman"/>
              </a:rPr>
              <a:t>11 </a:t>
            </a:r>
            <a:r>
              <a:rPr sz="860" spc="-99" baseline="2991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如何</a:t>
            </a:r>
            <a:r>
              <a:rPr sz="882" spc="-9" dirty="0">
                <a:latin typeface="等线"/>
                <a:cs typeface="等线"/>
              </a:rPr>
              <a:t>使</a:t>
            </a:r>
            <a:r>
              <a:rPr sz="882" dirty="0">
                <a:latin typeface="等线"/>
                <a:cs typeface="等线"/>
              </a:rPr>
              <a:t>用</a:t>
            </a:r>
            <a:r>
              <a:rPr sz="882" spc="-22" dirty="0">
                <a:latin typeface="等线"/>
                <a:cs typeface="等线"/>
              </a:rPr>
              <a:t> </a:t>
            </a:r>
            <a:r>
              <a:rPr sz="882" spc="-9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x</a:t>
            </a:r>
            <a:r>
              <a:rPr sz="882" spc="-9" dirty="0">
                <a:latin typeface="Times New Roman"/>
                <a:cs typeface="Times New Roman"/>
              </a:rPr>
              <a:t>c</a:t>
            </a:r>
            <a:r>
              <a:rPr sz="882" spc="-4" dirty="0">
                <a:latin typeface="Times New Roman"/>
                <a:cs typeface="Times New Roman"/>
              </a:rPr>
              <a:t>e</a:t>
            </a:r>
            <a:r>
              <a:rPr sz="882" dirty="0">
                <a:latin typeface="Times New Roman"/>
                <a:cs typeface="Times New Roman"/>
              </a:rPr>
              <a:t>l</a:t>
            </a:r>
            <a:r>
              <a:rPr sz="882" spc="-49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和</a:t>
            </a:r>
            <a:r>
              <a:rPr sz="882" spc="-22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or</a:t>
            </a:r>
            <a:r>
              <a:rPr sz="882" spc="-9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g</a:t>
            </a:r>
            <a:r>
              <a:rPr sz="882" spc="-4" dirty="0">
                <a:latin typeface="Times New Roman"/>
                <a:cs typeface="Times New Roman"/>
              </a:rPr>
              <a:t>i</a:t>
            </a:r>
            <a:r>
              <a:rPr sz="882" dirty="0">
                <a:latin typeface="Times New Roman"/>
                <a:cs typeface="Times New Roman"/>
              </a:rPr>
              <a:t>n</a:t>
            </a:r>
            <a:r>
              <a:rPr sz="882" spc="-44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等线"/>
                <a:cs typeface="等线"/>
              </a:rPr>
              <a:t>绘</a:t>
            </a:r>
            <a:r>
              <a:rPr sz="882" dirty="0">
                <a:latin typeface="等线"/>
                <a:cs typeface="等线"/>
              </a:rPr>
              <a:t>制科学</a:t>
            </a:r>
            <a:r>
              <a:rPr sz="882" spc="-9" dirty="0">
                <a:latin typeface="等线"/>
                <a:cs typeface="等线"/>
              </a:rPr>
              <a:t>曲</a:t>
            </a:r>
            <a:r>
              <a:rPr sz="882" dirty="0">
                <a:latin typeface="等线"/>
                <a:cs typeface="等线"/>
              </a:rPr>
              <a:t>线</a:t>
            </a:r>
            <a:r>
              <a:rPr sz="882" spc="-9" dirty="0">
                <a:latin typeface="等线"/>
                <a:cs typeface="等线"/>
              </a:rPr>
              <a:t>，</a:t>
            </a:r>
            <a:r>
              <a:rPr sz="882" dirty="0">
                <a:latin typeface="等线"/>
                <a:cs typeface="等线"/>
              </a:rPr>
              <a:t>如何</a:t>
            </a:r>
            <a:r>
              <a:rPr sz="882" spc="-9" dirty="0">
                <a:latin typeface="等线"/>
                <a:cs typeface="等线"/>
              </a:rPr>
              <a:t>使</a:t>
            </a:r>
            <a:r>
              <a:rPr sz="882" dirty="0">
                <a:latin typeface="等线"/>
                <a:cs typeface="等线"/>
              </a:rPr>
              <a:t>用</a:t>
            </a:r>
            <a:r>
              <a:rPr sz="882" spc="-26" dirty="0">
                <a:latin typeface="等线"/>
                <a:cs typeface="等线"/>
              </a:rPr>
              <a:t> </a:t>
            </a:r>
            <a:r>
              <a:rPr sz="882" dirty="0">
                <a:latin typeface="Times New Roman"/>
                <a:cs typeface="Times New Roman"/>
              </a:rPr>
              <a:t>W</a:t>
            </a:r>
            <a:r>
              <a:rPr sz="882" spc="-4" dirty="0">
                <a:latin typeface="Times New Roman"/>
                <a:cs typeface="Times New Roman"/>
              </a:rPr>
              <a:t>or</a:t>
            </a:r>
            <a:r>
              <a:rPr sz="882" dirty="0">
                <a:latin typeface="Times New Roman"/>
                <a:cs typeface="Times New Roman"/>
              </a:rPr>
              <a:t>d</a:t>
            </a:r>
            <a:r>
              <a:rPr sz="882" spc="-44" dirty="0">
                <a:latin typeface="Times New Roman"/>
                <a:cs typeface="Times New Roman"/>
              </a:rPr>
              <a:t> </a:t>
            </a:r>
            <a:r>
              <a:rPr sz="882" dirty="0">
                <a:latin typeface="等线"/>
                <a:cs typeface="等线"/>
              </a:rPr>
              <a:t>写科</a:t>
            </a:r>
            <a:r>
              <a:rPr sz="882" spc="-9" dirty="0">
                <a:latin typeface="等线"/>
                <a:cs typeface="等线"/>
              </a:rPr>
              <a:t>技</a:t>
            </a:r>
            <a:r>
              <a:rPr sz="882" dirty="0">
                <a:latin typeface="等线"/>
                <a:cs typeface="等线"/>
              </a:rPr>
              <a:t>论文</a:t>
            </a:r>
            <a:r>
              <a:rPr sz="882" spc="-26" dirty="0">
                <a:latin typeface="等线"/>
                <a:cs typeface="等线"/>
              </a:rPr>
              <a:t> </a:t>
            </a:r>
            <a:r>
              <a:rPr sz="706" dirty="0">
                <a:latin typeface="Times New Roman"/>
                <a:cs typeface="Times New Roman"/>
                <a:hlinkClick r:id="rId4"/>
              </a:rPr>
              <a:t>http://</a:t>
            </a:r>
            <a:r>
              <a:rPr sz="706" spc="4" dirty="0">
                <a:latin typeface="Times New Roman"/>
                <a:cs typeface="Times New Roman"/>
                <a:hlinkClick r:id="rId4"/>
              </a:rPr>
              <a:t>k</a:t>
            </a:r>
            <a:r>
              <a:rPr sz="706" spc="-13" dirty="0">
                <a:latin typeface="Times New Roman"/>
                <a:cs typeface="Times New Roman"/>
                <a:hlinkClick r:id="rId4"/>
              </a:rPr>
              <a:t>m</a:t>
            </a:r>
            <a:r>
              <a:rPr sz="706" dirty="0">
                <a:latin typeface="Times New Roman"/>
                <a:cs typeface="Times New Roman"/>
                <a:hlinkClick r:id="rId4"/>
              </a:rPr>
              <a:t>2000</a:t>
            </a:r>
            <a:r>
              <a:rPr sz="706" spc="-4" dirty="0">
                <a:latin typeface="Times New Roman"/>
                <a:cs typeface="Times New Roman"/>
                <a:hlinkClick r:id="rId4"/>
              </a:rPr>
              <a:t>.</a:t>
            </a:r>
            <a:r>
              <a:rPr sz="706" dirty="0">
                <a:latin typeface="Times New Roman"/>
                <a:cs typeface="Times New Roman"/>
                <a:hlinkClick r:id="rId4"/>
              </a:rPr>
              <a:t>us</a:t>
            </a:r>
            <a:r>
              <a:rPr sz="706" spc="-9" dirty="0">
                <a:latin typeface="Times New Roman"/>
                <a:cs typeface="Times New Roman"/>
                <a:hlinkClick r:id="rId4"/>
              </a:rPr>
              <a:t>/m</a:t>
            </a:r>
            <a:r>
              <a:rPr sz="706" dirty="0">
                <a:latin typeface="Times New Roman"/>
                <a:cs typeface="Times New Roman"/>
                <a:hlinkClick r:id="rId4"/>
              </a:rPr>
              <a:t>y</a:t>
            </a:r>
            <a:r>
              <a:rPr sz="706" spc="4" dirty="0">
                <a:latin typeface="Times New Roman"/>
                <a:cs typeface="Times New Roman"/>
                <a:hlinkClick r:id="rId4"/>
              </a:rPr>
              <a:t>w</a:t>
            </a:r>
            <a:r>
              <a:rPr sz="706" spc="-4" dirty="0">
                <a:latin typeface="Times New Roman"/>
                <a:cs typeface="Times New Roman"/>
                <a:hlinkClick r:id="rId4"/>
              </a:rPr>
              <a:t>r</a:t>
            </a:r>
            <a:r>
              <a:rPr sz="706" dirty="0">
                <a:latin typeface="Times New Roman"/>
                <a:cs typeface="Times New Roman"/>
                <a:hlinkClick r:id="rId4"/>
              </a:rPr>
              <a:t>itings/plotscientificcu</a:t>
            </a:r>
            <a:r>
              <a:rPr sz="706" spc="-4" dirty="0">
                <a:latin typeface="Times New Roman"/>
                <a:cs typeface="Times New Roman"/>
                <a:hlinkClick r:id="rId4"/>
              </a:rPr>
              <a:t>r</a:t>
            </a:r>
            <a:r>
              <a:rPr sz="706" dirty="0">
                <a:latin typeface="Times New Roman"/>
                <a:cs typeface="Times New Roman"/>
                <a:hlinkClick r:id="rId4"/>
              </a:rPr>
              <a:t>ve</a:t>
            </a:r>
            <a:r>
              <a:rPr sz="706" spc="-4" dirty="0">
                <a:latin typeface="Times New Roman"/>
                <a:cs typeface="Times New Roman"/>
                <a:hlinkClick r:id="rId4"/>
              </a:rPr>
              <a:t>.</a:t>
            </a:r>
            <a:r>
              <a:rPr sz="706" dirty="0">
                <a:latin typeface="Times New Roman"/>
                <a:cs typeface="Times New Roman"/>
                <a:hlinkClick r:id="rId4"/>
              </a:rPr>
              <a:t>h</a:t>
            </a:r>
            <a:r>
              <a:rPr sz="706" spc="4" dirty="0">
                <a:latin typeface="Times New Roman"/>
                <a:cs typeface="Times New Roman"/>
                <a:hlinkClick r:id="rId4"/>
              </a:rPr>
              <a:t>t</a:t>
            </a:r>
            <a:r>
              <a:rPr sz="706" spc="-13" dirty="0">
                <a:latin typeface="Times New Roman"/>
                <a:cs typeface="Times New Roman"/>
                <a:hlinkClick r:id="rId4"/>
              </a:rPr>
              <a:t>m</a:t>
            </a:r>
            <a:r>
              <a:rPr sz="706" dirty="0">
                <a:latin typeface="Times New Roman"/>
                <a:cs typeface="Times New Roman"/>
                <a:hlinkClick r:id="rId4"/>
              </a:rPr>
              <a:t>l</a:t>
            </a:r>
            <a:r>
              <a:rPr sz="706" spc="-31" dirty="0">
                <a:latin typeface="Times New Roman"/>
                <a:cs typeface="Times New Roman"/>
                <a:hlinkClick r:id="rId4"/>
              </a:rPr>
              <a:t> </a:t>
            </a:r>
            <a:r>
              <a:rPr sz="882" dirty="0">
                <a:latin typeface="等线"/>
                <a:cs typeface="等线"/>
              </a:rPr>
              <a:t>内含视频</a:t>
            </a:r>
            <a:endParaRPr sz="882">
              <a:latin typeface="等线"/>
              <a:cs typeface="等线"/>
            </a:endParaRPr>
          </a:p>
          <a:p>
            <a:pPr marL="11206">
              <a:spcBef>
                <a:spcPts val="137"/>
              </a:spcBef>
            </a:pPr>
            <a:r>
              <a:rPr sz="882" dirty="0">
                <a:latin typeface="等线"/>
                <a:cs typeface="等线"/>
              </a:rPr>
              <a:t>与</a:t>
            </a:r>
            <a:r>
              <a:rPr sz="882" spc="-22" dirty="0">
                <a:latin typeface="等线"/>
                <a:cs typeface="等线"/>
              </a:rPr>
              <a:t> </a:t>
            </a:r>
            <a:r>
              <a:rPr sz="882" spc="-4" dirty="0">
                <a:latin typeface="Times New Roman"/>
                <a:cs typeface="Times New Roman"/>
              </a:rPr>
              <a:t>p</a:t>
            </a:r>
            <a:r>
              <a:rPr sz="882" dirty="0">
                <a:latin typeface="Times New Roman"/>
                <a:cs typeface="Times New Roman"/>
              </a:rPr>
              <a:t>df</a:t>
            </a:r>
            <a:r>
              <a:rPr sz="882" spc="-44" dirty="0">
                <a:latin typeface="Times New Roman"/>
                <a:cs typeface="Times New Roman"/>
              </a:rPr>
              <a:t> </a:t>
            </a:r>
            <a:r>
              <a:rPr sz="882" spc="-9" dirty="0">
                <a:latin typeface="等线"/>
                <a:cs typeface="等线"/>
              </a:rPr>
              <a:t>文件</a:t>
            </a:r>
            <a:endParaRPr sz="882">
              <a:latin typeface="等线"/>
              <a:cs typeface="等线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647267" y="269109"/>
            <a:ext cx="8336988" cy="63199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8474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5332" y="1"/>
            <a:ext cx="9254369" cy="66699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159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8547" y="16022"/>
            <a:ext cx="9433571" cy="6640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626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9957" y="1"/>
            <a:ext cx="9180361" cy="66699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160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r>
              <a:rPr lang="zh-CN" altLang="en-US" dirty="0"/>
              <a:t>第</a:t>
            </a:r>
            <a:r>
              <a:rPr lang="en-US" altLang="zh-CN" dirty="0"/>
              <a:t>1</a:t>
            </a:r>
            <a:r>
              <a:rPr lang="zh-CN" altLang="en-US" dirty="0"/>
              <a:t>步</a:t>
            </a:r>
            <a:r>
              <a:rPr lang="zh-CN" altLang="en-US" dirty="0" smtClean="0"/>
              <a:t>是读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找论文</a:t>
            </a:r>
            <a:endParaRPr lang="en-US" altLang="zh-CN" dirty="0" smtClean="0"/>
          </a:p>
          <a:p>
            <a:pPr lvl="1"/>
            <a:r>
              <a:rPr lang="en-US" altLang="zh-CN" dirty="0">
                <a:hlinkClick r:id="rId2"/>
              </a:rPr>
              <a:t>https</a:t>
            </a:r>
            <a:r>
              <a:rPr lang="en-US" altLang="zh-CN" dirty="0" smtClean="0">
                <a:hlinkClick r:id="rId2"/>
              </a:rPr>
              <a:t>://xueshu.baidu.com/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精读成精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分析</a:t>
            </a:r>
            <a:r>
              <a:rPr lang="zh-CN" altLang="en-US" dirty="0"/>
              <a:t>现有论文的题目</a:t>
            </a:r>
            <a:r>
              <a:rPr lang="zh-CN" altLang="en-US" dirty="0" smtClean="0"/>
              <a:t>，总结</a:t>
            </a:r>
            <a:r>
              <a:rPr lang="zh-CN" altLang="en-US" dirty="0"/>
              <a:t>论文题目的书写</a:t>
            </a:r>
            <a:r>
              <a:rPr lang="zh-CN" altLang="en-US" dirty="0" smtClean="0"/>
              <a:t>特点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论文</a:t>
            </a:r>
            <a:r>
              <a:rPr lang="zh-CN" altLang="en-US" dirty="0"/>
              <a:t>的架构</a:t>
            </a:r>
            <a:r>
              <a:rPr lang="zh-CN" altLang="en-US" dirty="0" smtClean="0"/>
              <a:t>，</a:t>
            </a:r>
            <a:endParaRPr lang="en-US" altLang="zh-CN" dirty="0" smtClean="0"/>
          </a:p>
          <a:p>
            <a:pPr lvl="1"/>
            <a:r>
              <a:rPr lang="en-US" altLang="zh-CN" dirty="0"/>
              <a:t>More </a:t>
            </a:r>
            <a:r>
              <a:rPr lang="en-US" altLang="zh-CN" dirty="0">
                <a:hlinkClick r:id="rId3"/>
              </a:rPr>
              <a:t>http</a:t>
            </a:r>
            <a:r>
              <a:rPr lang="en-US" altLang="zh-CN">
                <a:hlinkClick r:id="rId3"/>
              </a:rPr>
              <a:t>://</a:t>
            </a:r>
            <a:r>
              <a:rPr lang="en-US" altLang="zh-CN" smtClean="0">
                <a:hlinkClick r:id="rId3"/>
              </a:rPr>
              <a:t>lightin2023.cn/a/read.pdf</a:t>
            </a:r>
            <a:r>
              <a:rPr lang="en-US" altLang="zh-CN" smtClean="0"/>
              <a:t> </a:t>
            </a:r>
            <a:endParaRPr lang="en-US" altLang="zh-CN" dirty="0" smtClean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301141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9456" y="404664"/>
            <a:ext cx="7823200" cy="507831"/>
          </a:xfrm>
        </p:spPr>
        <p:txBody>
          <a:bodyPr/>
          <a:lstStyle/>
          <a:p>
            <a:r>
              <a:rPr lang="zh-CN" altLang="en-US" dirty="0" smtClean="0"/>
              <a:t>先</a:t>
            </a:r>
            <a:r>
              <a:rPr lang="zh-CN" altLang="en-US" dirty="0"/>
              <a:t>读后</a:t>
            </a:r>
            <a:r>
              <a:rPr lang="zh-CN" altLang="en-US" dirty="0" smtClean="0"/>
              <a:t>写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9416" y="1412776"/>
            <a:ext cx="4896544" cy="4378424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 smtClean="0"/>
              <a:t>读</a:t>
            </a:r>
            <a:r>
              <a:rPr lang="en-US" altLang="zh-CN" dirty="0" smtClean="0"/>
              <a:t>1</a:t>
            </a:r>
            <a:r>
              <a:rPr lang="zh-CN" altLang="en-US" dirty="0" smtClean="0"/>
              <a:t>：大论文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5730525" y="1391235"/>
            <a:ext cx="4896544" cy="437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61950" indent="-3619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900" b="1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86130" indent="-3016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90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208405" indent="-2413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50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92275" indent="-241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176780" indent="-241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660650" indent="-24193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15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4520" indent="-24193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15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8390" indent="-24193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15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2260" indent="-241935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15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zh-CN" altLang="en-US" kern="0" dirty="0" smtClean="0"/>
              <a:t>读</a:t>
            </a:r>
            <a:r>
              <a:rPr lang="en-US" altLang="zh-CN" kern="0" dirty="0" smtClean="0"/>
              <a:t>2</a:t>
            </a:r>
            <a:r>
              <a:rPr lang="zh-CN" altLang="en-US" kern="0" dirty="0" smtClean="0"/>
              <a:t>：小论文</a:t>
            </a:r>
            <a:endParaRPr lang="en-US" altLang="zh-CN" kern="0" dirty="0" smtClean="0"/>
          </a:p>
          <a:p>
            <a:pPr marL="0" indent="0">
              <a:buFont typeface="Wingdings" panose="05000000000000000000" pitchFamily="2" charset="2"/>
              <a:buNone/>
            </a:pPr>
            <a:endParaRPr lang="zh-CN" altLang="en-US" kern="0" dirty="0"/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/>
          </p:nvPr>
        </p:nvGraphicFramePr>
        <p:xfrm>
          <a:off x="857396" y="1893887"/>
          <a:ext cx="3238500" cy="458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Acrobat Document" r:id="rId3" imgW="3238236" imgH="4582698" progId="Acrobat.Document.DC">
                  <p:embed/>
                </p:oleObj>
              </mc:Choice>
              <mc:Fallback>
                <p:oleObj name="Acrobat Document" r:id="rId3" imgW="3238236" imgH="458269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7396" y="1893887"/>
                        <a:ext cx="3238500" cy="4583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1559496" y="594943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双击打开</a:t>
            </a:r>
            <a:endParaRPr lang="zh-CN" altLang="en-US" dirty="0"/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/>
        </p:nvGraphicFramePr>
        <p:xfrm>
          <a:off x="6133592" y="2243490"/>
          <a:ext cx="2473993" cy="3500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Acrobat Document" r:id="rId5" imgW="5667132" imgH="8019868" progId="Acrobat.Document.DC">
                  <p:embed/>
                </p:oleObj>
              </mc:Choice>
              <mc:Fallback>
                <p:oleObj name="Acrobat Document" r:id="rId5" imgW="5667132" imgH="801986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33592" y="2243490"/>
                        <a:ext cx="2473993" cy="3500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6528048" y="436510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双击打开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559496" y="3993850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zh-CN" altLang="en-US" dirty="0"/>
              <a:t>学位论文举例说</a:t>
            </a:r>
            <a:endParaRPr lang="en-US" altLang="zh-CN" dirty="0"/>
          </a:p>
        </p:txBody>
      </p:sp>
      <p:sp>
        <p:nvSpPr>
          <p:cNvPr id="11" name="矩形 10"/>
          <p:cNvSpPr/>
          <p:nvPr/>
        </p:nvSpPr>
        <p:spPr>
          <a:xfrm>
            <a:off x="4007768" y="5050051"/>
            <a:ext cx="49792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读</a:t>
            </a:r>
            <a:r>
              <a:rPr lang="zh-CN" altLang="en-US" dirty="0"/>
              <a:t>有两个目的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r>
              <a:rPr lang="zh-CN" altLang="en-US" dirty="0" smtClean="0"/>
              <a:t>一</a:t>
            </a:r>
            <a:r>
              <a:rPr lang="zh-CN" altLang="en-US" dirty="0"/>
              <a:t>个是为了了解，为了做</a:t>
            </a:r>
            <a:r>
              <a:rPr lang="zh-CN" altLang="en-US" dirty="0" smtClean="0"/>
              <a:t>论文；</a:t>
            </a:r>
            <a:endParaRPr lang="en-US" altLang="zh-CN" dirty="0" smtClean="0"/>
          </a:p>
          <a:p>
            <a:r>
              <a:rPr lang="zh-CN" altLang="en-US" dirty="0" smtClean="0"/>
              <a:t>一</a:t>
            </a:r>
            <a:r>
              <a:rPr lang="zh-CN" altLang="en-US" dirty="0"/>
              <a:t>个是为了</a:t>
            </a:r>
            <a:r>
              <a:rPr lang="zh-CN" altLang="en-US" dirty="0" smtClean="0"/>
              <a:t>写作，为了</a:t>
            </a:r>
            <a:r>
              <a:rPr lang="zh-CN" altLang="en-US" dirty="0"/>
              <a:t>写</a:t>
            </a:r>
            <a:r>
              <a:rPr lang="zh-CN" altLang="en-US" dirty="0" smtClean="0"/>
              <a:t>论文。</a:t>
            </a:r>
            <a:endParaRPr lang="zh-CN" altLang="en-US" dirty="0"/>
          </a:p>
        </p:txBody>
      </p:sp>
      <p:sp>
        <p:nvSpPr>
          <p:cNvPr id="12" name="圆角矩形 11"/>
          <p:cNvSpPr/>
          <p:nvPr/>
        </p:nvSpPr>
        <p:spPr bwMode="auto">
          <a:xfrm>
            <a:off x="3935760" y="4941168"/>
            <a:ext cx="3434829" cy="1152128"/>
          </a:xfrm>
          <a:prstGeom prst="roundRect">
            <a:avLst/>
          </a:prstGeom>
          <a:noFill/>
          <a:ln w="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422405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mtClean="0"/>
              <a:t>毕业论文，硕士论文评语：</a:t>
            </a:r>
            <a:r>
              <a:rPr lang="en-US" altLang="zh-CN" smtClean="0"/>
              <a:t> </a:t>
            </a:r>
            <a:r>
              <a:rPr lang="zh-CN" altLang="en-US" smtClean="0"/>
              <a:t>“</a:t>
            </a:r>
            <a:r>
              <a:rPr lang="en-US" altLang="zh-CN" smtClean="0"/>
              <a:t>3+4</a:t>
            </a:r>
            <a:r>
              <a:rPr lang="zh-CN" altLang="en-US" smtClean="0"/>
              <a:t>”</a:t>
            </a:r>
            <a:endParaRPr lang="zh-CN" altLang="en-US" dirty="0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90550" indent="-285750">
              <a:spcAft>
                <a:spcPts val="0"/>
              </a:spcAft>
            </a:pPr>
            <a:r>
              <a:rPr lang="zh-CN" altLang="en-US" kern="1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”是：</a:t>
            </a:r>
            <a:r>
              <a:rPr lang="zh-CN" altLang="zh-CN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开题具有现实意义并兼顾学术性，选题难易适中、工作量饱满，课题进展顺畅。</a:t>
            </a:r>
            <a:endParaRPr lang="en-US" altLang="zh-CN" kern="1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90550" indent="-285750">
              <a:spcAft>
                <a:spcPts val="0"/>
              </a:spcAft>
            </a:pPr>
            <a:endParaRPr lang="en-US" altLang="zh-CN" kern="1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90550" indent="-285750">
              <a:spcAft>
                <a:spcPts val="0"/>
              </a:spcAft>
            </a:pPr>
            <a:r>
              <a:rPr lang="zh-CN" altLang="en-US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”是：</a:t>
            </a:r>
            <a:r>
              <a:rPr lang="zh-CN" altLang="zh-CN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学术调研充分系统，研究思路具体清晰，实验设计合理可行，结果明晰分析明了。</a:t>
            </a:r>
            <a:endParaRPr lang="en-US" altLang="zh-CN" kern="1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0" indent="304800">
              <a:spcAft>
                <a:spcPts val="0"/>
              </a:spcAft>
            </a:pPr>
            <a:endParaRPr lang="zh-CN" altLang="zh-CN" kern="1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0" indent="304800">
              <a:spcAft>
                <a:spcPts val="0"/>
              </a:spcAft>
            </a:pPr>
            <a:r>
              <a:rPr lang="en-US" altLang="zh-CN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3+4 = </a:t>
            </a:r>
            <a:r>
              <a:rPr lang="zh-CN" altLang="zh-CN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目标</a:t>
            </a:r>
            <a:r>
              <a:rPr lang="en-US" altLang="zh-CN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zh-CN" altLang="zh-CN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内容，</a:t>
            </a:r>
            <a:r>
              <a:rPr lang="en-US" altLang="zh-CN" kern="100" dirty="0" err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what+how</a:t>
            </a:r>
            <a:r>
              <a:rPr lang="zh-CN" altLang="zh-CN" kern="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  <a:p>
            <a:endParaRPr lang="zh-CN" altLang="en-US" dirty="0"/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2900" y="64389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48580"/>
      </p:ext>
    </p:extLst>
  </p:cSld>
  <p:clrMapOvr>
    <a:masterClrMapping/>
  </p:clrMapOvr>
  <p:transition advTm="40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</a:t>
            </a:r>
            <a:r>
              <a:rPr lang="zh-CN" altLang="en-US" dirty="0"/>
              <a:t>第</a:t>
            </a:r>
            <a:r>
              <a:rPr lang="en-US" altLang="zh-CN" dirty="0"/>
              <a:t>2</a:t>
            </a:r>
            <a:r>
              <a:rPr lang="zh-CN" altLang="en-US" dirty="0"/>
              <a:t>步才是写</a:t>
            </a:r>
            <a:r>
              <a:rPr lang="zh-CN" altLang="en-US" dirty="0" smtClean="0"/>
              <a:t>，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 smtClean="0"/>
              <a:t>1</a:t>
            </a:r>
            <a:r>
              <a:rPr lang="en-US" altLang="zh-CN" dirty="0"/>
              <a:t>) </a:t>
            </a:r>
            <a:r>
              <a:rPr lang="zh-CN" altLang="en-US" dirty="0"/>
              <a:t>先抄后写，</a:t>
            </a:r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r>
              <a:rPr lang="zh-CN" altLang="en-US" dirty="0" smtClean="0"/>
              <a:t>抄：抄</a:t>
            </a:r>
            <a:r>
              <a:rPr lang="zh-CN" altLang="en-US" dirty="0"/>
              <a:t>题目，超摘要，</a:t>
            </a:r>
            <a:r>
              <a:rPr lang="zh-CN" altLang="en-US" dirty="0" smtClean="0"/>
              <a:t>按规定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r>
              <a:rPr lang="zh-CN" altLang="en-US" dirty="0" smtClean="0"/>
              <a:t>规定</a:t>
            </a:r>
            <a:r>
              <a:rPr lang="zh-CN" altLang="en-US" dirty="0"/>
              <a:t>是</a:t>
            </a:r>
            <a:r>
              <a:rPr lang="zh-CN" altLang="en-US" dirty="0" smtClean="0"/>
              <a:t>：每句话写成一段，像这样</a:t>
            </a:r>
            <a:endParaRPr lang="en-US" altLang="zh-CN" dirty="0" smtClean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248074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像这样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抄标题</a:t>
            </a:r>
            <a:r>
              <a:rPr lang="zh-CN" altLang="en-US" dirty="0" smtClean="0"/>
              <a:t>，</a:t>
            </a:r>
            <a:endParaRPr lang="en-US" altLang="zh-CN" dirty="0" smtClean="0"/>
          </a:p>
          <a:p>
            <a:r>
              <a:rPr lang="zh-CN" altLang="en-US" dirty="0" smtClean="0"/>
              <a:t>抄摘要，</a:t>
            </a:r>
            <a:endParaRPr lang="en-US" altLang="zh-CN" dirty="0" smtClean="0"/>
          </a:p>
          <a:p>
            <a:r>
              <a:rPr lang="en-US" altLang="zh-CN" dirty="0"/>
              <a:t>5 w 1 h.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290877"/>
            <a:ext cx="8818334" cy="4962898"/>
          </a:xfrm>
          <a:prstGeom prst="rect">
            <a:avLst/>
          </a:prstGeom>
        </p:spPr>
      </p:pic>
      <p:pic>
        <p:nvPicPr>
          <p:cNvPr id="6" name="音频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2900" y="6438900"/>
            <a:ext cx="203200" cy="2032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071664" y="5647780"/>
            <a:ext cx="180049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dirty="0"/>
              <a:t>写论文素质训练</a:t>
            </a:r>
          </a:p>
        </p:txBody>
      </p:sp>
    </p:spTree>
    <p:extLst>
      <p:ext uri="{BB962C8B-B14F-4D97-AF65-F5344CB8AC3E}">
        <p14:creationId xmlns:p14="http://schemas.microsoft.com/office/powerpoint/2010/main" val="558867433"/>
      </p:ext>
    </p:extLst>
  </p:cSld>
  <p:clrMapOvr>
    <a:masterClrMapping/>
  </p:clrMapOvr>
  <p:transition advTm="69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学位</a:t>
            </a:r>
            <a:r>
              <a:rPr lang="zh-CN" altLang="en-US" dirty="0" smtClean="0"/>
              <a:t>论文</a:t>
            </a:r>
            <a:endParaRPr lang="zh-CN" altLang="en-US" dirty="0"/>
          </a:p>
        </p:txBody>
      </p:sp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35" y="1691612"/>
            <a:ext cx="8714242" cy="397883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95800" y="266164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写作任何东西</a:t>
            </a:r>
            <a:r>
              <a:rPr lang="zh-CN" altLang="en-US" dirty="0" smtClean="0"/>
              <a:t>之前，写作</a:t>
            </a:r>
            <a:r>
              <a:rPr lang="zh-CN" altLang="en-US" dirty="0"/>
              <a:t>科技论文</a:t>
            </a:r>
            <a:r>
              <a:rPr lang="zh-CN" altLang="en-US" dirty="0" smtClean="0"/>
              <a:t>之前，先</a:t>
            </a:r>
            <a:r>
              <a:rPr lang="zh-CN" altLang="en-US" dirty="0"/>
              <a:t>抄这一段文字，至少抄</a:t>
            </a:r>
            <a:r>
              <a:rPr lang="en-US" altLang="zh-CN" dirty="0"/>
              <a:t>7</a:t>
            </a:r>
            <a:r>
              <a:rPr lang="zh-CN" altLang="en-US" dirty="0"/>
              <a:t>遍</a:t>
            </a:r>
            <a:r>
              <a:rPr lang="zh-CN" altLang="en-US" dirty="0" smtClean="0"/>
              <a:t>，坚持一个礼拜</a:t>
            </a:r>
            <a:r>
              <a:rPr lang="zh-CN" altLang="en-US" dirty="0"/>
              <a:t>。</a:t>
            </a:r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/>
          </p:nvPr>
        </p:nvGraphicFramePr>
        <p:xfrm>
          <a:off x="9768408" y="2060849"/>
          <a:ext cx="2428484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Acrobat Document" r:id="rId6" imgW="3238236" imgH="4321553" progId="Acrobat.Document.DC">
                  <p:embed/>
                </p:oleObj>
              </mc:Choice>
              <mc:Fallback>
                <p:oleObj name="Acrobat Document" r:id="rId6" imgW="3238236" imgH="432155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768408" y="2060849"/>
                        <a:ext cx="2428484" cy="3240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108955" y="4948510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/>
              <a:t>范例</a:t>
            </a:r>
            <a:endParaRPr lang="zh-CN" altLang="en-US" sz="4800" dirty="0"/>
          </a:p>
        </p:txBody>
      </p:sp>
      <p:pic>
        <p:nvPicPr>
          <p:cNvPr id="7" name="音频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72900" y="6438900"/>
            <a:ext cx="203200" cy="2032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434340" y="527969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双击打开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3759452"/>
      </p:ext>
    </p:extLst>
  </p:cSld>
  <p:clrMapOvr>
    <a:masterClrMapping/>
  </p:clrMapOvr>
  <p:transition advTm="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像</a:t>
            </a:r>
            <a:r>
              <a:rPr lang="zh-CN" altLang="en-US" dirty="0" smtClean="0"/>
              <a:t>这样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664766"/>
            <a:ext cx="4035333" cy="5862444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9B838FB-414F-4C46-A12F-75AC8BC44A4B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  <p:pic>
        <p:nvPicPr>
          <p:cNvPr id="3" name="音频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2900" y="64389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13609"/>
      </p:ext>
    </p:extLst>
  </p:cSld>
  <p:clrMapOvr>
    <a:masterClrMapping/>
  </p:clrMapOvr>
  <p:transition advTm="18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jllZGIzOTJmYzliYzkwOTQ2NjY0YjM5OWRkYjNjMmQifQ=="/>
</p:tagLst>
</file>

<file path=ppt/theme/theme1.xml><?xml version="1.0" encoding="utf-8"?>
<a:theme xmlns:a="http://schemas.openxmlformats.org/drawingml/2006/main" name="sample">
  <a:themeElements>
    <a:clrScheme name="sample 2">
      <a:dk1>
        <a:srgbClr val="19426B"/>
      </a:dk1>
      <a:lt1>
        <a:srgbClr val="FFFFFF"/>
      </a:lt1>
      <a:dk2>
        <a:srgbClr val="008080"/>
      </a:dk2>
      <a:lt2>
        <a:srgbClr val="B2B2B2"/>
      </a:lt2>
      <a:accent1>
        <a:srgbClr val="35C9C2"/>
      </a:accent1>
      <a:accent2>
        <a:srgbClr val="398AC7"/>
      </a:accent2>
      <a:accent3>
        <a:srgbClr val="FFFFFF"/>
      </a:accent3>
      <a:accent4>
        <a:srgbClr val="14375A"/>
      </a:accent4>
      <a:accent5>
        <a:srgbClr val="AEE1DD"/>
      </a:accent5>
      <a:accent6>
        <a:srgbClr val="337DB4"/>
      </a:accent6>
      <a:hlink>
        <a:srgbClr val="8BBC00"/>
      </a:hlink>
      <a:folHlink>
        <a:srgbClr val="6D50CA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0" cap="flat" cmpd="sng" algn="ctr">
          <a:solidFill>
            <a:srgbClr val="C00000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楷体" panose="02010600040101010101" pitchFamily="2" charset="-122"/>
          </a:defRPr>
        </a:defPPr>
      </a:lstStyle>
    </a:spDef>
    <a:lnDef>
      <a:spPr bwMode="auto">
        <a:solidFill>
          <a:schemeClr val="accent1"/>
        </a:solidFill>
        <a:ln w="57150" cap="flat" cmpd="sng" algn="ctr">
          <a:solidFill>
            <a:srgbClr val="C00000"/>
          </a:solidFill>
          <a:prstDash val="solid"/>
          <a:round/>
          <a:headEnd type="none" w="med" len="med"/>
          <a:tailEnd type="triangle"/>
        </a:ln>
      </a:spPr>
      <a:bodyPr/>
      <a:lstStyle/>
    </a:lnDef>
  </a:objectDefaults>
  <a:extraClrSchemeLst>
    <a:extraClrScheme>
      <a:clrScheme name="sample 1">
        <a:dk1>
          <a:srgbClr val="000000"/>
        </a:dk1>
        <a:lt1>
          <a:srgbClr val="FFFFFF"/>
        </a:lt1>
        <a:dk2>
          <a:srgbClr val="1640B6"/>
        </a:dk2>
        <a:lt2>
          <a:srgbClr val="B2B2B2"/>
        </a:lt2>
        <a:accent1>
          <a:srgbClr val="48BDEC"/>
        </a:accent1>
        <a:accent2>
          <a:srgbClr val="E68402"/>
        </a:accent2>
        <a:accent3>
          <a:srgbClr val="FFFFFF"/>
        </a:accent3>
        <a:accent4>
          <a:srgbClr val="000000"/>
        </a:accent4>
        <a:accent5>
          <a:srgbClr val="B1DBF4"/>
        </a:accent5>
        <a:accent6>
          <a:srgbClr val="D07702"/>
        </a:accent6>
        <a:hlink>
          <a:srgbClr val="339966"/>
        </a:hlink>
        <a:folHlink>
          <a:srgbClr val="7E88E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19426B"/>
        </a:dk1>
        <a:lt1>
          <a:srgbClr val="FFFFFF"/>
        </a:lt1>
        <a:dk2>
          <a:srgbClr val="008080"/>
        </a:dk2>
        <a:lt2>
          <a:srgbClr val="B2B2B2"/>
        </a:lt2>
        <a:accent1>
          <a:srgbClr val="35C9C2"/>
        </a:accent1>
        <a:accent2>
          <a:srgbClr val="398AC7"/>
        </a:accent2>
        <a:accent3>
          <a:srgbClr val="FFFFFF"/>
        </a:accent3>
        <a:accent4>
          <a:srgbClr val="14375A"/>
        </a:accent4>
        <a:accent5>
          <a:srgbClr val="AEE1DD"/>
        </a:accent5>
        <a:accent6>
          <a:srgbClr val="337DB4"/>
        </a:accent6>
        <a:hlink>
          <a:srgbClr val="8BBC00"/>
        </a:hlink>
        <a:folHlink>
          <a:srgbClr val="6D50C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25095D"/>
        </a:dk1>
        <a:lt1>
          <a:srgbClr val="FFFFFF"/>
        </a:lt1>
        <a:dk2>
          <a:srgbClr val="235752"/>
        </a:dk2>
        <a:lt2>
          <a:srgbClr val="B2B2B2"/>
        </a:lt2>
        <a:accent1>
          <a:srgbClr val="DAAF34"/>
        </a:accent1>
        <a:accent2>
          <a:srgbClr val="6F9A3C"/>
        </a:accent2>
        <a:accent3>
          <a:srgbClr val="FFFFFF"/>
        </a:accent3>
        <a:accent4>
          <a:srgbClr val="1E064E"/>
        </a:accent4>
        <a:accent5>
          <a:srgbClr val="EAD4AE"/>
        </a:accent5>
        <a:accent6>
          <a:srgbClr val="648B35"/>
        </a:accent6>
        <a:hlink>
          <a:srgbClr val="8DAED9"/>
        </a:hlink>
        <a:folHlink>
          <a:srgbClr val="A8CB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汇报PPT-模板</Template>
  <TotalTime>1564</TotalTime>
  <Words>5194</Words>
  <Application>Microsoft Office PowerPoint</Application>
  <PresentationFormat>宽屏</PresentationFormat>
  <Paragraphs>373</Paragraphs>
  <Slides>28</Slides>
  <Notes>0</Notes>
  <HiddenSlides>0</HiddenSlides>
  <MMClips>4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3" baseType="lpstr">
      <vt:lpstr>等线</vt:lpstr>
      <vt:lpstr>黑体</vt:lpstr>
      <vt:lpstr>华文楷体</vt:lpstr>
      <vt:lpstr>楷体</vt:lpstr>
      <vt:lpstr>宋体</vt:lpstr>
      <vt:lpstr>微软雅黑</vt:lpstr>
      <vt:lpstr>Arial</vt:lpstr>
      <vt:lpstr>Calibri</vt:lpstr>
      <vt:lpstr>Calibri Light</vt:lpstr>
      <vt:lpstr>Segoe UI Symbol</vt:lpstr>
      <vt:lpstr>Times New Roman</vt:lpstr>
      <vt:lpstr>Verdana</vt:lpstr>
      <vt:lpstr>Wingdings</vt:lpstr>
      <vt:lpstr>sample</vt:lpstr>
      <vt:lpstr>Acrobat Document</vt:lpstr>
      <vt:lpstr>写论文</vt:lpstr>
      <vt:lpstr>先读后写</vt:lpstr>
      <vt:lpstr>1.第1步是读</vt:lpstr>
      <vt:lpstr>先读后写</vt:lpstr>
      <vt:lpstr>毕业论文，硕士论文评语： “3+4”</vt:lpstr>
      <vt:lpstr>2.第2步才是写，</vt:lpstr>
      <vt:lpstr>像这样</vt:lpstr>
      <vt:lpstr>学位论文</vt:lpstr>
      <vt:lpstr>像这样</vt:lpstr>
      <vt:lpstr>2.第2步才是写</vt:lpstr>
      <vt:lpstr>更多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china</dc:creator>
  <cp:lastModifiedBy>Microsoft</cp:lastModifiedBy>
  <cp:revision>376</cp:revision>
  <dcterms:created xsi:type="dcterms:W3CDTF">2015-05-15T04:09:00Z</dcterms:created>
  <dcterms:modified xsi:type="dcterms:W3CDTF">2025-11-25T02:16:21Z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76020584076945469DEAD73FB0A4CA4F</vt:lpwstr>
  </property>
  <property fmtid="{D5CDD505-2E9C-101B-9397-08002B2CF9AE}" pid="3" name="KSOProductBuildVer">
    <vt:lpwstr>2052-11.1.0.11830</vt:lpwstr>
  </property>
</Properties>
</file>